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theme/themeOverride11.xml" ContentType="application/vnd.openxmlformats-officedocument.themeOverr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3.xml" ContentType="application/vnd.openxmlformats-officedocument.themeOverr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8.xml" ContentType="application/vnd.openxmlformats-officedocument.themeOverride+xml"/>
  <Override PartName="/ppt/notesSlides/notesSlide32.xml" ContentType="application/vnd.openxmlformats-officedocument.presentationml.notesSlide+xml"/>
  <Override PartName="/ppt/theme/themeOverride19.xml" ContentType="application/vnd.openxmlformats-officedocument.themeOverride+xml"/>
  <Override PartName="/ppt/notesSlides/notesSlide33.xml" ContentType="application/vnd.openxmlformats-officedocument.presentationml.notesSlide+xml"/>
  <Override PartName="/ppt/theme/themeOverride20.xml" ContentType="application/vnd.openxmlformats-officedocument.themeOverride+xml"/>
  <Override PartName="/ppt/notesSlides/notesSlide34.xml" ContentType="application/vnd.openxmlformats-officedocument.presentationml.notesSlide+xml"/>
  <Override PartName="/ppt/theme/themeOverride21.xml" ContentType="application/vnd.openxmlformats-officedocument.themeOverride+xml"/>
  <Override PartName="/ppt/notesSlides/notesSlide35.xml" ContentType="application/vnd.openxmlformats-officedocument.presentationml.notesSlide+xml"/>
  <Override PartName="/ppt/theme/themeOverride22.xml" ContentType="application/vnd.openxmlformats-officedocument.themeOverride+xml"/>
  <Override PartName="/ppt/notesSlides/notesSlide36.xml" ContentType="application/vnd.openxmlformats-officedocument.presentationml.notesSlide+xml"/>
  <Override PartName="/ppt/theme/themeOverride23.xml" ContentType="application/vnd.openxmlformats-officedocument.themeOverride+xml"/>
  <Override PartName="/ppt/notesSlides/notesSlide37.xml" ContentType="application/vnd.openxmlformats-officedocument.presentationml.notesSlide+xml"/>
  <Override PartName="/ppt/theme/themeOverride24.xml" ContentType="application/vnd.openxmlformats-officedocument.themeOverride+xml"/>
  <Override PartName="/ppt/notesSlides/notesSlide38.xml" ContentType="application/vnd.openxmlformats-officedocument.presentationml.notesSlide+xml"/>
  <Override PartName="/ppt/theme/themeOverride25.xml" ContentType="application/vnd.openxmlformats-officedocument.themeOverride+xml"/>
  <Override PartName="/ppt/notesSlides/notesSlide39.xml" ContentType="application/vnd.openxmlformats-officedocument.presentationml.notesSlide+xml"/>
  <Override PartName="/ppt/theme/themeOverride26.xml" ContentType="application/vnd.openxmlformats-officedocument.themeOverride+xml"/>
  <Override PartName="/ppt/notesSlides/notesSlide40.xml" ContentType="application/vnd.openxmlformats-officedocument.presentationml.notesSlide+xml"/>
  <Override PartName="/ppt/theme/themeOverride27.xml" ContentType="application/vnd.openxmlformats-officedocument.themeOverride+xml"/>
  <Override PartName="/ppt/notesSlides/notesSlide41.xml" ContentType="application/vnd.openxmlformats-officedocument.presentationml.notesSlide+xml"/>
  <Override PartName="/ppt/theme/themeOverride28.xml" ContentType="application/vnd.openxmlformats-officedocument.themeOverride+xml"/>
  <Override PartName="/ppt/notesSlides/notesSlide42.xml" ContentType="application/vnd.openxmlformats-officedocument.presentationml.notesSlide+xml"/>
  <Override PartName="/ppt/theme/themeOverride29.xml" ContentType="application/vnd.openxmlformats-officedocument.themeOverride+xml"/>
  <Override PartName="/ppt/notesSlides/notesSlide43.xml" ContentType="application/vnd.openxmlformats-officedocument.presentationml.notesSlide+xml"/>
  <Override PartName="/ppt/theme/themeOverride30.xml" ContentType="application/vnd.openxmlformats-officedocument.themeOverride+xml"/>
  <Override PartName="/ppt/notesSlides/notesSlide44.xml" ContentType="application/vnd.openxmlformats-officedocument.presentationml.notesSlide+xml"/>
  <Override PartName="/ppt/theme/themeOverride31.xml" ContentType="application/vnd.openxmlformats-officedocument.themeOverride+xml"/>
  <Override PartName="/ppt/notesSlides/notesSlide45.xml" ContentType="application/vnd.openxmlformats-officedocument.presentationml.notesSlide+xml"/>
  <Override PartName="/ppt/theme/themeOverride32.xml" ContentType="application/vnd.openxmlformats-officedocument.themeOverride+xml"/>
  <Override PartName="/ppt/notesSlides/notesSlide46.xml" ContentType="application/vnd.openxmlformats-officedocument.presentationml.notesSlide+xml"/>
  <Override PartName="/ppt/theme/themeOverride33.xml" ContentType="application/vnd.openxmlformats-officedocument.themeOverride+xml"/>
  <Override PartName="/ppt/notesSlides/notesSlide47.xml" ContentType="application/vnd.openxmlformats-officedocument.presentationml.notesSlide+xml"/>
  <Override PartName="/ppt/theme/themeOverride34.xml" ContentType="application/vnd.openxmlformats-officedocument.themeOverride+xml"/>
  <Override PartName="/ppt/notesSlides/notesSlide48.xml" ContentType="application/vnd.openxmlformats-officedocument.presentationml.notesSlide+xml"/>
  <Override PartName="/ppt/theme/themeOverride35.xml" ContentType="application/vnd.openxmlformats-officedocument.themeOverride+xml"/>
  <Override PartName="/ppt/notesSlides/notesSlide49.xml" ContentType="application/vnd.openxmlformats-officedocument.presentationml.notesSlide+xml"/>
  <Override PartName="/ppt/theme/themeOverride36.xml" ContentType="application/vnd.openxmlformats-officedocument.themeOverride+xml"/>
  <Override PartName="/ppt/notesSlides/notesSlide50.xml" ContentType="application/vnd.openxmlformats-officedocument.presentationml.notesSlide+xml"/>
  <Override PartName="/ppt/theme/themeOverride37.xml" ContentType="application/vnd.openxmlformats-officedocument.themeOverride+xml"/>
  <Override PartName="/ppt/notesSlides/notesSlide51.xml" ContentType="application/vnd.openxmlformats-officedocument.presentationml.notesSlide+xml"/>
  <Override PartName="/ppt/theme/themeOverride3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62" r:id="rId2"/>
    <p:sldMasterId id="2147488740" r:id="rId3"/>
    <p:sldMasterId id="2147488741" r:id="rId4"/>
    <p:sldMasterId id="2147488742" r:id="rId5"/>
    <p:sldMasterId id="2147488743" r:id="rId6"/>
    <p:sldMasterId id="2147488744" r:id="rId7"/>
    <p:sldMasterId id="2147488745" r:id="rId8"/>
    <p:sldMasterId id="2147488746" r:id="rId9"/>
    <p:sldMasterId id="2147488747" r:id="rId10"/>
    <p:sldMasterId id="2147488748" r:id="rId11"/>
    <p:sldMasterId id="2147488749" r:id="rId12"/>
    <p:sldMasterId id="2147488750" r:id="rId13"/>
    <p:sldMasterId id="2147488751" r:id="rId14"/>
    <p:sldMasterId id="2147488752" r:id="rId15"/>
    <p:sldMasterId id="2147489999" r:id="rId16"/>
    <p:sldMasterId id="2147490625" r:id="rId17"/>
  </p:sldMasterIdLst>
  <p:notesMasterIdLst>
    <p:notesMasterId r:id="rId72"/>
  </p:notesMasterIdLst>
  <p:sldIdLst>
    <p:sldId id="448" r:id="rId18"/>
    <p:sldId id="292" r:id="rId19"/>
    <p:sldId id="267" r:id="rId20"/>
    <p:sldId id="876" r:id="rId21"/>
    <p:sldId id="877" r:id="rId22"/>
    <p:sldId id="710" r:id="rId23"/>
    <p:sldId id="878" r:id="rId24"/>
    <p:sldId id="879" r:id="rId25"/>
    <p:sldId id="524" r:id="rId26"/>
    <p:sldId id="894" r:id="rId27"/>
    <p:sldId id="895" r:id="rId28"/>
    <p:sldId id="896" r:id="rId29"/>
    <p:sldId id="711" r:id="rId30"/>
    <p:sldId id="880" r:id="rId31"/>
    <p:sldId id="903" r:id="rId32"/>
    <p:sldId id="853" r:id="rId33"/>
    <p:sldId id="864" r:id="rId34"/>
    <p:sldId id="856" r:id="rId35"/>
    <p:sldId id="858" r:id="rId36"/>
    <p:sldId id="528" r:id="rId37"/>
    <p:sldId id="743" r:id="rId38"/>
    <p:sldId id="508" r:id="rId39"/>
    <p:sldId id="716" r:id="rId40"/>
    <p:sldId id="890" r:id="rId41"/>
    <p:sldId id="852" r:id="rId42"/>
    <p:sldId id="857" r:id="rId43"/>
    <p:sldId id="893" r:id="rId44"/>
    <p:sldId id="801" r:id="rId45"/>
    <p:sldId id="846" r:id="rId46"/>
    <p:sldId id="847" r:id="rId47"/>
    <p:sldId id="899" r:id="rId48"/>
    <p:sldId id="900" r:id="rId49"/>
    <p:sldId id="883" r:id="rId50"/>
    <p:sldId id="680" r:id="rId51"/>
    <p:sldId id="681" r:id="rId52"/>
    <p:sldId id="862" r:id="rId53"/>
    <p:sldId id="669" r:id="rId54"/>
    <p:sldId id="815" r:id="rId55"/>
    <p:sldId id="901" r:id="rId56"/>
    <p:sldId id="902" r:id="rId57"/>
    <p:sldId id="730" r:id="rId58"/>
    <p:sldId id="592" r:id="rId59"/>
    <p:sldId id="863" r:id="rId60"/>
    <p:sldId id="827" r:id="rId61"/>
    <p:sldId id="873" r:id="rId62"/>
    <p:sldId id="601" r:id="rId63"/>
    <p:sldId id="568" r:id="rId64"/>
    <p:sldId id="525" r:id="rId65"/>
    <p:sldId id="897" r:id="rId66"/>
    <p:sldId id="898" r:id="rId67"/>
    <p:sldId id="870" r:id="rId68"/>
    <p:sldId id="841" r:id="rId69"/>
    <p:sldId id="842" r:id="rId70"/>
    <p:sldId id="776" r:id="rId71"/>
  </p:sldIdLst>
  <p:sldSz cx="9144000" cy="6858000" type="screen4x3"/>
  <p:notesSz cx="6648450" cy="9780588"/>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9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0000CC"/>
    <a:srgbClr val="1D9CF3"/>
    <a:srgbClr val="FFFFCC"/>
    <a:srgbClr val="FFFFFF"/>
    <a:srgbClr val="66CCFF"/>
    <a:srgbClr val="2DC8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110" autoAdjust="0"/>
  </p:normalViewPr>
  <p:slideViewPr>
    <p:cSldViewPr>
      <p:cViewPr varScale="1">
        <p:scale>
          <a:sx n="42" d="100"/>
          <a:sy n="42" d="100"/>
        </p:scale>
        <p:origin x="1896" y="60"/>
      </p:cViewPr>
      <p:guideLst>
        <p:guide orient="horz" pos="2160"/>
        <p:guide pos="2914"/>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DCEDD-5156-43CC-BD14-ADA208DDC7FE}" type="doc">
      <dgm:prSet loTypeId="urn:microsoft.com/office/officeart/2005/8/layout/process1" loCatId="process" qsTypeId="urn:microsoft.com/office/officeart/2005/8/quickstyle/3d3" qsCatId="3D" csTypeId="urn:microsoft.com/office/officeart/2005/8/colors/accent1_2" csCatId="accent1" phldr="1"/>
      <dgm:spPr/>
    </dgm:pt>
    <dgm:pt modelId="{903273F0-51DA-43D5-9704-21D9CEBBE833}">
      <dgm:prSet phldrT="[文本]" custT="1"/>
      <dgm:spPr/>
      <dgm:t>
        <a:bodyPr/>
        <a:lstStyle/>
        <a:p>
          <a:r>
            <a:rPr lang="zh-CN" sz="2800" b="1" dirty="0" smtClean="0">
              <a:solidFill>
                <a:srgbClr val="FFFF00"/>
              </a:solidFill>
            </a:rPr>
            <a:t>过程治理</a:t>
          </a:r>
          <a:endParaRPr lang="zh-CN" altLang="en-US" sz="2800" b="1" dirty="0">
            <a:solidFill>
              <a:srgbClr val="FFFF00"/>
            </a:solidFill>
          </a:endParaRPr>
        </a:p>
      </dgm:t>
    </dgm:pt>
    <dgm:pt modelId="{8978DC4E-3D6A-49DC-A9E2-330AD11D80F2}" type="parTrans" cxnId="{B1C24E0F-CA89-49EB-8D8B-D51E37696F48}">
      <dgm:prSet/>
      <dgm:spPr/>
      <dgm:t>
        <a:bodyPr/>
        <a:lstStyle/>
        <a:p>
          <a:endParaRPr lang="zh-CN" altLang="en-US"/>
        </a:p>
      </dgm:t>
    </dgm:pt>
    <dgm:pt modelId="{0101A6CD-DB69-4F63-9910-C28FEC1A6D32}" type="sibTrans" cxnId="{B1C24E0F-CA89-49EB-8D8B-D51E37696F48}">
      <dgm:prSet/>
      <dgm:spPr/>
      <dgm:t>
        <a:bodyPr/>
        <a:lstStyle/>
        <a:p>
          <a:endParaRPr lang="zh-CN" altLang="en-US"/>
        </a:p>
      </dgm:t>
    </dgm:pt>
    <dgm:pt modelId="{7E514927-B69D-470F-8B38-894FC3D96967}">
      <dgm:prSet phldrT="[文本]" custT="1"/>
      <dgm:spPr/>
      <dgm:t>
        <a:bodyPr/>
        <a:lstStyle/>
        <a:p>
          <a:r>
            <a:rPr lang="zh-CN" altLang="en-US" sz="2800" b="1" dirty="0" smtClean="0">
              <a:solidFill>
                <a:srgbClr val="FFFF00"/>
              </a:solidFill>
            </a:rPr>
            <a:t>源头预防</a:t>
          </a:r>
          <a:endParaRPr lang="zh-CN" altLang="en-US" sz="2800" b="1" dirty="0">
            <a:solidFill>
              <a:srgbClr val="FFFF00"/>
            </a:solidFill>
          </a:endParaRPr>
        </a:p>
      </dgm:t>
    </dgm:pt>
    <dgm:pt modelId="{E50AB72B-D87A-481E-B381-9E014B624EBE}" type="parTrans" cxnId="{B2A6818D-1534-44F8-A04A-C0D03BA60261}">
      <dgm:prSet/>
      <dgm:spPr/>
      <dgm:t>
        <a:bodyPr/>
        <a:lstStyle/>
        <a:p>
          <a:endParaRPr lang="zh-CN" altLang="en-US"/>
        </a:p>
      </dgm:t>
    </dgm:pt>
    <dgm:pt modelId="{A2AFDBB4-F257-4AA0-A73F-B9203278A273}" type="sibTrans" cxnId="{B2A6818D-1534-44F8-A04A-C0D03BA60261}">
      <dgm:prSet/>
      <dgm:spPr/>
      <dgm:t>
        <a:bodyPr/>
        <a:lstStyle/>
        <a:p>
          <a:endParaRPr lang="zh-CN" altLang="en-US"/>
        </a:p>
      </dgm:t>
    </dgm:pt>
    <dgm:pt modelId="{537F25C3-4C90-4B74-BF4E-CA06F5BE772A}" type="pres">
      <dgm:prSet presAssocID="{6DADCEDD-5156-43CC-BD14-ADA208DDC7FE}" presName="Name0" presStyleCnt="0">
        <dgm:presLayoutVars>
          <dgm:dir/>
          <dgm:resizeHandles val="exact"/>
        </dgm:presLayoutVars>
      </dgm:prSet>
      <dgm:spPr/>
    </dgm:pt>
    <dgm:pt modelId="{3CC148D5-D2C9-459D-B751-CBDDADD3A818}" type="pres">
      <dgm:prSet presAssocID="{903273F0-51DA-43D5-9704-21D9CEBBE833}" presName="node" presStyleLbl="node1" presStyleIdx="0" presStyleCnt="2">
        <dgm:presLayoutVars>
          <dgm:bulletEnabled val="1"/>
        </dgm:presLayoutVars>
      </dgm:prSet>
      <dgm:spPr/>
      <dgm:t>
        <a:bodyPr/>
        <a:lstStyle/>
        <a:p>
          <a:endParaRPr lang="zh-CN" altLang="en-US"/>
        </a:p>
      </dgm:t>
    </dgm:pt>
    <dgm:pt modelId="{67266015-48EB-4EBA-B083-C031663B6AAE}" type="pres">
      <dgm:prSet presAssocID="{0101A6CD-DB69-4F63-9910-C28FEC1A6D32}" presName="sibTrans" presStyleLbl="sibTrans2D1" presStyleIdx="0" presStyleCnt="1"/>
      <dgm:spPr/>
      <dgm:t>
        <a:bodyPr/>
        <a:lstStyle/>
        <a:p>
          <a:endParaRPr lang="zh-CN" altLang="en-US"/>
        </a:p>
      </dgm:t>
    </dgm:pt>
    <dgm:pt modelId="{DD51D3F6-9FEA-4A38-A5CA-0C97BEA74A3A}" type="pres">
      <dgm:prSet presAssocID="{0101A6CD-DB69-4F63-9910-C28FEC1A6D32}" presName="connectorText" presStyleLbl="sibTrans2D1" presStyleIdx="0" presStyleCnt="1"/>
      <dgm:spPr/>
      <dgm:t>
        <a:bodyPr/>
        <a:lstStyle/>
        <a:p>
          <a:endParaRPr lang="zh-CN" altLang="en-US"/>
        </a:p>
      </dgm:t>
    </dgm:pt>
    <dgm:pt modelId="{80A07614-D369-4E15-9A18-3E3D0F073D2D}" type="pres">
      <dgm:prSet presAssocID="{7E514927-B69D-470F-8B38-894FC3D96967}" presName="node" presStyleLbl="node1" presStyleIdx="1" presStyleCnt="2">
        <dgm:presLayoutVars>
          <dgm:bulletEnabled val="1"/>
        </dgm:presLayoutVars>
      </dgm:prSet>
      <dgm:spPr/>
      <dgm:t>
        <a:bodyPr/>
        <a:lstStyle/>
        <a:p>
          <a:endParaRPr lang="zh-CN" altLang="en-US"/>
        </a:p>
      </dgm:t>
    </dgm:pt>
  </dgm:ptLst>
  <dgm:cxnLst>
    <dgm:cxn modelId="{C7480C34-FE11-4E92-9EE5-F8461092BA4A}" type="presOf" srcId="{6DADCEDD-5156-43CC-BD14-ADA208DDC7FE}" destId="{537F25C3-4C90-4B74-BF4E-CA06F5BE772A}" srcOrd="0" destOrd="0" presId="urn:microsoft.com/office/officeart/2005/8/layout/process1"/>
    <dgm:cxn modelId="{866113B6-9186-43F7-8D82-10D157ABEE3B}" type="presOf" srcId="{0101A6CD-DB69-4F63-9910-C28FEC1A6D32}" destId="{67266015-48EB-4EBA-B083-C031663B6AAE}" srcOrd="0" destOrd="0" presId="urn:microsoft.com/office/officeart/2005/8/layout/process1"/>
    <dgm:cxn modelId="{B1C24E0F-CA89-49EB-8D8B-D51E37696F48}" srcId="{6DADCEDD-5156-43CC-BD14-ADA208DDC7FE}" destId="{903273F0-51DA-43D5-9704-21D9CEBBE833}" srcOrd="0" destOrd="0" parTransId="{8978DC4E-3D6A-49DC-A9E2-330AD11D80F2}" sibTransId="{0101A6CD-DB69-4F63-9910-C28FEC1A6D32}"/>
    <dgm:cxn modelId="{B2A6818D-1534-44F8-A04A-C0D03BA60261}" srcId="{6DADCEDD-5156-43CC-BD14-ADA208DDC7FE}" destId="{7E514927-B69D-470F-8B38-894FC3D96967}" srcOrd="1" destOrd="0" parTransId="{E50AB72B-D87A-481E-B381-9E014B624EBE}" sibTransId="{A2AFDBB4-F257-4AA0-A73F-B9203278A273}"/>
    <dgm:cxn modelId="{84D6B2C5-B426-4EBC-9960-8013F32D9EB3}" type="presOf" srcId="{903273F0-51DA-43D5-9704-21D9CEBBE833}" destId="{3CC148D5-D2C9-459D-B751-CBDDADD3A818}" srcOrd="0" destOrd="0" presId="urn:microsoft.com/office/officeart/2005/8/layout/process1"/>
    <dgm:cxn modelId="{057DD12C-FAEC-4417-9E9A-395A71E9BB11}" type="presOf" srcId="{0101A6CD-DB69-4F63-9910-C28FEC1A6D32}" destId="{DD51D3F6-9FEA-4A38-A5CA-0C97BEA74A3A}" srcOrd="1" destOrd="0" presId="urn:microsoft.com/office/officeart/2005/8/layout/process1"/>
    <dgm:cxn modelId="{2AF38D6C-A030-4F6F-B635-414829E6A88A}" type="presOf" srcId="{7E514927-B69D-470F-8B38-894FC3D96967}" destId="{80A07614-D369-4E15-9A18-3E3D0F073D2D}" srcOrd="0" destOrd="0" presId="urn:microsoft.com/office/officeart/2005/8/layout/process1"/>
    <dgm:cxn modelId="{C1644946-BEF6-4432-AB11-F00E10908455}" type="presParOf" srcId="{537F25C3-4C90-4B74-BF4E-CA06F5BE772A}" destId="{3CC148D5-D2C9-459D-B751-CBDDADD3A818}" srcOrd="0" destOrd="0" presId="urn:microsoft.com/office/officeart/2005/8/layout/process1"/>
    <dgm:cxn modelId="{C60C1B82-5858-4D93-9074-D06EF2176586}" type="presParOf" srcId="{537F25C3-4C90-4B74-BF4E-CA06F5BE772A}" destId="{67266015-48EB-4EBA-B083-C031663B6AAE}" srcOrd="1" destOrd="0" presId="urn:microsoft.com/office/officeart/2005/8/layout/process1"/>
    <dgm:cxn modelId="{883BF1AB-ED06-42A0-9CB1-785421B9D73A}" type="presParOf" srcId="{67266015-48EB-4EBA-B083-C031663B6AAE}" destId="{DD51D3F6-9FEA-4A38-A5CA-0C97BEA74A3A}" srcOrd="0" destOrd="0" presId="urn:microsoft.com/office/officeart/2005/8/layout/process1"/>
    <dgm:cxn modelId="{6ECADD01-81AA-4F93-81A0-730C01647D35}" type="presParOf" srcId="{537F25C3-4C90-4B74-BF4E-CA06F5BE772A}" destId="{80A07614-D369-4E15-9A18-3E3D0F073D2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ADCEDD-5156-43CC-BD14-ADA208DDC7FE}" type="doc">
      <dgm:prSet loTypeId="urn:microsoft.com/office/officeart/2005/8/layout/process1" loCatId="process" qsTypeId="urn:microsoft.com/office/officeart/2005/8/quickstyle/3d3" qsCatId="3D" csTypeId="urn:microsoft.com/office/officeart/2005/8/colors/accent1_2" csCatId="accent1" phldr="1"/>
      <dgm:spPr/>
    </dgm:pt>
    <dgm:pt modelId="{903273F0-51DA-43D5-9704-21D9CEBBE833}">
      <dgm:prSet phldrT="[文本]" custT="1"/>
      <dgm:spPr/>
      <dgm:t>
        <a:bodyPr/>
        <a:lstStyle/>
        <a:p>
          <a:r>
            <a:rPr lang="zh-CN" altLang="en-US" sz="2800" b="1" dirty="0" smtClean="0">
              <a:solidFill>
                <a:srgbClr val="FFFF00"/>
              </a:solidFill>
            </a:rPr>
            <a:t>局部</a:t>
          </a:r>
          <a:r>
            <a:rPr lang="zh-CN" sz="2800" b="1" dirty="0" smtClean="0">
              <a:solidFill>
                <a:srgbClr val="FFFF00"/>
              </a:solidFill>
            </a:rPr>
            <a:t>治理</a:t>
          </a:r>
          <a:endParaRPr lang="zh-CN" altLang="en-US" sz="2800" b="1" dirty="0">
            <a:solidFill>
              <a:srgbClr val="FFFF00"/>
            </a:solidFill>
          </a:endParaRPr>
        </a:p>
      </dgm:t>
    </dgm:pt>
    <dgm:pt modelId="{8978DC4E-3D6A-49DC-A9E2-330AD11D80F2}" type="parTrans" cxnId="{B1C24E0F-CA89-49EB-8D8B-D51E37696F48}">
      <dgm:prSet/>
      <dgm:spPr/>
      <dgm:t>
        <a:bodyPr/>
        <a:lstStyle/>
        <a:p>
          <a:endParaRPr lang="zh-CN" altLang="en-US"/>
        </a:p>
      </dgm:t>
    </dgm:pt>
    <dgm:pt modelId="{0101A6CD-DB69-4F63-9910-C28FEC1A6D32}" type="sibTrans" cxnId="{B1C24E0F-CA89-49EB-8D8B-D51E37696F48}">
      <dgm:prSet/>
      <dgm:spPr/>
      <dgm:t>
        <a:bodyPr/>
        <a:lstStyle/>
        <a:p>
          <a:endParaRPr lang="zh-CN" altLang="en-US"/>
        </a:p>
      </dgm:t>
    </dgm:pt>
    <dgm:pt modelId="{7E514927-B69D-470F-8B38-894FC3D96967}">
      <dgm:prSet phldrT="[文本]" custT="1"/>
      <dgm:spPr/>
      <dgm:t>
        <a:bodyPr/>
        <a:lstStyle/>
        <a:p>
          <a:r>
            <a:rPr lang="zh-CN" altLang="en-US" sz="2800" b="1" dirty="0" smtClean="0">
              <a:solidFill>
                <a:srgbClr val="FFFF00"/>
              </a:solidFill>
            </a:rPr>
            <a:t>区域治理</a:t>
          </a:r>
          <a:endParaRPr lang="zh-CN" altLang="en-US" sz="2800" b="1" dirty="0">
            <a:solidFill>
              <a:srgbClr val="FFFF00"/>
            </a:solidFill>
          </a:endParaRPr>
        </a:p>
      </dgm:t>
    </dgm:pt>
    <dgm:pt modelId="{E50AB72B-D87A-481E-B381-9E014B624EBE}" type="parTrans" cxnId="{B2A6818D-1534-44F8-A04A-C0D03BA60261}">
      <dgm:prSet/>
      <dgm:spPr/>
      <dgm:t>
        <a:bodyPr/>
        <a:lstStyle/>
        <a:p>
          <a:endParaRPr lang="zh-CN" altLang="en-US"/>
        </a:p>
      </dgm:t>
    </dgm:pt>
    <dgm:pt modelId="{A2AFDBB4-F257-4AA0-A73F-B9203278A273}" type="sibTrans" cxnId="{B2A6818D-1534-44F8-A04A-C0D03BA60261}">
      <dgm:prSet/>
      <dgm:spPr/>
      <dgm:t>
        <a:bodyPr/>
        <a:lstStyle/>
        <a:p>
          <a:endParaRPr lang="zh-CN" altLang="en-US"/>
        </a:p>
      </dgm:t>
    </dgm:pt>
    <dgm:pt modelId="{537F25C3-4C90-4B74-BF4E-CA06F5BE772A}" type="pres">
      <dgm:prSet presAssocID="{6DADCEDD-5156-43CC-BD14-ADA208DDC7FE}" presName="Name0" presStyleCnt="0">
        <dgm:presLayoutVars>
          <dgm:dir/>
          <dgm:resizeHandles val="exact"/>
        </dgm:presLayoutVars>
      </dgm:prSet>
      <dgm:spPr/>
    </dgm:pt>
    <dgm:pt modelId="{3CC148D5-D2C9-459D-B751-CBDDADD3A818}" type="pres">
      <dgm:prSet presAssocID="{903273F0-51DA-43D5-9704-21D9CEBBE833}" presName="node" presStyleLbl="node1" presStyleIdx="0" presStyleCnt="2">
        <dgm:presLayoutVars>
          <dgm:bulletEnabled val="1"/>
        </dgm:presLayoutVars>
      </dgm:prSet>
      <dgm:spPr/>
      <dgm:t>
        <a:bodyPr/>
        <a:lstStyle/>
        <a:p>
          <a:endParaRPr lang="zh-CN" altLang="en-US"/>
        </a:p>
      </dgm:t>
    </dgm:pt>
    <dgm:pt modelId="{67266015-48EB-4EBA-B083-C031663B6AAE}" type="pres">
      <dgm:prSet presAssocID="{0101A6CD-DB69-4F63-9910-C28FEC1A6D32}" presName="sibTrans" presStyleLbl="sibTrans2D1" presStyleIdx="0" presStyleCnt="1"/>
      <dgm:spPr/>
      <dgm:t>
        <a:bodyPr/>
        <a:lstStyle/>
        <a:p>
          <a:endParaRPr lang="zh-CN" altLang="en-US"/>
        </a:p>
      </dgm:t>
    </dgm:pt>
    <dgm:pt modelId="{DD51D3F6-9FEA-4A38-A5CA-0C97BEA74A3A}" type="pres">
      <dgm:prSet presAssocID="{0101A6CD-DB69-4F63-9910-C28FEC1A6D32}" presName="connectorText" presStyleLbl="sibTrans2D1" presStyleIdx="0" presStyleCnt="1"/>
      <dgm:spPr/>
      <dgm:t>
        <a:bodyPr/>
        <a:lstStyle/>
        <a:p>
          <a:endParaRPr lang="zh-CN" altLang="en-US"/>
        </a:p>
      </dgm:t>
    </dgm:pt>
    <dgm:pt modelId="{80A07614-D369-4E15-9A18-3E3D0F073D2D}" type="pres">
      <dgm:prSet presAssocID="{7E514927-B69D-470F-8B38-894FC3D96967}" presName="node" presStyleLbl="node1" presStyleIdx="1" presStyleCnt="2">
        <dgm:presLayoutVars>
          <dgm:bulletEnabled val="1"/>
        </dgm:presLayoutVars>
      </dgm:prSet>
      <dgm:spPr/>
      <dgm:t>
        <a:bodyPr/>
        <a:lstStyle/>
        <a:p>
          <a:endParaRPr lang="zh-CN" altLang="en-US"/>
        </a:p>
      </dgm:t>
    </dgm:pt>
  </dgm:ptLst>
  <dgm:cxnLst>
    <dgm:cxn modelId="{7FB4994D-3751-4A04-AAE7-7E7569816E13}" type="presOf" srcId="{0101A6CD-DB69-4F63-9910-C28FEC1A6D32}" destId="{DD51D3F6-9FEA-4A38-A5CA-0C97BEA74A3A}" srcOrd="1" destOrd="0" presId="urn:microsoft.com/office/officeart/2005/8/layout/process1"/>
    <dgm:cxn modelId="{B1C24E0F-CA89-49EB-8D8B-D51E37696F48}" srcId="{6DADCEDD-5156-43CC-BD14-ADA208DDC7FE}" destId="{903273F0-51DA-43D5-9704-21D9CEBBE833}" srcOrd="0" destOrd="0" parTransId="{8978DC4E-3D6A-49DC-A9E2-330AD11D80F2}" sibTransId="{0101A6CD-DB69-4F63-9910-C28FEC1A6D32}"/>
    <dgm:cxn modelId="{7DA1AAA5-44AD-422A-AEFE-B3F12C5C5A76}" type="presOf" srcId="{6DADCEDD-5156-43CC-BD14-ADA208DDC7FE}" destId="{537F25C3-4C90-4B74-BF4E-CA06F5BE772A}" srcOrd="0" destOrd="0" presId="urn:microsoft.com/office/officeart/2005/8/layout/process1"/>
    <dgm:cxn modelId="{B4CC8610-51F4-4091-9940-129980E0CBD4}" type="presOf" srcId="{903273F0-51DA-43D5-9704-21D9CEBBE833}" destId="{3CC148D5-D2C9-459D-B751-CBDDADD3A818}" srcOrd="0" destOrd="0" presId="urn:microsoft.com/office/officeart/2005/8/layout/process1"/>
    <dgm:cxn modelId="{B2A6818D-1534-44F8-A04A-C0D03BA60261}" srcId="{6DADCEDD-5156-43CC-BD14-ADA208DDC7FE}" destId="{7E514927-B69D-470F-8B38-894FC3D96967}" srcOrd="1" destOrd="0" parTransId="{E50AB72B-D87A-481E-B381-9E014B624EBE}" sibTransId="{A2AFDBB4-F257-4AA0-A73F-B9203278A273}"/>
    <dgm:cxn modelId="{7F5D9362-0804-4C02-B68F-25ED3BB428B9}" type="presOf" srcId="{7E514927-B69D-470F-8B38-894FC3D96967}" destId="{80A07614-D369-4E15-9A18-3E3D0F073D2D}" srcOrd="0" destOrd="0" presId="urn:microsoft.com/office/officeart/2005/8/layout/process1"/>
    <dgm:cxn modelId="{376555BF-9068-4C99-BEEF-D5DE08DD451D}" type="presOf" srcId="{0101A6CD-DB69-4F63-9910-C28FEC1A6D32}" destId="{67266015-48EB-4EBA-B083-C031663B6AAE}" srcOrd="0" destOrd="0" presId="urn:microsoft.com/office/officeart/2005/8/layout/process1"/>
    <dgm:cxn modelId="{204E4ACD-C2A8-4A59-8EC0-3F30D96E01BC}" type="presParOf" srcId="{537F25C3-4C90-4B74-BF4E-CA06F5BE772A}" destId="{3CC148D5-D2C9-459D-B751-CBDDADD3A818}" srcOrd="0" destOrd="0" presId="urn:microsoft.com/office/officeart/2005/8/layout/process1"/>
    <dgm:cxn modelId="{8ABA2ADA-DD9F-44D8-928C-456297CF4776}" type="presParOf" srcId="{537F25C3-4C90-4B74-BF4E-CA06F5BE772A}" destId="{67266015-48EB-4EBA-B083-C031663B6AAE}" srcOrd="1" destOrd="0" presId="urn:microsoft.com/office/officeart/2005/8/layout/process1"/>
    <dgm:cxn modelId="{C03220B6-5131-4883-AF3A-9AD20C809F37}" type="presParOf" srcId="{67266015-48EB-4EBA-B083-C031663B6AAE}" destId="{DD51D3F6-9FEA-4A38-A5CA-0C97BEA74A3A}" srcOrd="0" destOrd="0" presId="urn:microsoft.com/office/officeart/2005/8/layout/process1"/>
    <dgm:cxn modelId="{192EF417-9FBE-45F4-9BEA-D6827548D9D4}" type="presParOf" srcId="{537F25C3-4C90-4B74-BF4E-CA06F5BE772A}" destId="{80A07614-D369-4E15-9A18-3E3D0F073D2D}"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DCEDD-5156-43CC-BD14-ADA208DDC7FE}" type="doc">
      <dgm:prSet loTypeId="urn:microsoft.com/office/officeart/2005/8/layout/process1" loCatId="process" qsTypeId="urn:microsoft.com/office/officeart/2005/8/quickstyle/3d3" qsCatId="3D" csTypeId="urn:microsoft.com/office/officeart/2005/8/colors/accent1_2" csCatId="accent1" phldr="1"/>
      <dgm:spPr/>
    </dgm:pt>
    <dgm:pt modelId="{903273F0-51DA-43D5-9704-21D9CEBBE833}">
      <dgm:prSet phldrT="[文本]" custT="1"/>
      <dgm:spPr/>
      <dgm:t>
        <a:bodyPr/>
        <a:lstStyle/>
        <a:p>
          <a:r>
            <a:rPr lang="zh-CN" altLang="en-US" sz="2800" b="1" dirty="0" smtClean="0">
              <a:solidFill>
                <a:srgbClr val="FFFF00"/>
              </a:solidFill>
            </a:rPr>
            <a:t>井下治理</a:t>
          </a:r>
          <a:endParaRPr lang="zh-CN" altLang="en-US" sz="2800" b="1" dirty="0">
            <a:solidFill>
              <a:srgbClr val="FFFF00"/>
            </a:solidFill>
          </a:endParaRPr>
        </a:p>
      </dgm:t>
    </dgm:pt>
    <dgm:pt modelId="{8978DC4E-3D6A-49DC-A9E2-330AD11D80F2}" type="parTrans" cxnId="{B1C24E0F-CA89-49EB-8D8B-D51E37696F48}">
      <dgm:prSet/>
      <dgm:spPr/>
      <dgm:t>
        <a:bodyPr/>
        <a:lstStyle/>
        <a:p>
          <a:endParaRPr lang="zh-CN" altLang="en-US"/>
        </a:p>
      </dgm:t>
    </dgm:pt>
    <dgm:pt modelId="{0101A6CD-DB69-4F63-9910-C28FEC1A6D32}" type="sibTrans" cxnId="{B1C24E0F-CA89-49EB-8D8B-D51E37696F48}">
      <dgm:prSet/>
      <dgm:spPr/>
      <dgm:t>
        <a:bodyPr/>
        <a:lstStyle/>
        <a:p>
          <a:endParaRPr lang="zh-CN" altLang="en-US"/>
        </a:p>
      </dgm:t>
    </dgm:pt>
    <dgm:pt modelId="{7E514927-B69D-470F-8B38-894FC3D96967}">
      <dgm:prSet phldrT="[文本]" custT="1"/>
      <dgm:spPr/>
      <dgm:t>
        <a:bodyPr/>
        <a:lstStyle/>
        <a:p>
          <a:r>
            <a:rPr lang="zh-CN" altLang="en-US" sz="2600" b="1" dirty="0" smtClean="0">
              <a:solidFill>
                <a:srgbClr val="FFFF00"/>
              </a:solidFill>
            </a:rPr>
            <a:t>井上下治理</a:t>
          </a:r>
          <a:endParaRPr lang="zh-CN" altLang="en-US" sz="2600" b="1" dirty="0">
            <a:solidFill>
              <a:srgbClr val="FFFF00"/>
            </a:solidFill>
          </a:endParaRPr>
        </a:p>
      </dgm:t>
    </dgm:pt>
    <dgm:pt modelId="{E50AB72B-D87A-481E-B381-9E014B624EBE}" type="parTrans" cxnId="{B2A6818D-1534-44F8-A04A-C0D03BA60261}">
      <dgm:prSet/>
      <dgm:spPr/>
      <dgm:t>
        <a:bodyPr/>
        <a:lstStyle/>
        <a:p>
          <a:endParaRPr lang="zh-CN" altLang="en-US"/>
        </a:p>
      </dgm:t>
    </dgm:pt>
    <dgm:pt modelId="{A2AFDBB4-F257-4AA0-A73F-B9203278A273}" type="sibTrans" cxnId="{B2A6818D-1534-44F8-A04A-C0D03BA60261}">
      <dgm:prSet/>
      <dgm:spPr/>
      <dgm:t>
        <a:bodyPr/>
        <a:lstStyle/>
        <a:p>
          <a:endParaRPr lang="zh-CN" altLang="en-US"/>
        </a:p>
      </dgm:t>
    </dgm:pt>
    <dgm:pt modelId="{537F25C3-4C90-4B74-BF4E-CA06F5BE772A}" type="pres">
      <dgm:prSet presAssocID="{6DADCEDD-5156-43CC-BD14-ADA208DDC7FE}" presName="Name0" presStyleCnt="0">
        <dgm:presLayoutVars>
          <dgm:dir/>
          <dgm:resizeHandles val="exact"/>
        </dgm:presLayoutVars>
      </dgm:prSet>
      <dgm:spPr/>
    </dgm:pt>
    <dgm:pt modelId="{3CC148D5-D2C9-459D-B751-CBDDADD3A818}" type="pres">
      <dgm:prSet presAssocID="{903273F0-51DA-43D5-9704-21D9CEBBE833}" presName="node" presStyleLbl="node1" presStyleIdx="0" presStyleCnt="2">
        <dgm:presLayoutVars>
          <dgm:bulletEnabled val="1"/>
        </dgm:presLayoutVars>
      </dgm:prSet>
      <dgm:spPr/>
      <dgm:t>
        <a:bodyPr/>
        <a:lstStyle/>
        <a:p>
          <a:endParaRPr lang="zh-CN" altLang="en-US"/>
        </a:p>
      </dgm:t>
    </dgm:pt>
    <dgm:pt modelId="{67266015-48EB-4EBA-B083-C031663B6AAE}" type="pres">
      <dgm:prSet presAssocID="{0101A6CD-DB69-4F63-9910-C28FEC1A6D32}" presName="sibTrans" presStyleLbl="sibTrans2D1" presStyleIdx="0" presStyleCnt="1"/>
      <dgm:spPr/>
      <dgm:t>
        <a:bodyPr/>
        <a:lstStyle/>
        <a:p>
          <a:endParaRPr lang="zh-CN" altLang="en-US"/>
        </a:p>
      </dgm:t>
    </dgm:pt>
    <dgm:pt modelId="{DD51D3F6-9FEA-4A38-A5CA-0C97BEA74A3A}" type="pres">
      <dgm:prSet presAssocID="{0101A6CD-DB69-4F63-9910-C28FEC1A6D32}" presName="connectorText" presStyleLbl="sibTrans2D1" presStyleIdx="0" presStyleCnt="1"/>
      <dgm:spPr/>
      <dgm:t>
        <a:bodyPr/>
        <a:lstStyle/>
        <a:p>
          <a:endParaRPr lang="zh-CN" altLang="en-US"/>
        </a:p>
      </dgm:t>
    </dgm:pt>
    <dgm:pt modelId="{80A07614-D369-4E15-9A18-3E3D0F073D2D}" type="pres">
      <dgm:prSet presAssocID="{7E514927-B69D-470F-8B38-894FC3D96967}" presName="node" presStyleLbl="node1" presStyleIdx="1" presStyleCnt="2">
        <dgm:presLayoutVars>
          <dgm:bulletEnabled val="1"/>
        </dgm:presLayoutVars>
      </dgm:prSet>
      <dgm:spPr/>
      <dgm:t>
        <a:bodyPr/>
        <a:lstStyle/>
        <a:p>
          <a:endParaRPr lang="zh-CN" altLang="en-US"/>
        </a:p>
      </dgm:t>
    </dgm:pt>
  </dgm:ptLst>
  <dgm:cxnLst>
    <dgm:cxn modelId="{7E28EEC8-B1AC-4251-961D-7369A202B8B5}" type="presOf" srcId="{0101A6CD-DB69-4F63-9910-C28FEC1A6D32}" destId="{DD51D3F6-9FEA-4A38-A5CA-0C97BEA74A3A}" srcOrd="1" destOrd="0" presId="urn:microsoft.com/office/officeart/2005/8/layout/process1"/>
    <dgm:cxn modelId="{0291A93E-4241-4E08-B905-1C70359389C0}" type="presOf" srcId="{7E514927-B69D-470F-8B38-894FC3D96967}" destId="{80A07614-D369-4E15-9A18-3E3D0F073D2D}" srcOrd="0" destOrd="0" presId="urn:microsoft.com/office/officeart/2005/8/layout/process1"/>
    <dgm:cxn modelId="{E5FD59FC-C69D-4FDD-91AD-F183443BCB5C}" type="presOf" srcId="{0101A6CD-DB69-4F63-9910-C28FEC1A6D32}" destId="{67266015-48EB-4EBA-B083-C031663B6AAE}" srcOrd="0" destOrd="0" presId="urn:microsoft.com/office/officeart/2005/8/layout/process1"/>
    <dgm:cxn modelId="{B1C24E0F-CA89-49EB-8D8B-D51E37696F48}" srcId="{6DADCEDD-5156-43CC-BD14-ADA208DDC7FE}" destId="{903273F0-51DA-43D5-9704-21D9CEBBE833}" srcOrd="0" destOrd="0" parTransId="{8978DC4E-3D6A-49DC-A9E2-330AD11D80F2}" sibTransId="{0101A6CD-DB69-4F63-9910-C28FEC1A6D32}"/>
    <dgm:cxn modelId="{B2A6818D-1534-44F8-A04A-C0D03BA60261}" srcId="{6DADCEDD-5156-43CC-BD14-ADA208DDC7FE}" destId="{7E514927-B69D-470F-8B38-894FC3D96967}" srcOrd="1" destOrd="0" parTransId="{E50AB72B-D87A-481E-B381-9E014B624EBE}" sibTransId="{A2AFDBB4-F257-4AA0-A73F-B9203278A273}"/>
    <dgm:cxn modelId="{566FB558-927E-49B9-87DE-ED34D8622DEE}" type="presOf" srcId="{6DADCEDD-5156-43CC-BD14-ADA208DDC7FE}" destId="{537F25C3-4C90-4B74-BF4E-CA06F5BE772A}" srcOrd="0" destOrd="0" presId="urn:microsoft.com/office/officeart/2005/8/layout/process1"/>
    <dgm:cxn modelId="{1E69610C-E8C8-4D06-A4D5-AC7883FE6590}" type="presOf" srcId="{903273F0-51DA-43D5-9704-21D9CEBBE833}" destId="{3CC148D5-D2C9-459D-B751-CBDDADD3A818}" srcOrd="0" destOrd="0" presId="urn:microsoft.com/office/officeart/2005/8/layout/process1"/>
    <dgm:cxn modelId="{16CC8003-E1AF-4D24-A0A7-F01E14872BF7}" type="presParOf" srcId="{537F25C3-4C90-4B74-BF4E-CA06F5BE772A}" destId="{3CC148D5-D2C9-459D-B751-CBDDADD3A818}" srcOrd="0" destOrd="0" presId="urn:microsoft.com/office/officeart/2005/8/layout/process1"/>
    <dgm:cxn modelId="{1AE71F88-224D-4F22-A0E0-AAB02B8F4155}" type="presParOf" srcId="{537F25C3-4C90-4B74-BF4E-CA06F5BE772A}" destId="{67266015-48EB-4EBA-B083-C031663B6AAE}" srcOrd="1" destOrd="0" presId="urn:microsoft.com/office/officeart/2005/8/layout/process1"/>
    <dgm:cxn modelId="{BF27FA3E-3188-4C5D-ABD1-EBD502F2D25A}" type="presParOf" srcId="{67266015-48EB-4EBA-B083-C031663B6AAE}" destId="{DD51D3F6-9FEA-4A38-A5CA-0C97BEA74A3A}" srcOrd="0" destOrd="0" presId="urn:microsoft.com/office/officeart/2005/8/layout/process1"/>
    <dgm:cxn modelId="{E9A3D9CC-1D05-49DD-93B1-509EBA7D6E1F}" type="presParOf" srcId="{537F25C3-4C90-4B74-BF4E-CA06F5BE772A}" destId="{80A07614-D369-4E15-9A18-3E3D0F073D2D}"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DCEDD-5156-43CC-BD14-ADA208DDC7FE}" type="doc">
      <dgm:prSet loTypeId="urn:microsoft.com/office/officeart/2005/8/layout/process1" loCatId="process" qsTypeId="urn:microsoft.com/office/officeart/2005/8/quickstyle/3d3" qsCatId="3D" csTypeId="urn:microsoft.com/office/officeart/2005/8/colors/accent1_2" csCatId="accent1" phldr="1"/>
      <dgm:spPr/>
    </dgm:pt>
    <dgm:pt modelId="{903273F0-51DA-43D5-9704-21D9CEBBE833}">
      <dgm:prSet phldrT="[文本]" custT="1"/>
      <dgm:spPr/>
      <dgm:t>
        <a:bodyPr/>
        <a:lstStyle/>
        <a:p>
          <a:r>
            <a:rPr lang="zh-CN" altLang="en-US" sz="2800" b="1" dirty="0" smtClean="0">
              <a:solidFill>
                <a:srgbClr val="FFFF00"/>
              </a:solidFill>
            </a:rPr>
            <a:t>措施防范</a:t>
          </a:r>
          <a:endParaRPr lang="zh-CN" altLang="en-US" sz="2800" b="1" dirty="0">
            <a:solidFill>
              <a:srgbClr val="FFFF00"/>
            </a:solidFill>
          </a:endParaRPr>
        </a:p>
      </dgm:t>
    </dgm:pt>
    <dgm:pt modelId="{8978DC4E-3D6A-49DC-A9E2-330AD11D80F2}" type="parTrans" cxnId="{B1C24E0F-CA89-49EB-8D8B-D51E37696F48}">
      <dgm:prSet/>
      <dgm:spPr/>
      <dgm:t>
        <a:bodyPr/>
        <a:lstStyle/>
        <a:p>
          <a:endParaRPr lang="zh-CN" altLang="en-US"/>
        </a:p>
      </dgm:t>
    </dgm:pt>
    <dgm:pt modelId="{0101A6CD-DB69-4F63-9910-C28FEC1A6D32}" type="sibTrans" cxnId="{B1C24E0F-CA89-49EB-8D8B-D51E37696F48}">
      <dgm:prSet/>
      <dgm:spPr/>
      <dgm:t>
        <a:bodyPr/>
        <a:lstStyle/>
        <a:p>
          <a:endParaRPr lang="zh-CN" altLang="en-US"/>
        </a:p>
      </dgm:t>
    </dgm:pt>
    <dgm:pt modelId="{7E514927-B69D-470F-8B38-894FC3D96967}">
      <dgm:prSet phldrT="[文本]" custT="1"/>
      <dgm:spPr/>
      <dgm:t>
        <a:bodyPr/>
        <a:lstStyle/>
        <a:p>
          <a:r>
            <a:rPr lang="zh-CN" altLang="en-US" sz="2800" b="1" dirty="0" smtClean="0">
              <a:solidFill>
                <a:srgbClr val="FFFF00"/>
              </a:solidFill>
            </a:rPr>
            <a:t>工程治理</a:t>
          </a:r>
          <a:endParaRPr lang="zh-CN" altLang="en-US" sz="2800" b="1" dirty="0">
            <a:solidFill>
              <a:srgbClr val="FFFF00"/>
            </a:solidFill>
          </a:endParaRPr>
        </a:p>
      </dgm:t>
    </dgm:pt>
    <dgm:pt modelId="{E50AB72B-D87A-481E-B381-9E014B624EBE}" type="parTrans" cxnId="{B2A6818D-1534-44F8-A04A-C0D03BA60261}">
      <dgm:prSet/>
      <dgm:spPr/>
      <dgm:t>
        <a:bodyPr/>
        <a:lstStyle/>
        <a:p>
          <a:endParaRPr lang="zh-CN" altLang="en-US"/>
        </a:p>
      </dgm:t>
    </dgm:pt>
    <dgm:pt modelId="{A2AFDBB4-F257-4AA0-A73F-B9203278A273}" type="sibTrans" cxnId="{B2A6818D-1534-44F8-A04A-C0D03BA60261}">
      <dgm:prSet/>
      <dgm:spPr/>
      <dgm:t>
        <a:bodyPr/>
        <a:lstStyle/>
        <a:p>
          <a:endParaRPr lang="zh-CN" altLang="en-US"/>
        </a:p>
      </dgm:t>
    </dgm:pt>
    <dgm:pt modelId="{537F25C3-4C90-4B74-BF4E-CA06F5BE772A}" type="pres">
      <dgm:prSet presAssocID="{6DADCEDD-5156-43CC-BD14-ADA208DDC7FE}" presName="Name0" presStyleCnt="0">
        <dgm:presLayoutVars>
          <dgm:dir/>
          <dgm:resizeHandles val="exact"/>
        </dgm:presLayoutVars>
      </dgm:prSet>
      <dgm:spPr/>
    </dgm:pt>
    <dgm:pt modelId="{3CC148D5-D2C9-459D-B751-CBDDADD3A818}" type="pres">
      <dgm:prSet presAssocID="{903273F0-51DA-43D5-9704-21D9CEBBE833}" presName="node" presStyleLbl="node1" presStyleIdx="0" presStyleCnt="2">
        <dgm:presLayoutVars>
          <dgm:bulletEnabled val="1"/>
        </dgm:presLayoutVars>
      </dgm:prSet>
      <dgm:spPr/>
      <dgm:t>
        <a:bodyPr/>
        <a:lstStyle/>
        <a:p>
          <a:endParaRPr lang="zh-CN" altLang="en-US"/>
        </a:p>
      </dgm:t>
    </dgm:pt>
    <dgm:pt modelId="{67266015-48EB-4EBA-B083-C031663B6AAE}" type="pres">
      <dgm:prSet presAssocID="{0101A6CD-DB69-4F63-9910-C28FEC1A6D32}" presName="sibTrans" presStyleLbl="sibTrans2D1" presStyleIdx="0" presStyleCnt="1"/>
      <dgm:spPr/>
      <dgm:t>
        <a:bodyPr/>
        <a:lstStyle/>
        <a:p>
          <a:endParaRPr lang="zh-CN" altLang="en-US"/>
        </a:p>
      </dgm:t>
    </dgm:pt>
    <dgm:pt modelId="{DD51D3F6-9FEA-4A38-A5CA-0C97BEA74A3A}" type="pres">
      <dgm:prSet presAssocID="{0101A6CD-DB69-4F63-9910-C28FEC1A6D32}" presName="connectorText" presStyleLbl="sibTrans2D1" presStyleIdx="0" presStyleCnt="1"/>
      <dgm:spPr/>
      <dgm:t>
        <a:bodyPr/>
        <a:lstStyle/>
        <a:p>
          <a:endParaRPr lang="zh-CN" altLang="en-US"/>
        </a:p>
      </dgm:t>
    </dgm:pt>
    <dgm:pt modelId="{80A07614-D369-4E15-9A18-3E3D0F073D2D}" type="pres">
      <dgm:prSet presAssocID="{7E514927-B69D-470F-8B38-894FC3D96967}" presName="node" presStyleLbl="node1" presStyleIdx="1" presStyleCnt="2">
        <dgm:presLayoutVars>
          <dgm:bulletEnabled val="1"/>
        </dgm:presLayoutVars>
      </dgm:prSet>
      <dgm:spPr/>
      <dgm:t>
        <a:bodyPr/>
        <a:lstStyle/>
        <a:p>
          <a:endParaRPr lang="zh-CN" altLang="en-US"/>
        </a:p>
      </dgm:t>
    </dgm:pt>
  </dgm:ptLst>
  <dgm:cxnLst>
    <dgm:cxn modelId="{1DC54A06-7AAF-466A-BEF2-2E9E6D499A5F}" type="presOf" srcId="{0101A6CD-DB69-4F63-9910-C28FEC1A6D32}" destId="{67266015-48EB-4EBA-B083-C031663B6AAE}" srcOrd="0" destOrd="0" presId="urn:microsoft.com/office/officeart/2005/8/layout/process1"/>
    <dgm:cxn modelId="{AAD56432-3EEA-4165-860D-E9E9E4162527}" type="presOf" srcId="{0101A6CD-DB69-4F63-9910-C28FEC1A6D32}" destId="{DD51D3F6-9FEA-4A38-A5CA-0C97BEA74A3A}" srcOrd="1" destOrd="0" presId="urn:microsoft.com/office/officeart/2005/8/layout/process1"/>
    <dgm:cxn modelId="{B1C24E0F-CA89-49EB-8D8B-D51E37696F48}" srcId="{6DADCEDD-5156-43CC-BD14-ADA208DDC7FE}" destId="{903273F0-51DA-43D5-9704-21D9CEBBE833}" srcOrd="0" destOrd="0" parTransId="{8978DC4E-3D6A-49DC-A9E2-330AD11D80F2}" sibTransId="{0101A6CD-DB69-4F63-9910-C28FEC1A6D32}"/>
    <dgm:cxn modelId="{AE5FC736-B5C5-4ED0-A48B-530357AFCF29}" type="presOf" srcId="{6DADCEDD-5156-43CC-BD14-ADA208DDC7FE}" destId="{537F25C3-4C90-4B74-BF4E-CA06F5BE772A}" srcOrd="0" destOrd="0" presId="urn:microsoft.com/office/officeart/2005/8/layout/process1"/>
    <dgm:cxn modelId="{B2A6818D-1534-44F8-A04A-C0D03BA60261}" srcId="{6DADCEDD-5156-43CC-BD14-ADA208DDC7FE}" destId="{7E514927-B69D-470F-8B38-894FC3D96967}" srcOrd="1" destOrd="0" parTransId="{E50AB72B-D87A-481E-B381-9E014B624EBE}" sibTransId="{A2AFDBB4-F257-4AA0-A73F-B9203278A273}"/>
    <dgm:cxn modelId="{6B0F59B1-F714-487B-831E-467600B2A635}" type="presOf" srcId="{7E514927-B69D-470F-8B38-894FC3D96967}" destId="{80A07614-D369-4E15-9A18-3E3D0F073D2D}" srcOrd="0" destOrd="0" presId="urn:microsoft.com/office/officeart/2005/8/layout/process1"/>
    <dgm:cxn modelId="{C11E9138-04C6-4DC5-B535-17A2BC64699E}" type="presOf" srcId="{903273F0-51DA-43D5-9704-21D9CEBBE833}" destId="{3CC148D5-D2C9-459D-B751-CBDDADD3A818}" srcOrd="0" destOrd="0" presId="urn:microsoft.com/office/officeart/2005/8/layout/process1"/>
    <dgm:cxn modelId="{AF105395-2024-4E1C-AA22-6922C8BBF4E4}" type="presParOf" srcId="{537F25C3-4C90-4B74-BF4E-CA06F5BE772A}" destId="{3CC148D5-D2C9-459D-B751-CBDDADD3A818}" srcOrd="0" destOrd="0" presId="urn:microsoft.com/office/officeart/2005/8/layout/process1"/>
    <dgm:cxn modelId="{A4FEDC59-BBCE-4BDB-A407-847E2E12FA6D}" type="presParOf" srcId="{537F25C3-4C90-4B74-BF4E-CA06F5BE772A}" destId="{67266015-48EB-4EBA-B083-C031663B6AAE}" srcOrd="1" destOrd="0" presId="urn:microsoft.com/office/officeart/2005/8/layout/process1"/>
    <dgm:cxn modelId="{9FF5E331-259A-4D91-843F-D6C7F989A0C9}" type="presParOf" srcId="{67266015-48EB-4EBA-B083-C031663B6AAE}" destId="{DD51D3F6-9FEA-4A38-A5CA-0C97BEA74A3A}" srcOrd="0" destOrd="0" presId="urn:microsoft.com/office/officeart/2005/8/layout/process1"/>
    <dgm:cxn modelId="{7B5E73A4-EC31-4E55-AF72-EF2B20CE1177}" type="presParOf" srcId="{537F25C3-4C90-4B74-BF4E-CA06F5BE772A}" destId="{80A07614-D369-4E15-9A18-3E3D0F073D2D}"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ADCEDD-5156-43CC-BD14-ADA208DDC7FE}" type="doc">
      <dgm:prSet loTypeId="urn:microsoft.com/office/officeart/2005/8/layout/process1" loCatId="process" qsTypeId="urn:microsoft.com/office/officeart/2005/8/quickstyle/3d3" qsCatId="3D" csTypeId="urn:microsoft.com/office/officeart/2005/8/colors/accent1_2" csCatId="accent1" phldr="1"/>
      <dgm:spPr/>
    </dgm:pt>
    <dgm:pt modelId="{903273F0-51DA-43D5-9704-21D9CEBBE833}">
      <dgm:prSet phldrT="[文本]" custT="1"/>
      <dgm:spPr/>
      <dgm:t>
        <a:bodyPr/>
        <a:lstStyle/>
        <a:p>
          <a:r>
            <a:rPr lang="zh-CN" altLang="en-US" sz="2800" b="1" dirty="0" smtClean="0">
              <a:solidFill>
                <a:srgbClr val="FFFF00"/>
              </a:solidFill>
            </a:rPr>
            <a:t>治水为主</a:t>
          </a:r>
          <a:endParaRPr lang="zh-CN" altLang="en-US" sz="2800" b="1" dirty="0">
            <a:solidFill>
              <a:srgbClr val="FFFF00"/>
            </a:solidFill>
          </a:endParaRPr>
        </a:p>
      </dgm:t>
    </dgm:pt>
    <dgm:pt modelId="{8978DC4E-3D6A-49DC-A9E2-330AD11D80F2}" type="parTrans" cxnId="{B1C24E0F-CA89-49EB-8D8B-D51E37696F48}">
      <dgm:prSet/>
      <dgm:spPr/>
      <dgm:t>
        <a:bodyPr/>
        <a:lstStyle/>
        <a:p>
          <a:endParaRPr lang="zh-CN" altLang="en-US"/>
        </a:p>
      </dgm:t>
    </dgm:pt>
    <dgm:pt modelId="{0101A6CD-DB69-4F63-9910-C28FEC1A6D32}" type="sibTrans" cxnId="{B1C24E0F-CA89-49EB-8D8B-D51E37696F48}">
      <dgm:prSet/>
      <dgm:spPr/>
      <dgm:t>
        <a:bodyPr/>
        <a:lstStyle/>
        <a:p>
          <a:endParaRPr lang="zh-CN" altLang="en-US"/>
        </a:p>
      </dgm:t>
    </dgm:pt>
    <dgm:pt modelId="{7E514927-B69D-470F-8B38-894FC3D96967}">
      <dgm:prSet phldrT="[文本]" custT="1"/>
      <dgm:spPr/>
      <dgm:t>
        <a:bodyPr/>
        <a:lstStyle/>
        <a:p>
          <a:r>
            <a:rPr lang="zh-CN" altLang="en-US" sz="2800" b="1" dirty="0" smtClean="0">
              <a:solidFill>
                <a:srgbClr val="FFFF00"/>
              </a:solidFill>
            </a:rPr>
            <a:t>治保结合</a:t>
          </a:r>
          <a:endParaRPr lang="zh-CN" altLang="en-US" sz="2800" b="1" dirty="0">
            <a:solidFill>
              <a:srgbClr val="FFFF00"/>
            </a:solidFill>
          </a:endParaRPr>
        </a:p>
      </dgm:t>
    </dgm:pt>
    <dgm:pt modelId="{E50AB72B-D87A-481E-B381-9E014B624EBE}" type="parTrans" cxnId="{B2A6818D-1534-44F8-A04A-C0D03BA60261}">
      <dgm:prSet/>
      <dgm:spPr/>
      <dgm:t>
        <a:bodyPr/>
        <a:lstStyle/>
        <a:p>
          <a:endParaRPr lang="zh-CN" altLang="en-US"/>
        </a:p>
      </dgm:t>
    </dgm:pt>
    <dgm:pt modelId="{A2AFDBB4-F257-4AA0-A73F-B9203278A273}" type="sibTrans" cxnId="{B2A6818D-1534-44F8-A04A-C0D03BA60261}">
      <dgm:prSet/>
      <dgm:spPr/>
      <dgm:t>
        <a:bodyPr/>
        <a:lstStyle/>
        <a:p>
          <a:endParaRPr lang="zh-CN" altLang="en-US"/>
        </a:p>
      </dgm:t>
    </dgm:pt>
    <dgm:pt modelId="{537F25C3-4C90-4B74-BF4E-CA06F5BE772A}" type="pres">
      <dgm:prSet presAssocID="{6DADCEDD-5156-43CC-BD14-ADA208DDC7FE}" presName="Name0" presStyleCnt="0">
        <dgm:presLayoutVars>
          <dgm:dir/>
          <dgm:resizeHandles val="exact"/>
        </dgm:presLayoutVars>
      </dgm:prSet>
      <dgm:spPr/>
    </dgm:pt>
    <dgm:pt modelId="{3CC148D5-D2C9-459D-B751-CBDDADD3A818}" type="pres">
      <dgm:prSet presAssocID="{903273F0-51DA-43D5-9704-21D9CEBBE833}" presName="node" presStyleLbl="node1" presStyleIdx="0" presStyleCnt="2">
        <dgm:presLayoutVars>
          <dgm:bulletEnabled val="1"/>
        </dgm:presLayoutVars>
      </dgm:prSet>
      <dgm:spPr/>
      <dgm:t>
        <a:bodyPr/>
        <a:lstStyle/>
        <a:p>
          <a:endParaRPr lang="zh-CN" altLang="en-US"/>
        </a:p>
      </dgm:t>
    </dgm:pt>
    <dgm:pt modelId="{67266015-48EB-4EBA-B083-C031663B6AAE}" type="pres">
      <dgm:prSet presAssocID="{0101A6CD-DB69-4F63-9910-C28FEC1A6D32}" presName="sibTrans" presStyleLbl="sibTrans2D1" presStyleIdx="0" presStyleCnt="1"/>
      <dgm:spPr/>
      <dgm:t>
        <a:bodyPr/>
        <a:lstStyle/>
        <a:p>
          <a:endParaRPr lang="zh-CN" altLang="en-US"/>
        </a:p>
      </dgm:t>
    </dgm:pt>
    <dgm:pt modelId="{DD51D3F6-9FEA-4A38-A5CA-0C97BEA74A3A}" type="pres">
      <dgm:prSet presAssocID="{0101A6CD-DB69-4F63-9910-C28FEC1A6D32}" presName="connectorText" presStyleLbl="sibTrans2D1" presStyleIdx="0" presStyleCnt="1"/>
      <dgm:spPr/>
      <dgm:t>
        <a:bodyPr/>
        <a:lstStyle/>
        <a:p>
          <a:endParaRPr lang="zh-CN" altLang="en-US"/>
        </a:p>
      </dgm:t>
    </dgm:pt>
    <dgm:pt modelId="{80A07614-D369-4E15-9A18-3E3D0F073D2D}" type="pres">
      <dgm:prSet presAssocID="{7E514927-B69D-470F-8B38-894FC3D96967}" presName="node" presStyleLbl="node1" presStyleIdx="1" presStyleCnt="2">
        <dgm:presLayoutVars>
          <dgm:bulletEnabled val="1"/>
        </dgm:presLayoutVars>
      </dgm:prSet>
      <dgm:spPr/>
      <dgm:t>
        <a:bodyPr/>
        <a:lstStyle/>
        <a:p>
          <a:endParaRPr lang="zh-CN" altLang="en-US"/>
        </a:p>
      </dgm:t>
    </dgm:pt>
  </dgm:ptLst>
  <dgm:cxnLst>
    <dgm:cxn modelId="{19615F57-92E9-4E03-A6A7-0B015F0AE77F}" type="presOf" srcId="{903273F0-51DA-43D5-9704-21D9CEBBE833}" destId="{3CC148D5-D2C9-459D-B751-CBDDADD3A818}" srcOrd="0" destOrd="0" presId="urn:microsoft.com/office/officeart/2005/8/layout/process1"/>
    <dgm:cxn modelId="{E58C02A3-5057-4D4A-A888-16B312C6F8D7}" type="presOf" srcId="{0101A6CD-DB69-4F63-9910-C28FEC1A6D32}" destId="{67266015-48EB-4EBA-B083-C031663B6AAE}" srcOrd="0" destOrd="0" presId="urn:microsoft.com/office/officeart/2005/8/layout/process1"/>
    <dgm:cxn modelId="{B1C24E0F-CA89-49EB-8D8B-D51E37696F48}" srcId="{6DADCEDD-5156-43CC-BD14-ADA208DDC7FE}" destId="{903273F0-51DA-43D5-9704-21D9CEBBE833}" srcOrd="0" destOrd="0" parTransId="{8978DC4E-3D6A-49DC-A9E2-330AD11D80F2}" sibTransId="{0101A6CD-DB69-4F63-9910-C28FEC1A6D32}"/>
    <dgm:cxn modelId="{0A591C82-1CD7-4A93-A3A3-326CCC0F50B1}" type="presOf" srcId="{0101A6CD-DB69-4F63-9910-C28FEC1A6D32}" destId="{DD51D3F6-9FEA-4A38-A5CA-0C97BEA74A3A}" srcOrd="1" destOrd="0" presId="urn:microsoft.com/office/officeart/2005/8/layout/process1"/>
    <dgm:cxn modelId="{14B256AD-8E4B-4CDF-9916-2233A756C88A}" type="presOf" srcId="{7E514927-B69D-470F-8B38-894FC3D96967}" destId="{80A07614-D369-4E15-9A18-3E3D0F073D2D}" srcOrd="0" destOrd="0" presId="urn:microsoft.com/office/officeart/2005/8/layout/process1"/>
    <dgm:cxn modelId="{B2A6818D-1534-44F8-A04A-C0D03BA60261}" srcId="{6DADCEDD-5156-43CC-BD14-ADA208DDC7FE}" destId="{7E514927-B69D-470F-8B38-894FC3D96967}" srcOrd="1" destOrd="0" parTransId="{E50AB72B-D87A-481E-B381-9E014B624EBE}" sibTransId="{A2AFDBB4-F257-4AA0-A73F-B9203278A273}"/>
    <dgm:cxn modelId="{DDFE197A-CFCA-4B37-8C85-2101FBBF52C7}" type="presOf" srcId="{6DADCEDD-5156-43CC-BD14-ADA208DDC7FE}" destId="{537F25C3-4C90-4B74-BF4E-CA06F5BE772A}" srcOrd="0" destOrd="0" presId="urn:microsoft.com/office/officeart/2005/8/layout/process1"/>
    <dgm:cxn modelId="{80C1F43B-4F9C-43F8-BBE7-C07CCE68EB4E}" type="presParOf" srcId="{537F25C3-4C90-4B74-BF4E-CA06F5BE772A}" destId="{3CC148D5-D2C9-459D-B751-CBDDADD3A818}" srcOrd="0" destOrd="0" presId="urn:microsoft.com/office/officeart/2005/8/layout/process1"/>
    <dgm:cxn modelId="{9C6F162A-D837-4A8A-8243-0364E1352F5B}" type="presParOf" srcId="{537F25C3-4C90-4B74-BF4E-CA06F5BE772A}" destId="{67266015-48EB-4EBA-B083-C031663B6AAE}" srcOrd="1" destOrd="0" presId="urn:microsoft.com/office/officeart/2005/8/layout/process1"/>
    <dgm:cxn modelId="{08C6B4AA-163C-44D9-B90D-383542511D13}" type="presParOf" srcId="{67266015-48EB-4EBA-B083-C031663B6AAE}" destId="{DD51D3F6-9FEA-4A38-A5CA-0C97BEA74A3A}" srcOrd="0" destOrd="0" presId="urn:microsoft.com/office/officeart/2005/8/layout/process1"/>
    <dgm:cxn modelId="{94388DED-0148-4674-B317-37B455C90E04}" type="presParOf" srcId="{537F25C3-4C90-4B74-BF4E-CA06F5BE772A}" destId="{80A07614-D369-4E15-9A18-3E3D0F073D2D}" srcOrd="2"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148D5-D2C9-459D-B751-CBDDADD3A818}">
      <dsp:nvSpPr>
        <dsp:cNvPr id="0" name=""/>
        <dsp:cNvSpPr/>
      </dsp:nvSpPr>
      <dsp:spPr>
        <a:xfrm>
          <a:off x="3599"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sz="2800" b="1" kern="1200" dirty="0" smtClean="0">
              <a:solidFill>
                <a:srgbClr val="FFFF00"/>
              </a:solidFill>
            </a:rPr>
            <a:t>过程治理</a:t>
          </a:r>
          <a:endParaRPr lang="zh-CN" altLang="en-US" sz="2800" b="1" kern="1200" dirty="0">
            <a:solidFill>
              <a:srgbClr val="FFFF00"/>
            </a:solidFill>
          </a:endParaRPr>
        </a:p>
      </dsp:txBody>
      <dsp:txXfrm>
        <a:off x="21460" y="17861"/>
        <a:ext cx="2156172" cy="574105"/>
      </dsp:txXfrm>
    </dsp:sp>
    <dsp:sp modelId="{67266015-48EB-4EBA-B083-C031663B6AAE}">
      <dsp:nvSpPr>
        <dsp:cNvPr id="0" name=""/>
        <dsp:cNvSpPr/>
      </dsp:nvSpPr>
      <dsp:spPr>
        <a:xfrm>
          <a:off x="2414683" y="33118"/>
          <a:ext cx="464681" cy="54358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CN" altLang="en-US" sz="2300" kern="1200"/>
        </a:p>
      </dsp:txBody>
      <dsp:txXfrm>
        <a:off x="2414683" y="141836"/>
        <a:ext cx="325277" cy="326153"/>
      </dsp:txXfrm>
    </dsp:sp>
    <dsp:sp modelId="{80A07614-D369-4E15-9A18-3E3D0F073D2D}">
      <dsp:nvSpPr>
        <dsp:cNvPr id="0" name=""/>
        <dsp:cNvSpPr/>
      </dsp:nvSpPr>
      <dsp:spPr>
        <a:xfrm>
          <a:off x="3072251"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源头预防</a:t>
          </a:r>
          <a:endParaRPr lang="zh-CN" altLang="en-US" sz="2800" b="1" kern="1200" dirty="0">
            <a:solidFill>
              <a:srgbClr val="FFFF00"/>
            </a:solidFill>
          </a:endParaRPr>
        </a:p>
      </dsp:txBody>
      <dsp:txXfrm>
        <a:off x="3090112" y="17861"/>
        <a:ext cx="2156172" cy="574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148D5-D2C9-459D-B751-CBDDADD3A818}">
      <dsp:nvSpPr>
        <dsp:cNvPr id="0" name=""/>
        <dsp:cNvSpPr/>
      </dsp:nvSpPr>
      <dsp:spPr>
        <a:xfrm>
          <a:off x="3599"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局部</a:t>
          </a:r>
          <a:r>
            <a:rPr lang="zh-CN" sz="2800" b="1" kern="1200" dirty="0" smtClean="0">
              <a:solidFill>
                <a:srgbClr val="FFFF00"/>
              </a:solidFill>
            </a:rPr>
            <a:t>治理</a:t>
          </a:r>
          <a:endParaRPr lang="zh-CN" altLang="en-US" sz="2800" b="1" kern="1200" dirty="0">
            <a:solidFill>
              <a:srgbClr val="FFFF00"/>
            </a:solidFill>
          </a:endParaRPr>
        </a:p>
      </dsp:txBody>
      <dsp:txXfrm>
        <a:off x="21460" y="17861"/>
        <a:ext cx="2156172" cy="574105"/>
      </dsp:txXfrm>
    </dsp:sp>
    <dsp:sp modelId="{67266015-48EB-4EBA-B083-C031663B6AAE}">
      <dsp:nvSpPr>
        <dsp:cNvPr id="0" name=""/>
        <dsp:cNvSpPr/>
      </dsp:nvSpPr>
      <dsp:spPr>
        <a:xfrm>
          <a:off x="2414683" y="33118"/>
          <a:ext cx="464681" cy="54358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CN" altLang="en-US" sz="2300" kern="1200"/>
        </a:p>
      </dsp:txBody>
      <dsp:txXfrm>
        <a:off x="2414683" y="141836"/>
        <a:ext cx="325277" cy="326153"/>
      </dsp:txXfrm>
    </dsp:sp>
    <dsp:sp modelId="{80A07614-D369-4E15-9A18-3E3D0F073D2D}">
      <dsp:nvSpPr>
        <dsp:cNvPr id="0" name=""/>
        <dsp:cNvSpPr/>
      </dsp:nvSpPr>
      <dsp:spPr>
        <a:xfrm>
          <a:off x="3072251"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区域治理</a:t>
          </a:r>
          <a:endParaRPr lang="zh-CN" altLang="en-US" sz="2800" b="1" kern="1200" dirty="0">
            <a:solidFill>
              <a:srgbClr val="FFFF00"/>
            </a:solidFill>
          </a:endParaRPr>
        </a:p>
      </dsp:txBody>
      <dsp:txXfrm>
        <a:off x="3090112" y="17861"/>
        <a:ext cx="2156172" cy="574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148D5-D2C9-459D-B751-CBDDADD3A818}">
      <dsp:nvSpPr>
        <dsp:cNvPr id="0" name=""/>
        <dsp:cNvSpPr/>
      </dsp:nvSpPr>
      <dsp:spPr>
        <a:xfrm>
          <a:off x="3599"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井下治理</a:t>
          </a:r>
          <a:endParaRPr lang="zh-CN" altLang="en-US" sz="2800" b="1" kern="1200" dirty="0">
            <a:solidFill>
              <a:srgbClr val="FFFF00"/>
            </a:solidFill>
          </a:endParaRPr>
        </a:p>
      </dsp:txBody>
      <dsp:txXfrm>
        <a:off x="21460" y="17861"/>
        <a:ext cx="2156172" cy="574105"/>
      </dsp:txXfrm>
    </dsp:sp>
    <dsp:sp modelId="{67266015-48EB-4EBA-B083-C031663B6AAE}">
      <dsp:nvSpPr>
        <dsp:cNvPr id="0" name=""/>
        <dsp:cNvSpPr/>
      </dsp:nvSpPr>
      <dsp:spPr>
        <a:xfrm>
          <a:off x="2414683" y="33118"/>
          <a:ext cx="464681" cy="54358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CN" altLang="en-US" sz="2300" kern="1200"/>
        </a:p>
      </dsp:txBody>
      <dsp:txXfrm>
        <a:off x="2414683" y="141836"/>
        <a:ext cx="325277" cy="326153"/>
      </dsp:txXfrm>
    </dsp:sp>
    <dsp:sp modelId="{80A07614-D369-4E15-9A18-3E3D0F073D2D}">
      <dsp:nvSpPr>
        <dsp:cNvPr id="0" name=""/>
        <dsp:cNvSpPr/>
      </dsp:nvSpPr>
      <dsp:spPr>
        <a:xfrm>
          <a:off x="3072251"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rgbClr val="FFFF00"/>
              </a:solidFill>
            </a:rPr>
            <a:t>井上下治理</a:t>
          </a:r>
          <a:endParaRPr lang="zh-CN" altLang="en-US" sz="2600" b="1" kern="1200" dirty="0">
            <a:solidFill>
              <a:srgbClr val="FFFF00"/>
            </a:solidFill>
          </a:endParaRPr>
        </a:p>
      </dsp:txBody>
      <dsp:txXfrm>
        <a:off x="3090112" y="17861"/>
        <a:ext cx="2156172" cy="5741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148D5-D2C9-459D-B751-CBDDADD3A818}">
      <dsp:nvSpPr>
        <dsp:cNvPr id="0" name=""/>
        <dsp:cNvSpPr/>
      </dsp:nvSpPr>
      <dsp:spPr>
        <a:xfrm>
          <a:off x="3599"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措施防范</a:t>
          </a:r>
          <a:endParaRPr lang="zh-CN" altLang="en-US" sz="2800" b="1" kern="1200" dirty="0">
            <a:solidFill>
              <a:srgbClr val="FFFF00"/>
            </a:solidFill>
          </a:endParaRPr>
        </a:p>
      </dsp:txBody>
      <dsp:txXfrm>
        <a:off x="21460" y="17861"/>
        <a:ext cx="2156172" cy="574105"/>
      </dsp:txXfrm>
    </dsp:sp>
    <dsp:sp modelId="{67266015-48EB-4EBA-B083-C031663B6AAE}">
      <dsp:nvSpPr>
        <dsp:cNvPr id="0" name=""/>
        <dsp:cNvSpPr/>
      </dsp:nvSpPr>
      <dsp:spPr>
        <a:xfrm>
          <a:off x="2414683" y="33118"/>
          <a:ext cx="464681" cy="54358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CN" altLang="en-US" sz="2300" kern="1200"/>
        </a:p>
      </dsp:txBody>
      <dsp:txXfrm>
        <a:off x="2414683" y="141836"/>
        <a:ext cx="325277" cy="326153"/>
      </dsp:txXfrm>
    </dsp:sp>
    <dsp:sp modelId="{80A07614-D369-4E15-9A18-3E3D0F073D2D}">
      <dsp:nvSpPr>
        <dsp:cNvPr id="0" name=""/>
        <dsp:cNvSpPr/>
      </dsp:nvSpPr>
      <dsp:spPr>
        <a:xfrm>
          <a:off x="3072251"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工程治理</a:t>
          </a:r>
          <a:endParaRPr lang="zh-CN" altLang="en-US" sz="2800" b="1" kern="1200" dirty="0">
            <a:solidFill>
              <a:srgbClr val="FFFF00"/>
            </a:solidFill>
          </a:endParaRPr>
        </a:p>
      </dsp:txBody>
      <dsp:txXfrm>
        <a:off x="3090112" y="17861"/>
        <a:ext cx="2156172" cy="5741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148D5-D2C9-459D-B751-CBDDADD3A818}">
      <dsp:nvSpPr>
        <dsp:cNvPr id="0" name=""/>
        <dsp:cNvSpPr/>
      </dsp:nvSpPr>
      <dsp:spPr>
        <a:xfrm>
          <a:off x="3599"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治水为主</a:t>
          </a:r>
          <a:endParaRPr lang="zh-CN" altLang="en-US" sz="2800" b="1" kern="1200" dirty="0">
            <a:solidFill>
              <a:srgbClr val="FFFF00"/>
            </a:solidFill>
          </a:endParaRPr>
        </a:p>
      </dsp:txBody>
      <dsp:txXfrm>
        <a:off x="21460" y="17861"/>
        <a:ext cx="2156172" cy="574105"/>
      </dsp:txXfrm>
    </dsp:sp>
    <dsp:sp modelId="{67266015-48EB-4EBA-B083-C031663B6AAE}">
      <dsp:nvSpPr>
        <dsp:cNvPr id="0" name=""/>
        <dsp:cNvSpPr/>
      </dsp:nvSpPr>
      <dsp:spPr>
        <a:xfrm>
          <a:off x="2414683" y="33118"/>
          <a:ext cx="464681" cy="54358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CN" altLang="en-US" sz="2300" kern="1200"/>
        </a:p>
      </dsp:txBody>
      <dsp:txXfrm>
        <a:off x="2414683" y="141836"/>
        <a:ext cx="325277" cy="326153"/>
      </dsp:txXfrm>
    </dsp:sp>
    <dsp:sp modelId="{80A07614-D369-4E15-9A18-3E3D0F073D2D}">
      <dsp:nvSpPr>
        <dsp:cNvPr id="0" name=""/>
        <dsp:cNvSpPr/>
      </dsp:nvSpPr>
      <dsp:spPr>
        <a:xfrm>
          <a:off x="3072251" y="0"/>
          <a:ext cx="2191894" cy="60982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FF00"/>
              </a:solidFill>
            </a:rPr>
            <a:t>治保结合</a:t>
          </a:r>
          <a:endParaRPr lang="zh-CN" altLang="en-US" sz="2800" b="1" kern="1200" dirty="0">
            <a:solidFill>
              <a:srgbClr val="FFFF00"/>
            </a:solidFill>
          </a:endParaRPr>
        </a:p>
      </dsp:txBody>
      <dsp:txXfrm>
        <a:off x="3090112" y="17861"/>
        <a:ext cx="2156172" cy="5741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7410" name="页眉占位符 1">
            <a:extLst>
              <a:ext uri="{FF2B5EF4-FFF2-40B4-BE49-F238E27FC236}"/>
            </a:extLst>
          </p:cNvPr>
          <p:cNvSpPr>
            <a:spLocks noGrp="1" noChangeArrowheads="1"/>
          </p:cNvSpPr>
          <p:nvPr>
            <p:ph type="hdr" sz="quarter"/>
          </p:nvPr>
        </p:nvSpPr>
        <p:spPr bwMode="auto">
          <a:xfrm>
            <a:off x="0" y="0"/>
            <a:ext cx="2881313" cy="48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200"/>
            </a:lvl1pPr>
          </a:lstStyle>
          <a:p>
            <a:pPr>
              <a:defRPr/>
            </a:pPr>
            <a:endParaRPr lang="zh-CN" altLang="en-US"/>
          </a:p>
        </p:txBody>
      </p:sp>
      <p:sp>
        <p:nvSpPr>
          <p:cNvPr id="17411" name="日期占位符 2">
            <a:extLst>
              <a:ext uri="{FF2B5EF4-FFF2-40B4-BE49-F238E27FC236}"/>
            </a:extLst>
          </p:cNvPr>
          <p:cNvSpPr>
            <a:spLocks noGrp="1" noChangeArrowheads="1"/>
          </p:cNvSpPr>
          <p:nvPr>
            <p:ph type="dt" idx="1"/>
          </p:nvPr>
        </p:nvSpPr>
        <p:spPr bwMode="auto">
          <a:xfrm>
            <a:off x="3765550" y="0"/>
            <a:ext cx="2881313" cy="48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200"/>
            </a:lvl1pPr>
          </a:lstStyle>
          <a:p>
            <a:pPr>
              <a:defRPr/>
            </a:pPr>
            <a:fld id="{D8DAB021-0A63-452A-BF45-A813D1F6F85B}" type="datetimeFigureOut">
              <a:rPr lang="zh-CN" altLang="en-US"/>
              <a:pPr>
                <a:defRPr/>
              </a:pPr>
              <a:t>2019/5/30</a:t>
            </a:fld>
            <a:endParaRPr lang="en-US"/>
          </a:p>
        </p:txBody>
      </p:sp>
      <p:sp>
        <p:nvSpPr>
          <p:cNvPr id="43012" name="幻灯片图像占位符 3"/>
          <p:cNvSpPr>
            <a:spLocks noGrp="1" noRot="1" noChangeAspect="1" noChangeArrowheads="1"/>
          </p:cNvSpPr>
          <p:nvPr>
            <p:ph type="sldImg" idx="2"/>
          </p:nvPr>
        </p:nvSpPr>
        <p:spPr bwMode="auto">
          <a:xfrm>
            <a:off x="879475" y="733425"/>
            <a:ext cx="4889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13" name="备注占位符 4">
            <a:extLst>
              <a:ext uri="{FF2B5EF4-FFF2-40B4-BE49-F238E27FC236}"/>
            </a:extLst>
          </p:cNvPr>
          <p:cNvSpPr>
            <a:spLocks noGrp="1" noChangeArrowheads="1"/>
          </p:cNvSpPr>
          <p:nvPr>
            <p:ph type="body" sz="quarter" idx="3"/>
          </p:nvPr>
        </p:nvSpPr>
        <p:spPr bwMode="auto">
          <a:xfrm>
            <a:off x="665163" y="4645025"/>
            <a:ext cx="5318125" cy="4402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7414" name="页脚占位符 5">
            <a:extLst>
              <a:ext uri="{FF2B5EF4-FFF2-40B4-BE49-F238E27FC236}"/>
            </a:extLst>
          </p:cNvPr>
          <p:cNvSpPr>
            <a:spLocks noGrp="1" noChangeArrowheads="1"/>
          </p:cNvSpPr>
          <p:nvPr>
            <p:ph type="ftr" sz="quarter" idx="4"/>
          </p:nvPr>
        </p:nvSpPr>
        <p:spPr bwMode="auto">
          <a:xfrm>
            <a:off x="0" y="9290050"/>
            <a:ext cx="2881313" cy="4889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buFont typeface="Arial" panose="020B0604020202020204" pitchFamily="34" charset="0"/>
              <a:buNone/>
              <a:defRPr sz="1200"/>
            </a:lvl1pPr>
          </a:lstStyle>
          <a:p>
            <a:pPr>
              <a:defRPr/>
            </a:pPr>
            <a:endParaRPr lang="zh-CN" altLang="en-US"/>
          </a:p>
        </p:txBody>
      </p:sp>
      <p:sp>
        <p:nvSpPr>
          <p:cNvPr id="17415" name="灯片编号占位符 6">
            <a:extLst>
              <a:ext uri="{FF2B5EF4-FFF2-40B4-BE49-F238E27FC236}"/>
            </a:extLst>
          </p:cNvPr>
          <p:cNvSpPr>
            <a:spLocks noGrp="1" noChangeArrowheads="1"/>
          </p:cNvSpPr>
          <p:nvPr>
            <p:ph type="sldNum" sz="quarter" idx="5"/>
          </p:nvPr>
        </p:nvSpPr>
        <p:spPr bwMode="auto">
          <a:xfrm>
            <a:off x="3765550" y="9290050"/>
            <a:ext cx="2881313" cy="4889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0BCBC7DD-626A-4B1B-B389-2FE5E1C8F0D3}" type="slidenum">
              <a:rPr lang="zh-CN" altLang="en-US"/>
              <a:pPr>
                <a:defRPr/>
              </a:pPr>
              <a:t>‹#›</a:t>
            </a:fld>
            <a:endParaRPr lang="en-US" altLang="zh-CN"/>
          </a:p>
        </p:txBody>
      </p:sp>
    </p:spTree>
    <p:extLst>
      <p:ext uri="{BB962C8B-B14F-4D97-AF65-F5344CB8AC3E}">
        <p14:creationId xmlns:p14="http://schemas.microsoft.com/office/powerpoint/2010/main" val="2278211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14.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15.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hemeOverride" Target="../theme/themeOverride1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hemeOverride" Target="../theme/themeOverride17.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hemeOverride" Target="../theme/themeOverride18.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hemeOverride" Target="../theme/themeOverride19.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hemeOverride" Target="../theme/themeOverride20.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hemeOverride" Target="../theme/themeOverride2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hemeOverride" Target="../theme/themeOverride22.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hemeOverride" Target="../theme/themeOverride23.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hemeOverride" Target="../theme/themeOverride24.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hemeOverride" Target="../theme/themeOverride25.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hemeOverride" Target="../theme/themeOverride2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hemeOverride" Target="../theme/themeOverride2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hemeOverride" Target="../theme/themeOverride28.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hemeOverride" Target="../theme/themeOverride29.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hemeOverride" Target="../theme/themeOverride30.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hemeOverride" Target="../theme/themeOverride3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hemeOverride" Target="../theme/themeOverride32.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hemeOverride" Target="../theme/themeOverride33.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hemeOverride" Target="../theme/themeOverride34.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hemeOverride" Target="../theme/themeOverride35.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36.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hemeOverride" Target="../theme/themeOverride3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hemeOverride" Target="../theme/themeOverride38.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hemeOverride" Target="../theme/themeOverride39.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noFill/>
          <a:ln w="12700">
            <a:solidFill>
              <a:srgbClr val="000000"/>
            </a:solidFill>
            <a:miter lim="800000"/>
            <a:headEnd/>
            <a:tailEnd/>
          </a:ln>
        </p:spPr>
      </p:sp>
      <p:sp>
        <p:nvSpPr>
          <p:cNvPr id="4505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45060"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ADBB94D7-F841-4870-90CD-103F418E0797}" type="slidenum">
              <a:rPr lang="zh-CN" altLang="en-US" sz="1200"/>
              <a:pPr algn="r" eaLnBrk="1" hangingPunct="1">
                <a:buFont typeface="Arial" panose="020B0604020202020204" pitchFamily="34" charset="0"/>
                <a:buNone/>
              </a:pPr>
              <a:t>1</a:t>
            </a:fld>
            <a:endParaRPr lang="en-US" altLang="zh-CN" sz="1200"/>
          </a:p>
        </p:txBody>
      </p:sp>
    </p:spTree>
    <p:extLst>
      <p:ext uri="{BB962C8B-B14F-4D97-AF65-F5344CB8AC3E}">
        <p14:creationId xmlns:p14="http://schemas.microsoft.com/office/powerpoint/2010/main" val="1065907710"/>
      </p:ext>
    </p:extLst>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87425" y="763588"/>
            <a:ext cx="5121275" cy="3840162"/>
          </a:xfrm>
        </p:spPr>
      </p:sp>
      <p:sp>
        <p:nvSpPr>
          <p:cNvPr id="63491" name="Rectangle 3"/>
          <p:cNvSpPr>
            <a:spLocks noGrp="1" noRot="1" noChangeAspect="1" noChangeArrowheads="1"/>
          </p:cNvSpPr>
          <p:nvPr>
            <p:ph type="body" idx="1"/>
          </p:nvPr>
        </p:nvSpPr>
        <p:spPr>
          <a:xfrm>
            <a:off x="-603250" y="9190038"/>
            <a:ext cx="7254875" cy="9993312"/>
          </a:xfrm>
          <a:noFill/>
          <a:ln w="1">
            <a:solidFill>
              <a:schemeClr val="tx1"/>
            </a:solidFill>
          </a:ln>
          <a:extLst>
            <a:ext uri="{909E8E84-426E-40DD-AFC4-6F175D3DCCD1}">
              <a14:hiddenFill xmlns:a14="http://schemas.microsoft.com/office/drawing/2010/main">
                <a:solidFill>
                  <a:srgbClr val="FFFFFF"/>
                </a:solidFill>
              </a14:hiddenFill>
            </a:ext>
          </a:extLst>
        </p:spPr>
        <p:txBody>
          <a:bodyPr lIns="99066" tIns="49533" rIns="99066" bIns="49533"/>
          <a:lstStyle/>
          <a:p>
            <a:pPr>
              <a:buFont typeface="Wingdings" panose="05000000000000000000" pitchFamily="2" charset="2"/>
              <a:buNone/>
            </a:pPr>
            <a:endParaRPr lang="zh-CN" altLang="en-US" dirty="0" smtClean="0"/>
          </a:p>
        </p:txBody>
      </p:sp>
    </p:spTree>
    <p:extLst>
      <p:ext uri="{BB962C8B-B14F-4D97-AF65-F5344CB8AC3E}">
        <p14:creationId xmlns:p14="http://schemas.microsoft.com/office/powerpoint/2010/main" val="3818620489"/>
      </p:ext>
    </p:extLst>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noFill/>
          <a:ln w="12700">
            <a:solidFill>
              <a:srgbClr val="000000"/>
            </a:solidFill>
            <a:miter lim="800000"/>
            <a:headEnd/>
            <a:tailEnd/>
          </a:ln>
        </p:spPr>
      </p:sp>
      <p:sp>
        <p:nvSpPr>
          <p:cNvPr id="6553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b="1" dirty="0" smtClean="0">
              <a:latin typeface="黑体" panose="02010609060101010101" pitchFamily="49" charset="-122"/>
              <a:ea typeface="黑体" panose="02010609060101010101" pitchFamily="49" charset="-122"/>
            </a:endParaRPr>
          </a:p>
          <a:p>
            <a:endParaRPr lang="zh-CN" altLang="en-US" b="1" dirty="0" smtClean="0">
              <a:latin typeface="黑体" panose="02010609060101010101" pitchFamily="49" charset="-122"/>
              <a:ea typeface="黑体" panose="02010609060101010101" pitchFamily="49" charset="-122"/>
            </a:endParaRPr>
          </a:p>
          <a:p>
            <a:endParaRPr lang="zh-CN" altLang="en-US" dirty="0" smtClean="0"/>
          </a:p>
        </p:txBody>
      </p:sp>
      <p:sp>
        <p:nvSpPr>
          <p:cNvPr id="65540"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DC5177C5-16AC-49CC-B8E1-1632CCDF8A61}" type="slidenum">
              <a:rPr lang="zh-CN" altLang="en-US" sz="1200"/>
              <a:pPr algn="r" eaLnBrk="1" hangingPunct="1">
                <a:buFont typeface="Arial" panose="020B0604020202020204" pitchFamily="34" charset="0"/>
                <a:buNone/>
              </a:pPr>
              <a:t>11</a:t>
            </a:fld>
            <a:endParaRPr lang="en-US" altLang="zh-CN" sz="1200"/>
          </a:p>
        </p:txBody>
      </p:sp>
    </p:spTree>
    <p:extLst>
      <p:ext uri="{BB962C8B-B14F-4D97-AF65-F5344CB8AC3E}">
        <p14:creationId xmlns:p14="http://schemas.microsoft.com/office/powerpoint/2010/main" val="2806237764"/>
      </p:ext>
    </p:extLst>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noFill/>
          <a:ln w="12700">
            <a:solidFill>
              <a:srgbClr val="000000"/>
            </a:solidFill>
            <a:miter lim="800000"/>
            <a:headEnd/>
            <a:tailEnd/>
          </a:ln>
        </p:spPr>
      </p:sp>
      <p:sp>
        <p:nvSpPr>
          <p:cNvPr id="65539" name="备注占位符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285750" indent="-285750">
              <a:defRPr/>
            </a:pPr>
            <a:endParaRPr lang="zh-CN" altLang="en-US" b="1" dirty="0" smtClean="0">
              <a:latin typeface="黑体" panose="02010609060101010101" pitchFamily="49" charset="-122"/>
              <a:ea typeface="黑体" panose="02010609060101010101" pitchFamily="49" charset="-122"/>
            </a:endParaRPr>
          </a:p>
          <a:p>
            <a:pPr marL="285750" indent="-285750">
              <a:defRPr/>
            </a:pPr>
            <a:endParaRPr lang="zh-CN" altLang="en-US" dirty="0" smtClean="0"/>
          </a:p>
        </p:txBody>
      </p:sp>
      <p:sp>
        <p:nvSpPr>
          <p:cNvPr id="67588"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56AEC79B-B51A-4BA2-A518-F744FA79706D}" type="slidenum">
              <a:rPr lang="zh-CN" altLang="en-US" sz="1200"/>
              <a:pPr algn="r" eaLnBrk="1" hangingPunct="1">
                <a:buFont typeface="Arial" panose="020B0604020202020204" pitchFamily="34" charset="0"/>
                <a:buNone/>
              </a:pPr>
              <a:t>12</a:t>
            </a:fld>
            <a:endParaRPr lang="en-US" altLang="zh-CN" sz="1200"/>
          </a:p>
        </p:txBody>
      </p:sp>
    </p:spTree>
    <p:extLst>
      <p:ext uri="{BB962C8B-B14F-4D97-AF65-F5344CB8AC3E}">
        <p14:creationId xmlns:p14="http://schemas.microsoft.com/office/powerpoint/2010/main" val="491284912"/>
      </p:ext>
    </p:extLst>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noFill/>
          <a:ln w="12700">
            <a:solidFill>
              <a:srgbClr val="000000"/>
            </a:solidFill>
            <a:miter lim="800000"/>
            <a:headEnd/>
            <a:tailEnd/>
          </a:ln>
        </p:spPr>
      </p:sp>
      <p:sp>
        <p:nvSpPr>
          <p:cNvPr id="69635"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69636"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B3964BFE-ADFA-4E7C-B8AC-35DB5FD60A94}" type="slidenum">
              <a:rPr lang="zh-CN" altLang="en-US" sz="1200"/>
              <a:pPr algn="r" eaLnBrk="1" hangingPunct="1">
                <a:buFont typeface="Arial" panose="020B0604020202020204" pitchFamily="34" charset="0"/>
                <a:buNone/>
              </a:pPr>
              <a:t>13</a:t>
            </a:fld>
            <a:endParaRPr lang="en-US" altLang="zh-CN" sz="1200"/>
          </a:p>
        </p:txBody>
      </p:sp>
    </p:spTree>
    <p:extLst>
      <p:ext uri="{BB962C8B-B14F-4D97-AF65-F5344CB8AC3E}">
        <p14:creationId xmlns:p14="http://schemas.microsoft.com/office/powerpoint/2010/main" val="2317453508"/>
      </p:ext>
    </p:extLst>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noFill/>
          <a:ln w="12700">
            <a:solidFill>
              <a:srgbClr val="000000"/>
            </a:solidFill>
            <a:miter lim="800000"/>
            <a:headEnd/>
            <a:tailEnd/>
          </a:ln>
        </p:spPr>
      </p:sp>
      <p:sp>
        <p:nvSpPr>
          <p:cNvPr id="7168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en-US" altLang="zh-CN" dirty="0" smtClean="0"/>
          </a:p>
        </p:txBody>
      </p:sp>
      <p:sp>
        <p:nvSpPr>
          <p:cNvPr id="7168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17FBA643-C76F-4977-B98A-7D02AC00A50E}" type="slidenum">
              <a:rPr lang="zh-CN" altLang="en-US" sz="1200"/>
              <a:pPr algn="r" eaLnBrk="1" hangingPunct="1">
                <a:buFont typeface="Arial" panose="020B0604020202020204" pitchFamily="34" charset="0"/>
                <a:buNone/>
              </a:pPr>
              <a:t>14</a:t>
            </a:fld>
            <a:endParaRPr lang="en-US" altLang="zh-CN" sz="1200"/>
          </a:p>
        </p:txBody>
      </p:sp>
    </p:spTree>
    <p:extLst>
      <p:ext uri="{BB962C8B-B14F-4D97-AF65-F5344CB8AC3E}">
        <p14:creationId xmlns:p14="http://schemas.microsoft.com/office/powerpoint/2010/main" val="3015719887"/>
      </p:ext>
    </p:extLst>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noFill/>
          <a:ln w="12700">
            <a:solidFill>
              <a:srgbClr val="000000"/>
            </a:solidFill>
            <a:miter lim="800000"/>
            <a:headEnd/>
            <a:tailEnd/>
          </a:ln>
        </p:spPr>
      </p:sp>
      <p:sp>
        <p:nvSpPr>
          <p:cNvPr id="7168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en-US" altLang="zh-CN" sz="1000" b="1" dirty="0" smtClean="0">
              <a:solidFill>
                <a:srgbClr val="0000CC"/>
              </a:solidFill>
              <a:latin typeface="黑体" panose="02010609060101010101" pitchFamily="49" charset="-122"/>
              <a:ea typeface="黑体" panose="02010609060101010101" pitchFamily="49" charset="-122"/>
            </a:endParaRPr>
          </a:p>
          <a:p>
            <a:endParaRPr lang="zh-CN" altLang="en-US" b="1" dirty="0" smtClean="0">
              <a:latin typeface="黑体" panose="02010609060101010101" pitchFamily="49" charset="-122"/>
              <a:ea typeface="黑体" panose="02010609060101010101" pitchFamily="49" charset="-122"/>
            </a:endParaRPr>
          </a:p>
          <a:p>
            <a:endParaRPr lang="en-US" altLang="zh-CN" dirty="0" smtClean="0"/>
          </a:p>
        </p:txBody>
      </p:sp>
      <p:sp>
        <p:nvSpPr>
          <p:cNvPr id="7168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A30FF147-7662-4AA9-AC15-4B26DBA6728D}" type="slidenum">
              <a:rPr lang="zh-CN" altLang="en-US" sz="1200"/>
              <a:pPr algn="r" eaLnBrk="1" hangingPunct="1">
                <a:buFont typeface="Arial" panose="020B0604020202020204" pitchFamily="34" charset="0"/>
                <a:buNone/>
              </a:pPr>
              <a:t>15</a:t>
            </a:fld>
            <a:endParaRPr lang="en-US" altLang="zh-CN" sz="1200"/>
          </a:p>
        </p:txBody>
      </p:sp>
    </p:spTree>
    <p:extLst>
      <p:ext uri="{BB962C8B-B14F-4D97-AF65-F5344CB8AC3E}">
        <p14:creationId xmlns:p14="http://schemas.microsoft.com/office/powerpoint/2010/main" val="861493853"/>
      </p:ext>
    </p:extLst>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a:solidFill>
              <a:srgbClr val="000000"/>
            </a:solidFill>
            <a:miter lim="800000"/>
            <a:headEnd/>
            <a:tailEnd/>
          </a:ln>
        </p:spPr>
      </p:sp>
      <p:sp>
        <p:nvSpPr>
          <p:cNvPr id="737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737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F05209E-51D4-4EF4-92BE-BFC758B02157}" type="slidenum">
              <a:rPr lang="zh-CN" altLang="en-US" smtClean="0">
                <a:solidFill>
                  <a:srgbClr val="000000"/>
                </a:solidFill>
              </a:rPr>
              <a:pPr/>
              <a:t>16</a:t>
            </a:fld>
            <a:endParaRPr lang="zh-CN" altLang="en-US" smtClean="0">
              <a:solidFill>
                <a:srgbClr val="000000"/>
              </a:solidFill>
            </a:endParaRPr>
          </a:p>
        </p:txBody>
      </p:sp>
    </p:spTree>
    <p:extLst>
      <p:ext uri="{BB962C8B-B14F-4D97-AF65-F5344CB8AC3E}">
        <p14:creationId xmlns:p14="http://schemas.microsoft.com/office/powerpoint/2010/main" val="9804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w="12700">
            <a:solidFill>
              <a:srgbClr val="000000"/>
            </a:solidFill>
            <a:miter lim="800000"/>
            <a:headEnd/>
            <a:tailEnd/>
          </a:ln>
        </p:spPr>
      </p:sp>
      <p:sp>
        <p:nvSpPr>
          <p:cNvPr id="7577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75780"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6F107125-2591-4FB2-982A-B81DAA1F0B70}" type="slidenum">
              <a:rPr lang="zh-CN" altLang="en-US" sz="1200"/>
              <a:pPr algn="r" eaLnBrk="1" hangingPunct="1">
                <a:buFont typeface="Arial" panose="020B0604020202020204" pitchFamily="34" charset="0"/>
                <a:buNone/>
              </a:pPr>
              <a:t>17</a:t>
            </a:fld>
            <a:endParaRPr lang="en-US" altLang="zh-CN" sz="1200"/>
          </a:p>
        </p:txBody>
      </p:sp>
    </p:spTree>
    <p:extLst>
      <p:ext uri="{BB962C8B-B14F-4D97-AF65-F5344CB8AC3E}">
        <p14:creationId xmlns:p14="http://schemas.microsoft.com/office/powerpoint/2010/main" val="2987531497"/>
      </p:ext>
    </p:extLst>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xfrm>
            <a:off x="1371600" y="1143000"/>
            <a:ext cx="4114800" cy="3086100"/>
          </a:xfrm>
        </p:spPr>
      </p:sp>
      <p:sp>
        <p:nvSpPr>
          <p:cNvPr id="778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778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29F94C3-CCA3-417B-B5A8-608423F67A66}" type="slidenum">
              <a:rPr lang="zh-CN" altLang="en-US" smtClean="0">
                <a:solidFill>
                  <a:srgbClr val="000000"/>
                </a:solidFill>
              </a:rPr>
              <a:pPr/>
              <a:t>18</a:t>
            </a:fld>
            <a:endParaRPr lang="en-US" altLang="zh-CN" smtClean="0">
              <a:solidFill>
                <a:srgbClr val="000000"/>
              </a:solidFill>
            </a:endParaRPr>
          </a:p>
        </p:txBody>
      </p:sp>
    </p:spTree>
    <p:extLst>
      <p:ext uri="{BB962C8B-B14F-4D97-AF65-F5344CB8AC3E}">
        <p14:creationId xmlns:p14="http://schemas.microsoft.com/office/powerpoint/2010/main" val="2752546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p:sp>
      <p:sp>
        <p:nvSpPr>
          <p:cNvPr id="798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798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4EA7797-BFDA-44DF-93EE-0CAB135C29CE}" type="slidenum">
              <a:rPr lang="zh-CN" altLang="en-US" smtClean="0"/>
              <a:pPr/>
              <a:t>19</a:t>
            </a:fld>
            <a:endParaRPr lang="zh-CN" altLang="en-US" smtClean="0"/>
          </a:p>
        </p:txBody>
      </p:sp>
    </p:spTree>
    <p:extLst>
      <p:ext uri="{BB962C8B-B14F-4D97-AF65-F5344CB8AC3E}">
        <p14:creationId xmlns:p14="http://schemas.microsoft.com/office/powerpoint/2010/main" val="138279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noFill/>
          <a:ln w="12700">
            <a:solidFill>
              <a:srgbClr val="000000"/>
            </a:solidFill>
            <a:miter lim="800000"/>
            <a:headEnd/>
            <a:tailEnd/>
          </a:ln>
        </p:spPr>
      </p:sp>
      <p:sp>
        <p:nvSpPr>
          <p:cNvPr id="471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47108"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F6142503-26D2-466B-A747-EF0763C7DAE6}" type="slidenum">
              <a:rPr lang="zh-CN" altLang="en-US" sz="1200"/>
              <a:pPr algn="r" eaLnBrk="1" hangingPunct="1">
                <a:buFont typeface="Arial" panose="020B0604020202020204" pitchFamily="34" charset="0"/>
                <a:buNone/>
              </a:pPr>
              <a:t>2</a:t>
            </a:fld>
            <a:endParaRPr lang="en-US" altLang="zh-CN" sz="1200"/>
          </a:p>
        </p:txBody>
      </p:sp>
    </p:spTree>
    <p:extLst>
      <p:ext uri="{BB962C8B-B14F-4D97-AF65-F5344CB8AC3E}">
        <p14:creationId xmlns:p14="http://schemas.microsoft.com/office/powerpoint/2010/main" val="50829635"/>
      </p:ext>
    </p:extLst>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extLst>
      <p:ext uri="{BB962C8B-B14F-4D97-AF65-F5344CB8AC3E}">
        <p14:creationId xmlns:p14="http://schemas.microsoft.com/office/powerpoint/2010/main" val="2953516426"/>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a:ln>
            <a:solidFill>
              <a:srgbClr val="000000"/>
            </a:solidFill>
            <a:miter lim="800000"/>
            <a:headEnd/>
            <a:tailEnd/>
          </a:ln>
        </p:spPr>
      </p:sp>
      <p:sp>
        <p:nvSpPr>
          <p:cNvPr id="839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smtClean="0"/>
          </a:p>
        </p:txBody>
      </p:sp>
      <p:sp>
        <p:nvSpPr>
          <p:cNvPr id="839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1687253-F427-492A-B3C3-D01961B3E9EC}" type="slidenum">
              <a:rPr lang="zh-CN" altLang="en-US" smtClean="0"/>
              <a:pPr/>
              <a:t>21</a:t>
            </a:fld>
            <a:endParaRPr lang="zh-CN" altLang="en-US" smtClean="0"/>
          </a:p>
        </p:txBody>
      </p:sp>
    </p:spTree>
    <p:extLst>
      <p:ext uri="{BB962C8B-B14F-4D97-AF65-F5344CB8AC3E}">
        <p14:creationId xmlns:p14="http://schemas.microsoft.com/office/powerpoint/2010/main" val="2509357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noFill/>
          <a:ln w="12700">
            <a:solidFill>
              <a:srgbClr val="000000"/>
            </a:solidFill>
            <a:miter lim="800000"/>
            <a:headEnd/>
            <a:tailEnd/>
          </a:ln>
        </p:spPr>
      </p:sp>
      <p:sp>
        <p:nvSpPr>
          <p:cNvPr id="8806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88068"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351F6195-B7F5-4807-B4DC-0AA2F49EAAD2}" type="slidenum">
              <a:rPr lang="zh-CN" altLang="en-US" sz="1200"/>
              <a:pPr algn="r" eaLnBrk="1" hangingPunct="1">
                <a:buFont typeface="Arial" panose="020B0604020202020204" pitchFamily="34" charset="0"/>
                <a:buNone/>
              </a:pPr>
              <a:t>22</a:t>
            </a:fld>
            <a:endParaRPr lang="en-US" altLang="zh-CN" sz="1200"/>
          </a:p>
        </p:txBody>
      </p:sp>
    </p:spTree>
    <p:extLst>
      <p:ext uri="{BB962C8B-B14F-4D97-AF65-F5344CB8AC3E}">
        <p14:creationId xmlns:p14="http://schemas.microsoft.com/office/powerpoint/2010/main" val="391868498"/>
      </p:ext>
    </p:extLst>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ChangeArrowheads="1" noTextEdit="1"/>
          </p:cNvSpPr>
          <p:nvPr>
            <p:ph type="sldImg"/>
          </p:nvPr>
        </p:nvSpPr>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AE9F631-784E-449F-B3B6-EB0EF79080CF}" type="slidenum">
              <a:rPr lang="zh-CN" altLang="en-US" smtClean="0"/>
              <a:pPr/>
              <a:t>23</a:t>
            </a:fld>
            <a:endParaRPr lang="en-US" altLang="zh-CN" smtClean="0"/>
          </a:p>
        </p:txBody>
      </p:sp>
    </p:spTree>
    <p:extLst>
      <p:ext uri="{BB962C8B-B14F-4D97-AF65-F5344CB8AC3E}">
        <p14:creationId xmlns:p14="http://schemas.microsoft.com/office/powerpoint/2010/main" val="469403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 </a:t>
            </a:r>
            <a:endParaRPr lang="en-US" altLang="zh-CN" dirty="0" smtClean="0"/>
          </a:p>
          <a:p>
            <a:endParaRPr lang="zh-CN" altLang="en-US" dirty="0" smtClean="0"/>
          </a:p>
        </p:txBody>
      </p:sp>
      <p:sp>
        <p:nvSpPr>
          <p:cNvPr id="921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0BF2E50-7F8B-44EC-B531-CBBDF840FD81}" type="slidenum">
              <a:rPr lang="zh-CN" altLang="en-US" smtClean="0">
                <a:solidFill>
                  <a:srgbClr val="000000"/>
                </a:solidFill>
              </a:rPr>
              <a:pPr/>
              <a:t>24</a:t>
            </a:fld>
            <a:endParaRPr lang="zh-CN" altLang="en-US" smtClean="0">
              <a:solidFill>
                <a:srgbClr val="000000"/>
              </a:solidFill>
            </a:endParaRPr>
          </a:p>
        </p:txBody>
      </p:sp>
    </p:spTree>
    <p:extLst>
      <p:ext uri="{BB962C8B-B14F-4D97-AF65-F5344CB8AC3E}">
        <p14:creationId xmlns:p14="http://schemas.microsoft.com/office/powerpoint/2010/main" val="2720946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p:sp>
      <p:sp>
        <p:nvSpPr>
          <p:cNvPr id="942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942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8AD788C-DC3D-4A55-A578-88EE5F4383FE}" type="slidenum">
              <a:rPr lang="zh-CN" altLang="en-US" smtClean="0"/>
              <a:pPr/>
              <a:t>25</a:t>
            </a:fld>
            <a:endParaRPr lang="en-US" altLang="zh-CN" smtClean="0"/>
          </a:p>
        </p:txBody>
      </p:sp>
    </p:spTree>
    <p:extLst>
      <p:ext uri="{BB962C8B-B14F-4D97-AF65-F5344CB8AC3E}">
        <p14:creationId xmlns:p14="http://schemas.microsoft.com/office/powerpoint/2010/main" val="361135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extLst>
      <p:ext uri="{BB962C8B-B14F-4D97-AF65-F5344CB8AC3E}">
        <p14:creationId xmlns:p14="http://schemas.microsoft.com/office/powerpoint/2010/main" val="42468161"/>
      </p:ext>
    </p:extLst>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extLst>
      <p:ext uri="{BB962C8B-B14F-4D97-AF65-F5344CB8AC3E}">
        <p14:creationId xmlns:p14="http://schemas.microsoft.com/office/powerpoint/2010/main" val="523073628"/>
      </p:ext>
    </p:extLst>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a:solidFill>
              <a:srgbClr val="000000"/>
            </a:solidFill>
            <a:miter lim="800000"/>
            <a:headEnd/>
            <a:tailEnd/>
          </a:ln>
        </p:spPr>
      </p:sp>
      <p:sp>
        <p:nvSpPr>
          <p:cNvPr id="1003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1003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5F19111-BB53-4C21-A2B7-46B6ACDD9AA0}" type="slidenum">
              <a:rPr lang="zh-CN" altLang="en-US" smtClean="0"/>
              <a:pPr/>
              <a:t>28</a:t>
            </a:fld>
            <a:endParaRPr lang="zh-CN" altLang="en-US" smtClean="0"/>
          </a:p>
        </p:txBody>
      </p:sp>
    </p:spTree>
    <p:extLst>
      <p:ext uri="{BB962C8B-B14F-4D97-AF65-F5344CB8AC3E}">
        <p14:creationId xmlns:p14="http://schemas.microsoft.com/office/powerpoint/2010/main" val="2693429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p:sp>
      <p:sp>
        <p:nvSpPr>
          <p:cNvPr id="1024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ea typeface="黑体" panose="02010609060101010101" pitchFamily="49" charset="-122"/>
              <a:cs typeface="Times New Roman" panose="02020603050405020304" pitchFamily="18" charset="0"/>
            </a:endParaRPr>
          </a:p>
        </p:txBody>
      </p:sp>
      <p:sp>
        <p:nvSpPr>
          <p:cNvPr id="1024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6752F73-AB07-434E-A7BE-E576BD521B7F}" type="slidenum">
              <a:rPr lang="zh-CN" altLang="en-US" smtClean="0"/>
              <a:pPr/>
              <a:t>29</a:t>
            </a:fld>
            <a:endParaRPr lang="en-US" altLang="zh-CN" smtClean="0"/>
          </a:p>
        </p:txBody>
      </p:sp>
    </p:spTree>
    <p:extLst>
      <p:ext uri="{BB962C8B-B14F-4D97-AF65-F5344CB8AC3E}">
        <p14:creationId xmlns:p14="http://schemas.microsoft.com/office/powerpoint/2010/main" val="258311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noFill/>
          <a:ln w="12700">
            <a:solidFill>
              <a:srgbClr val="000000"/>
            </a:solidFill>
            <a:miter lim="800000"/>
            <a:headEnd/>
            <a:tailEnd/>
          </a:ln>
        </p:spPr>
      </p:sp>
      <p:sp>
        <p:nvSpPr>
          <p:cNvPr id="49155"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a:p>
            <a:endParaRPr lang="zh-CN" altLang="en-US" dirty="0" smtClean="0"/>
          </a:p>
        </p:txBody>
      </p:sp>
      <p:sp>
        <p:nvSpPr>
          <p:cNvPr id="49156"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80412585-16A8-4954-BAF0-FE4E487B9C73}" type="slidenum">
              <a:rPr lang="zh-CN" altLang="en-US" sz="1200"/>
              <a:pPr algn="r" eaLnBrk="1" hangingPunct="1">
                <a:buFont typeface="Arial" panose="020B0604020202020204" pitchFamily="34" charset="0"/>
                <a:buNone/>
              </a:pPr>
              <a:t>3</a:t>
            </a:fld>
            <a:endParaRPr lang="en-US" altLang="zh-CN" sz="1200"/>
          </a:p>
        </p:txBody>
      </p:sp>
    </p:spTree>
    <p:extLst>
      <p:ext uri="{BB962C8B-B14F-4D97-AF65-F5344CB8AC3E}">
        <p14:creationId xmlns:p14="http://schemas.microsoft.com/office/powerpoint/2010/main" val="585125243"/>
      </p:ext>
    </p:extLst>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p:sp>
      <p:sp>
        <p:nvSpPr>
          <p:cNvPr id="1044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ea typeface="黑体" panose="02010609060101010101" pitchFamily="49" charset="-122"/>
              <a:cs typeface="Times New Roman" panose="02020603050405020304" pitchFamily="18" charset="0"/>
            </a:endParaRPr>
          </a:p>
        </p:txBody>
      </p:sp>
      <p:sp>
        <p:nvSpPr>
          <p:cNvPr id="1044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12CC08C-20E7-4EE3-BCEE-633989EBD5E1}" type="slidenum">
              <a:rPr lang="zh-CN" altLang="en-US" smtClean="0"/>
              <a:pPr/>
              <a:t>30</a:t>
            </a:fld>
            <a:endParaRPr lang="en-US" altLang="zh-CN" smtClean="0"/>
          </a:p>
        </p:txBody>
      </p:sp>
    </p:spTree>
    <p:extLst>
      <p:ext uri="{BB962C8B-B14F-4D97-AF65-F5344CB8AC3E}">
        <p14:creationId xmlns:p14="http://schemas.microsoft.com/office/powerpoint/2010/main" val="1432473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spcBef>
                <a:spcPts val="600"/>
              </a:spcBef>
              <a:spcAft>
                <a:spcPts val="600"/>
              </a:spcAft>
              <a:buClr>
                <a:srgbClr val="C00000"/>
              </a:buClr>
              <a:buSzPct val="60000"/>
              <a:buFont typeface="Wingdings" panose="05000000000000000000" pitchFamily="2" charset="2"/>
              <a:buNone/>
            </a:pPr>
            <a:endParaRPr lang="en-US" altLang="zh-CN" sz="1400" dirty="0" smtClean="0">
              <a:solidFill>
                <a:srgbClr val="FF00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940468697"/>
      </p:ext>
    </p:extLst>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latin typeface="宋体" panose="02010600030101010101" pitchFamily="2" charset="-122"/>
            </a:endParaRPr>
          </a:p>
        </p:txBody>
      </p:sp>
    </p:spTree>
    <p:extLst>
      <p:ext uri="{BB962C8B-B14F-4D97-AF65-F5344CB8AC3E}">
        <p14:creationId xmlns:p14="http://schemas.microsoft.com/office/powerpoint/2010/main" val="3998535800"/>
      </p:ext>
    </p:extLst>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latin typeface="宋体" panose="02010600030101010101" pitchFamily="2" charset="-122"/>
            </a:endParaRPr>
          </a:p>
        </p:txBody>
      </p:sp>
    </p:spTree>
    <p:extLst>
      <p:ext uri="{BB962C8B-B14F-4D97-AF65-F5344CB8AC3E}">
        <p14:creationId xmlns:p14="http://schemas.microsoft.com/office/powerpoint/2010/main" val="3722981194"/>
      </p:ext>
    </p:extLst>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latin typeface="宋体" panose="02010600030101010101" pitchFamily="2" charset="-122"/>
            </a:endParaRPr>
          </a:p>
        </p:txBody>
      </p:sp>
    </p:spTree>
    <p:extLst>
      <p:ext uri="{BB962C8B-B14F-4D97-AF65-F5344CB8AC3E}">
        <p14:creationId xmlns:p14="http://schemas.microsoft.com/office/powerpoint/2010/main" val="130862144"/>
      </p:ext>
    </p:extLst>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spcBef>
                <a:spcPct val="0"/>
              </a:spcBef>
              <a:buClr>
                <a:srgbClr val="C00000"/>
              </a:buClr>
              <a:buSzPct val="60000"/>
              <a:buFont typeface="Wingdings" panose="05000000000000000000" pitchFamily="2" charset="2"/>
              <a:buNone/>
            </a:pPr>
            <a:endParaRPr lang="zh-CN" altLang="en-US" sz="1400" b="1" dirty="0" smtClean="0">
              <a:solidFill>
                <a:srgbClr val="0000CC"/>
              </a:solidFill>
              <a:latin typeface="黑体" panose="02010609060101010101" pitchFamily="49" charset="-122"/>
            </a:endParaRPr>
          </a:p>
        </p:txBody>
      </p:sp>
    </p:spTree>
    <p:extLst>
      <p:ext uri="{BB962C8B-B14F-4D97-AF65-F5344CB8AC3E}">
        <p14:creationId xmlns:p14="http://schemas.microsoft.com/office/powerpoint/2010/main" val="296359235"/>
      </p:ext>
    </p:extLst>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371600" y="1143000"/>
            <a:ext cx="4114800" cy="3086100"/>
          </a:xfrm>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extLst>
      <p:ext uri="{BB962C8B-B14F-4D97-AF65-F5344CB8AC3E}">
        <p14:creationId xmlns:p14="http://schemas.microsoft.com/office/powerpoint/2010/main" val="3346945165"/>
      </p:ext>
    </p:extLst>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latin typeface="宋体" panose="02010600030101010101" pitchFamily="2" charset="-122"/>
            </a:endParaRPr>
          </a:p>
        </p:txBody>
      </p:sp>
    </p:spTree>
    <p:extLst>
      <p:ext uri="{BB962C8B-B14F-4D97-AF65-F5344CB8AC3E}">
        <p14:creationId xmlns:p14="http://schemas.microsoft.com/office/powerpoint/2010/main" val="2003378598"/>
      </p:ext>
    </p:extLst>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p>
        </p:txBody>
      </p:sp>
    </p:spTree>
    <p:extLst>
      <p:ext uri="{BB962C8B-B14F-4D97-AF65-F5344CB8AC3E}">
        <p14:creationId xmlns:p14="http://schemas.microsoft.com/office/powerpoint/2010/main" val="1658820330"/>
      </p:ext>
    </p:extLst>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40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405984902"/>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ln w="12700">
            <a:solidFill>
              <a:srgbClr val="000000"/>
            </a:solidFill>
            <a:miter lim="800000"/>
            <a:headEnd/>
            <a:tailEnd/>
          </a:ln>
        </p:spPr>
      </p:sp>
      <p:sp>
        <p:nvSpPr>
          <p:cNvPr id="5120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285750" indent="-285750">
              <a:lnSpc>
                <a:spcPct val="150000"/>
              </a:lnSpc>
              <a:spcBef>
                <a:spcPts val="600"/>
              </a:spcBef>
              <a:spcAft>
                <a:spcPts val="600"/>
              </a:spcAft>
              <a:buClr>
                <a:srgbClr val="C00000"/>
              </a:buClr>
              <a:buSzPct val="70000"/>
              <a:buFont typeface="Wingdings" panose="05000000000000000000" pitchFamily="2" charset="2"/>
              <a:buNone/>
            </a:pPr>
            <a:endParaRPr lang="zh-CN" altLang="en-US" dirty="0" smtClean="0"/>
          </a:p>
        </p:txBody>
      </p:sp>
      <p:sp>
        <p:nvSpPr>
          <p:cNvPr id="5120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23161207-8C89-42F1-96A9-D447E4B01202}" type="slidenum">
              <a:rPr lang="zh-CN" altLang="en-US" sz="1200"/>
              <a:pPr algn="r" eaLnBrk="1" hangingPunct="1">
                <a:buFont typeface="Arial" panose="020B0604020202020204" pitchFamily="34" charset="0"/>
                <a:buNone/>
              </a:pPr>
              <a:t>4</a:t>
            </a:fld>
            <a:endParaRPr lang="en-US" altLang="zh-CN" sz="1200"/>
          </a:p>
        </p:txBody>
      </p:sp>
    </p:spTree>
    <p:extLst>
      <p:ext uri="{BB962C8B-B14F-4D97-AF65-F5344CB8AC3E}">
        <p14:creationId xmlns:p14="http://schemas.microsoft.com/office/powerpoint/2010/main" val="2313699823"/>
      </p:ext>
    </p:extLst>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Bef>
                <a:spcPct val="50000"/>
              </a:spcBef>
              <a:buClr>
                <a:srgbClr val="0000CC"/>
              </a:buClr>
              <a:buSzPct val="80000"/>
              <a:buFont typeface="Wingdings" panose="05000000000000000000" pitchFamily="2" charset="2"/>
              <a:buNone/>
            </a:pPr>
            <a:endParaRPr lang="zh-CN" altLang="en-US" sz="900" b="1" dirty="0" smtClean="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53001325"/>
      </p:ext>
    </p:extLst>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31074" name="幻灯片图像占位符 1"/>
          <p:cNvSpPr>
            <a:spLocks noGrp="1" noRot="1" noChangeAspect="1" noTextEdit="1"/>
          </p:cNvSpPr>
          <p:nvPr>
            <p:ph type="sldImg"/>
          </p:nvPr>
        </p:nvSpPr>
        <p:spPr>
          <a:noFill/>
          <a:ln w="12700">
            <a:solidFill>
              <a:srgbClr val="000000"/>
            </a:solidFill>
            <a:miter lim="800000"/>
            <a:headEnd/>
            <a:tailEnd/>
          </a:ln>
        </p:spPr>
      </p:sp>
      <p:sp>
        <p:nvSpPr>
          <p:cNvPr id="131075"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zh-CN" dirty="0" smtClean="0">
              <a:latin typeface="黑体" panose="02010609060101010101" pitchFamily="49" charset="-122"/>
              <a:ea typeface="黑体" panose="02010609060101010101" pitchFamily="49" charset="-122"/>
            </a:endParaRPr>
          </a:p>
        </p:txBody>
      </p:sp>
      <p:sp>
        <p:nvSpPr>
          <p:cNvPr id="131076"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EC37E991-E4BE-405A-95A0-5FCE392D9F96}" type="slidenum">
              <a:rPr lang="zh-CN" altLang="en-US" sz="1200"/>
              <a:pPr algn="r" eaLnBrk="1" hangingPunct="1">
                <a:buFont typeface="Arial" panose="020B0604020202020204" pitchFamily="34" charset="0"/>
                <a:buNone/>
              </a:pPr>
              <a:t>41</a:t>
            </a:fld>
            <a:endParaRPr lang="en-US" altLang="zh-CN" sz="1200"/>
          </a:p>
        </p:txBody>
      </p:sp>
    </p:spTree>
    <p:extLst>
      <p:ext uri="{BB962C8B-B14F-4D97-AF65-F5344CB8AC3E}">
        <p14:creationId xmlns:p14="http://schemas.microsoft.com/office/powerpoint/2010/main" val="3077852045"/>
      </p:ext>
    </p:extLst>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a:noFill/>
          <a:ln w="12700">
            <a:solidFill>
              <a:srgbClr val="000000"/>
            </a:solidFill>
            <a:miter lim="800000"/>
            <a:headEnd/>
            <a:tailEnd/>
          </a:ln>
        </p:spPr>
      </p:sp>
      <p:sp>
        <p:nvSpPr>
          <p:cNvPr id="13312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en-US" altLang="zh-CN" dirty="0" smtClean="0"/>
          </a:p>
        </p:txBody>
      </p:sp>
      <p:sp>
        <p:nvSpPr>
          <p:cNvPr id="13312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466F7D9F-1644-4321-930B-DD0243B2B6A4}" type="slidenum">
              <a:rPr lang="zh-CN" altLang="en-US" sz="1200"/>
              <a:pPr algn="r" eaLnBrk="1" hangingPunct="1">
                <a:buFont typeface="Arial" panose="020B0604020202020204" pitchFamily="34" charset="0"/>
                <a:buNone/>
              </a:pPr>
              <a:t>42</a:t>
            </a:fld>
            <a:endParaRPr lang="en-US" altLang="zh-CN" sz="1200"/>
          </a:p>
        </p:txBody>
      </p:sp>
    </p:spTree>
    <p:extLst>
      <p:ext uri="{BB962C8B-B14F-4D97-AF65-F5344CB8AC3E}">
        <p14:creationId xmlns:p14="http://schemas.microsoft.com/office/powerpoint/2010/main" val="1928866284"/>
      </p:ext>
    </p:extLst>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nvPr>
        </p:nvSpPr>
        <p:spPr>
          <a:ln w="12700">
            <a:solidFill>
              <a:srgbClr val="000000"/>
            </a:solidFill>
            <a:miter lim="800000"/>
            <a:headEnd/>
            <a:tailEnd/>
          </a:ln>
        </p:spPr>
      </p:sp>
      <p:sp>
        <p:nvSpPr>
          <p:cNvPr id="13721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137220"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6DE4D544-BDF4-46B4-AEA8-2E0096449E4C}" type="slidenum">
              <a:rPr lang="zh-CN" altLang="en-US" sz="1200"/>
              <a:pPr algn="r" eaLnBrk="1" hangingPunct="1">
                <a:buFont typeface="Arial" panose="020B0604020202020204" pitchFamily="34" charset="0"/>
                <a:buNone/>
              </a:pPr>
              <a:t>43</a:t>
            </a:fld>
            <a:endParaRPr lang="en-US" altLang="zh-CN" sz="1200"/>
          </a:p>
        </p:txBody>
      </p:sp>
    </p:spTree>
    <p:extLst>
      <p:ext uri="{BB962C8B-B14F-4D97-AF65-F5344CB8AC3E}">
        <p14:creationId xmlns:p14="http://schemas.microsoft.com/office/powerpoint/2010/main" val="2095601331"/>
      </p:ext>
    </p:extLst>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39266" name="幻灯片图像占位符 1"/>
          <p:cNvSpPr>
            <a:spLocks noGrp="1" noRot="1" noChangeAspect="1" noTextEdit="1"/>
          </p:cNvSpPr>
          <p:nvPr>
            <p:ph type="sldImg"/>
          </p:nvPr>
        </p:nvSpPr>
        <p:spPr>
          <a:noFill/>
          <a:ln w="12700">
            <a:solidFill>
              <a:srgbClr val="000000"/>
            </a:solidFill>
            <a:miter lim="800000"/>
            <a:headEnd/>
            <a:tailEnd/>
          </a:ln>
        </p:spPr>
      </p:sp>
      <p:sp>
        <p:nvSpPr>
          <p:cNvPr id="13926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lvl="1" eaLnBrk="1" hangingPunct="1">
              <a:lnSpc>
                <a:spcPct val="150000"/>
              </a:lnSpc>
              <a:buClr>
                <a:srgbClr val="03038B"/>
              </a:buClr>
              <a:buSzPct val="105000"/>
            </a:pPr>
            <a:endParaRPr lang="zh-CN" altLang="en-US" sz="2400" dirty="0" smtClean="0">
              <a:solidFill>
                <a:srgbClr val="C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39268"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DFAD474D-2A64-4D4B-8F07-E3D9C7840777}" type="slidenum">
              <a:rPr lang="zh-CN" altLang="en-US" sz="1200"/>
              <a:pPr algn="r" eaLnBrk="1" hangingPunct="1">
                <a:buFont typeface="Arial" panose="020B0604020202020204" pitchFamily="34" charset="0"/>
                <a:buNone/>
              </a:pPr>
              <a:t>44</a:t>
            </a:fld>
            <a:endParaRPr lang="en-US" altLang="zh-CN" sz="1200"/>
          </a:p>
        </p:txBody>
      </p:sp>
    </p:spTree>
    <p:extLst>
      <p:ext uri="{BB962C8B-B14F-4D97-AF65-F5344CB8AC3E}">
        <p14:creationId xmlns:p14="http://schemas.microsoft.com/office/powerpoint/2010/main" val="7894982"/>
      </p:ext>
    </p:extLst>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extLst>
      <p:ext uri="{BB962C8B-B14F-4D97-AF65-F5344CB8AC3E}">
        <p14:creationId xmlns:p14="http://schemas.microsoft.com/office/powerpoint/2010/main" val="1020205956"/>
      </p:ext>
    </p:extLst>
  </p:cSld>
  <p:clrMapOvr>
    <a:overrideClrMapping bg1="lt1" tx1="dk1" bg2="lt2" tx2="dk2" accent1="accent1" accent2="accent2" accent3="accent3" accent4="accent4" accent5="accent5" accent6="accent6" hlink="hlink" folHlink="folHlink"/>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dirty="0" smtClean="0">
              <a:solidFill>
                <a:srgbClr val="C00000"/>
              </a:solidFill>
              <a:latin typeface="宋体" panose="02010600030101010101" pitchFamily="2" charset="-122"/>
            </a:endParaRPr>
          </a:p>
        </p:txBody>
      </p:sp>
    </p:spTree>
    <p:extLst>
      <p:ext uri="{BB962C8B-B14F-4D97-AF65-F5344CB8AC3E}">
        <p14:creationId xmlns:p14="http://schemas.microsoft.com/office/powerpoint/2010/main" val="3278969743"/>
      </p:ext>
    </p:extLst>
  </p:cSld>
  <p:clrMapOvr>
    <a:overrideClrMapping bg1="lt1" tx1="dk1" bg2="lt2" tx2="dk2" accent1="accent1" accent2="accent2" accent3="accent3" accent4="accent4" accent5="accent5" accent6="accent6" hlink="hlink" folHlink="folHlink"/>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spcBef>
                <a:spcPts val="600"/>
              </a:spcBef>
              <a:spcAft>
                <a:spcPts val="600"/>
              </a:spcAft>
              <a:buClr>
                <a:schemeClr val="tx1"/>
              </a:buClr>
              <a:buFont typeface="Wingdings" panose="05000000000000000000" pitchFamily="2" charset="2"/>
              <a:buNone/>
            </a:pPr>
            <a:endParaRPr lang="zh-CN" altLang="en-US" sz="1600" dirty="0" smtClean="0">
              <a:solidFill>
                <a:srgbClr val="C00000"/>
              </a:solidFill>
              <a:latin typeface="宋体" panose="02010600030101010101" pitchFamily="2" charset="-122"/>
            </a:endParaRPr>
          </a:p>
        </p:txBody>
      </p:sp>
    </p:spTree>
    <p:extLst>
      <p:ext uri="{BB962C8B-B14F-4D97-AF65-F5344CB8AC3E}">
        <p14:creationId xmlns:p14="http://schemas.microsoft.com/office/powerpoint/2010/main" val="543092099"/>
      </p:ext>
    </p:extLst>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47458" name="幻灯片图像占位符 1"/>
          <p:cNvSpPr>
            <a:spLocks noGrp="1" noRot="1" noChangeAspect="1" noTextEdit="1"/>
          </p:cNvSpPr>
          <p:nvPr>
            <p:ph type="sldImg"/>
          </p:nvPr>
        </p:nvSpPr>
        <p:spPr>
          <a:noFill/>
          <a:ln w="12700">
            <a:solidFill>
              <a:srgbClr val="000000"/>
            </a:solidFill>
            <a:miter lim="800000"/>
            <a:headEnd/>
            <a:tailEnd/>
          </a:ln>
        </p:spPr>
      </p:sp>
      <p:sp>
        <p:nvSpPr>
          <p:cNvPr id="14745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zh-CN" sz="1400" dirty="0" smtClean="0">
              <a:latin typeface="黑体" panose="02010609060101010101" pitchFamily="49" charset="-122"/>
              <a:ea typeface="黑体" panose="02010609060101010101" pitchFamily="49" charset="-122"/>
            </a:endParaRPr>
          </a:p>
        </p:txBody>
      </p:sp>
      <p:sp>
        <p:nvSpPr>
          <p:cNvPr id="147460"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50499A37-6C3D-4F2E-B62C-50B7B9C6EBD6}" type="slidenum">
              <a:rPr lang="zh-CN" altLang="en-US" sz="1200"/>
              <a:pPr algn="r" eaLnBrk="1" hangingPunct="1">
                <a:buFont typeface="Arial" panose="020B0604020202020204" pitchFamily="34" charset="0"/>
                <a:buNone/>
              </a:pPr>
              <a:t>48</a:t>
            </a:fld>
            <a:endParaRPr lang="en-US" altLang="zh-CN" sz="1200"/>
          </a:p>
        </p:txBody>
      </p:sp>
    </p:spTree>
    <p:extLst>
      <p:ext uri="{BB962C8B-B14F-4D97-AF65-F5344CB8AC3E}">
        <p14:creationId xmlns:p14="http://schemas.microsoft.com/office/powerpoint/2010/main" val="3159478978"/>
      </p:ext>
    </p:extLst>
  </p:cSld>
  <p:clrMapOvr>
    <a:overrideClrMapping bg1="lt1" tx1="dk1" bg2="lt2" tx2="dk2" accent1="accent1" accent2="accent2" accent3="accent3" accent4="accent4" accent5="accent5" accent6="accent6" hlink="hlink" folHlink="folHlink"/>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zh-CN" sz="1400" dirty="0" smtClean="0">
              <a:latin typeface="宋体" panose="02010600030101010101" pitchFamily="2" charset="-122"/>
            </a:endParaRPr>
          </a:p>
        </p:txBody>
      </p:sp>
    </p:spTree>
    <p:extLst>
      <p:ext uri="{BB962C8B-B14F-4D97-AF65-F5344CB8AC3E}">
        <p14:creationId xmlns:p14="http://schemas.microsoft.com/office/powerpoint/2010/main" val="3911118239"/>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w="12700">
            <a:solidFill>
              <a:srgbClr val="000000"/>
            </a:solidFill>
            <a:miter lim="800000"/>
            <a:headEnd/>
            <a:tailEnd/>
          </a:ln>
        </p:spPr>
      </p:sp>
      <p:sp>
        <p:nvSpPr>
          <p:cNvPr id="53251"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53252"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B9E0C53A-DB3D-413C-BA6E-182BFB80D95C}" type="slidenum">
              <a:rPr lang="zh-CN" altLang="en-US" sz="1200"/>
              <a:pPr algn="r" eaLnBrk="1" hangingPunct="1">
                <a:buFont typeface="Arial" panose="020B0604020202020204" pitchFamily="34" charset="0"/>
                <a:buNone/>
              </a:pPr>
              <a:t>5</a:t>
            </a:fld>
            <a:endParaRPr lang="en-US" altLang="zh-CN" sz="1200"/>
          </a:p>
        </p:txBody>
      </p:sp>
    </p:spTree>
    <p:extLst>
      <p:ext uri="{BB962C8B-B14F-4D97-AF65-F5344CB8AC3E}">
        <p14:creationId xmlns:p14="http://schemas.microsoft.com/office/powerpoint/2010/main" val="3059579797"/>
      </p:ext>
    </p:extLst>
  </p:cSld>
  <p:clrMapOvr>
    <a:overrideClrMapping bg1="lt1" tx1="dk1" bg2="lt2" tx2="dk2" accent1="accent1" accent2="accent2" accent3="accent3" accent4="accent4" accent5="accent5" accent6="accent6" hlink="hlink" folHlink="folHlink"/>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z="1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endParaRPr lang="en-US" altLang="zh-CN" sz="1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endParaRPr lang="en-US" altLang="zh-CN" sz="1400" dirty="0" smtClean="0">
              <a:latin typeface="宋体" panose="02010600030101010101" pitchFamily="2" charset="-122"/>
            </a:endParaRPr>
          </a:p>
        </p:txBody>
      </p:sp>
    </p:spTree>
    <p:extLst>
      <p:ext uri="{BB962C8B-B14F-4D97-AF65-F5344CB8AC3E}">
        <p14:creationId xmlns:p14="http://schemas.microsoft.com/office/powerpoint/2010/main" val="998706969"/>
      </p:ext>
    </p:extLst>
  </p:cSld>
  <p:clrMapOvr>
    <a:overrideClrMapping bg1="lt1" tx1="dk1" bg2="lt2" tx2="dk2" accent1="accent1" accent2="accent2" accent3="accent3" accent4="accent4" accent5="accent5" accent6="accent6" hlink="hlink" folHlink="folHlink"/>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3602" name="幻灯片图像占位符 1"/>
          <p:cNvSpPr>
            <a:spLocks noGrp="1" noRot="1" noChangeAspect="1" noTextEdit="1"/>
          </p:cNvSpPr>
          <p:nvPr>
            <p:ph type="sldImg"/>
          </p:nvPr>
        </p:nvSpPr>
        <p:spPr>
          <a:ln w="12700">
            <a:solidFill>
              <a:srgbClr val="000000"/>
            </a:solidFill>
            <a:miter lim="800000"/>
            <a:headEnd/>
            <a:tailEnd/>
          </a:ln>
        </p:spPr>
      </p:sp>
      <p:sp>
        <p:nvSpPr>
          <p:cNvPr id="15360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15360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71EAF2ED-6FEC-41B6-8149-F3749872B77B}" type="slidenum">
              <a:rPr lang="zh-CN" altLang="en-US" sz="1200"/>
              <a:pPr algn="r" eaLnBrk="1" hangingPunct="1"/>
              <a:t>51</a:t>
            </a:fld>
            <a:endParaRPr lang="zh-CN" altLang="en-US" sz="1200"/>
          </a:p>
        </p:txBody>
      </p:sp>
    </p:spTree>
    <p:extLst>
      <p:ext uri="{BB962C8B-B14F-4D97-AF65-F5344CB8AC3E}">
        <p14:creationId xmlns:p14="http://schemas.microsoft.com/office/powerpoint/2010/main" val="3857199534"/>
      </p:ext>
    </p:extLst>
  </p:cSld>
  <p:clrMapOvr>
    <a:overrideClrMapping bg1="lt1" tx1="dk1" bg2="lt2" tx2="dk2" accent1="accent1" accent2="accent2" accent3="accent3" accent4="accent4" accent5="accent5" accent6="accent6" hlink="hlink" folHlink="folHlink"/>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幻灯片图像占位符 1"/>
          <p:cNvSpPr>
            <a:spLocks noGrp="1" noRot="1" noChangeAspect="1" noTextEdit="1"/>
          </p:cNvSpPr>
          <p:nvPr>
            <p:ph type="sldImg"/>
          </p:nvPr>
        </p:nvSpPr>
        <p:spPr/>
      </p:sp>
      <p:sp>
        <p:nvSpPr>
          <p:cNvPr id="1556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zh-CN" altLang="en-US" dirty="0" smtClean="0"/>
          </a:p>
        </p:txBody>
      </p:sp>
      <p:sp>
        <p:nvSpPr>
          <p:cNvPr id="1556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7E31E81-35C5-4A70-AA99-9623BA9A91B1}" type="slidenum">
              <a:rPr lang="zh-CN" altLang="en-US" smtClean="0"/>
              <a:pPr/>
              <a:t>52</a:t>
            </a:fld>
            <a:endParaRPr lang="en-US" altLang="zh-CN" smtClean="0"/>
          </a:p>
        </p:txBody>
      </p:sp>
    </p:spTree>
    <p:extLst>
      <p:ext uri="{BB962C8B-B14F-4D97-AF65-F5344CB8AC3E}">
        <p14:creationId xmlns:p14="http://schemas.microsoft.com/office/powerpoint/2010/main" val="381042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幻灯片图像占位符 1"/>
          <p:cNvSpPr>
            <a:spLocks noGrp="1" noRot="1" noChangeAspect="1" noTextEdit="1"/>
          </p:cNvSpPr>
          <p:nvPr>
            <p:ph type="sldImg"/>
          </p:nvPr>
        </p:nvSpPr>
        <p:spPr/>
      </p:sp>
      <p:sp>
        <p:nvSpPr>
          <p:cNvPr id="1576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577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0198933-A628-48F9-92E0-8EA6BD32EC9B}" type="slidenum">
              <a:rPr lang="zh-CN" altLang="en-US" smtClean="0"/>
              <a:pPr/>
              <a:t>53</a:t>
            </a:fld>
            <a:endParaRPr lang="en-US" altLang="zh-CN" smtClean="0"/>
          </a:p>
        </p:txBody>
      </p:sp>
    </p:spTree>
    <p:extLst>
      <p:ext uri="{BB962C8B-B14F-4D97-AF65-F5344CB8AC3E}">
        <p14:creationId xmlns:p14="http://schemas.microsoft.com/office/powerpoint/2010/main" val="1284372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9746" name="幻灯片图像占位符 1"/>
          <p:cNvSpPr>
            <a:spLocks noGrp="1" noRot="1" noChangeAspect="1" noChangeArrowheads="1" noTextEdit="1"/>
          </p:cNvSpPr>
          <p:nvPr>
            <p:ph type="sldImg"/>
          </p:nvPr>
        </p:nvSpPr>
        <p:spPr/>
      </p:sp>
      <p:sp>
        <p:nvSpPr>
          <p:cNvPr id="15974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59748"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D51857BC-2214-49FB-991A-F80CE543A16A}" type="slidenum">
              <a:rPr lang="zh-CN" altLang="en-US" sz="1200"/>
              <a:pPr algn="r" eaLnBrk="1" hangingPunct="1">
                <a:buFont typeface="Arial" panose="020B0604020202020204" pitchFamily="34" charset="0"/>
                <a:buNone/>
              </a:pPr>
              <a:t>54</a:t>
            </a:fld>
            <a:endParaRPr lang="en-US" altLang="zh-CN" sz="1200"/>
          </a:p>
        </p:txBody>
      </p:sp>
    </p:spTree>
    <p:extLst>
      <p:ext uri="{BB962C8B-B14F-4D97-AF65-F5344CB8AC3E}">
        <p14:creationId xmlns:p14="http://schemas.microsoft.com/office/powerpoint/2010/main" val="4221255722"/>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p:nvPr>
        </p:nvSpPr>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30000"/>
              </a:lnSpc>
            </a:pPr>
            <a:endParaRPr lang="zh-CN" altLang="en-US" dirty="0" smtClean="0">
              <a:latin typeface="黑体" panose="02010609060101010101" pitchFamily="49" charset="-122"/>
              <a:ea typeface="黑体" panose="02010609060101010101" pitchFamily="49" charset="-122"/>
            </a:endParaRPr>
          </a:p>
          <a:p>
            <a:pPr eaLnBrk="1" hangingPunct="1"/>
            <a:endParaRPr lang="zh-CN" altLang="en-US" dirty="0" smtClean="0">
              <a:latin typeface="黑体" panose="02010609060101010101" pitchFamily="49" charset="-122"/>
              <a:ea typeface="黑体" panose="02010609060101010101" pitchFamily="49" charset="-122"/>
            </a:endParaRPr>
          </a:p>
          <a:p>
            <a:pPr eaLnBrk="1" hangingPunct="1"/>
            <a:endParaRPr lang="zh-CN" altLang="en-US" dirty="0" smtClean="0">
              <a:latin typeface="黑体" panose="02010609060101010101" pitchFamily="49" charset="-122"/>
              <a:ea typeface="黑体" panose="02010609060101010101" pitchFamily="49" charset="-122"/>
            </a:endParaRPr>
          </a:p>
          <a:p>
            <a:pPr eaLnBrk="1" hangingPunct="1"/>
            <a:endParaRPr lang="zh-CN" altLang="en-US" dirty="0" smtClean="0">
              <a:latin typeface="黑体" panose="02010609060101010101" pitchFamily="49" charset="-122"/>
              <a:ea typeface="黑体" panose="02010609060101010101" pitchFamily="49" charset="-122"/>
            </a:endParaRPr>
          </a:p>
          <a:p>
            <a:pPr eaLnBrk="1" hangingPunct="1"/>
            <a:endParaRPr lang="zh-CN" altLang="zh-CN" dirty="0" smtClean="0"/>
          </a:p>
          <a:p>
            <a:endParaRPr lang="zh-CN" altLang="en-US" dirty="0" smtClean="0">
              <a:latin typeface="黑体" panose="02010609060101010101" pitchFamily="49" charset="-122"/>
              <a:ea typeface="黑体" panose="02010609060101010101" pitchFamily="49" charset="-122"/>
            </a:endParaRPr>
          </a:p>
          <a:p>
            <a:endParaRPr lang="zh-CN" altLang="en-US" dirty="0" smtClean="0"/>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62AE07C-881B-4156-B086-7505BE5AB986}" type="slidenum">
              <a:rPr lang="zh-CN" altLang="en-US" smtClean="0"/>
              <a:pPr/>
              <a:t>6</a:t>
            </a:fld>
            <a:endParaRPr lang="en-US" altLang="zh-CN" smtClean="0"/>
          </a:p>
        </p:txBody>
      </p:sp>
    </p:spTree>
    <p:extLst>
      <p:ext uri="{BB962C8B-B14F-4D97-AF65-F5344CB8AC3E}">
        <p14:creationId xmlns:p14="http://schemas.microsoft.com/office/powerpoint/2010/main" val="341647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a:solidFill>
              <a:srgbClr val="000000"/>
            </a:solidFill>
            <a:miter lim="800000"/>
            <a:headEnd/>
            <a:tailEnd/>
          </a:ln>
        </p:spPr>
      </p:sp>
      <p:sp>
        <p:nvSpPr>
          <p:cNvPr id="573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nSpc>
                <a:spcPct val="150000"/>
              </a:lnSpc>
              <a:spcAft>
                <a:spcPts val="600"/>
              </a:spcAft>
              <a:buClr>
                <a:srgbClr val="C00000"/>
              </a:buClr>
              <a:buSzPct val="80000"/>
            </a:pPr>
            <a:endParaRPr lang="zh-CN" altLang="en-US" dirty="0" smtClean="0">
              <a:solidFill>
                <a:schemeClr val="tx2"/>
              </a:solidFill>
              <a:latin typeface="黑体" panose="02010609060101010101" pitchFamily="49" charset="-122"/>
              <a:ea typeface="黑体" panose="02010609060101010101" pitchFamily="49" charset="-122"/>
            </a:endParaRPr>
          </a:p>
        </p:txBody>
      </p:sp>
      <p:sp>
        <p:nvSpPr>
          <p:cNvPr id="573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DEAD3E0-8F56-4182-A31F-2E300E4E71A7}" type="slidenum">
              <a:rPr lang="zh-CN" altLang="en-US" smtClean="0"/>
              <a:pPr/>
              <a:t>7</a:t>
            </a:fld>
            <a:endParaRPr lang="zh-CN" altLang="en-US" smtClean="0"/>
          </a:p>
        </p:txBody>
      </p:sp>
    </p:spTree>
    <p:extLst>
      <p:ext uri="{BB962C8B-B14F-4D97-AF65-F5344CB8AC3E}">
        <p14:creationId xmlns:p14="http://schemas.microsoft.com/office/powerpoint/2010/main" val="407381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a:solidFill>
              <a:srgbClr val="000000"/>
            </a:solidFill>
            <a:miter lim="800000"/>
            <a:headEnd/>
            <a:tailEnd/>
          </a:ln>
        </p:spPr>
      </p:sp>
      <p:sp>
        <p:nvSpPr>
          <p:cNvPr id="593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593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8CB9413-70A1-44AD-BEE3-87DAD4734F04}" type="slidenum">
              <a:rPr lang="zh-CN" altLang="en-US" smtClean="0"/>
              <a:pPr/>
              <a:t>8</a:t>
            </a:fld>
            <a:endParaRPr lang="zh-CN" altLang="en-US" smtClean="0"/>
          </a:p>
        </p:txBody>
      </p:sp>
    </p:spTree>
    <p:extLst>
      <p:ext uri="{BB962C8B-B14F-4D97-AF65-F5344CB8AC3E}">
        <p14:creationId xmlns:p14="http://schemas.microsoft.com/office/powerpoint/2010/main" val="95181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noFill/>
          <a:ln w="12700">
            <a:solidFill>
              <a:srgbClr val="000000"/>
            </a:solidFill>
            <a:miter lim="800000"/>
            <a:headEnd/>
            <a:tailEnd/>
          </a:ln>
        </p:spPr>
      </p:sp>
      <p:sp>
        <p:nvSpPr>
          <p:cNvPr id="61443"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dirty="0" smtClean="0"/>
          </a:p>
        </p:txBody>
      </p:sp>
      <p:sp>
        <p:nvSpPr>
          <p:cNvPr id="61444" name="灯片编号占位符 3"/>
          <p:cNvSpPr txBox="1">
            <a:spLocks noGrp="1" noChangeArrowheads="1"/>
          </p:cNvSpPr>
          <p:nvPr/>
        </p:nvSpPr>
        <p:spPr bwMode="auto">
          <a:xfrm>
            <a:off x="3765550" y="9290050"/>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B8D4F8C2-B6F1-44AC-BA6F-38C57A96F486}" type="slidenum">
              <a:rPr lang="zh-CN" altLang="en-US" sz="1200"/>
              <a:pPr algn="r" eaLnBrk="1" hangingPunct="1">
                <a:buFont typeface="Arial" panose="020B0604020202020204" pitchFamily="34" charset="0"/>
                <a:buNone/>
              </a:pPr>
              <a:t>9</a:t>
            </a:fld>
            <a:endParaRPr lang="en-US" altLang="zh-CN" sz="1200"/>
          </a:p>
        </p:txBody>
      </p:sp>
    </p:spTree>
    <p:extLst>
      <p:ext uri="{BB962C8B-B14F-4D97-AF65-F5344CB8AC3E}">
        <p14:creationId xmlns:p14="http://schemas.microsoft.com/office/powerpoint/2010/main" val="3142080674"/>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209FC74-1337-4129-B8A9-7C6DEC09214B}" type="datetime1">
              <a:rPr lang="en-US"/>
              <a:pPr>
                <a:defRPr/>
              </a:pPr>
              <a:t>5/30/2019</a:t>
            </a:fld>
            <a:endParaRPr lang="en-US" sz="1400">
              <a:solidFill>
                <a:schemeClr val="tx2"/>
              </a:solidFill>
            </a:endParaRPr>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3DA0B32-FE7E-40E1-BE02-B095D62E829B}"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1655594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B0ADC431-2950-474F-A1BC-C3AAB2883D30}" type="datetime1">
              <a:rPr lang="en-US"/>
              <a:pPr>
                <a:defRPr/>
              </a:pPr>
              <a:t>5/30/2019</a:t>
            </a:fld>
            <a:endParaRPr lang="en-US" sz="1400">
              <a:solidFill>
                <a:schemeClr val="tx2"/>
              </a:solidFill>
            </a:endParaRPr>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A580AFB-7C57-415C-A5CE-EC37A31592F4}"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406421675"/>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317EF9F2-8E39-4002-9F82-C5DD0FE8C442}"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0171EB88-3579-4046-831D-290A222B5E39}" type="slidenum">
              <a:rPr lang="zh-CN" altLang="en-US"/>
              <a:pPr>
                <a:defRPr/>
              </a:pPr>
              <a:t>‹#›</a:t>
            </a:fld>
            <a:endParaRPr lang="en-US" altLang="zh-CN"/>
          </a:p>
        </p:txBody>
      </p:sp>
    </p:spTree>
    <p:extLst>
      <p:ext uri="{BB962C8B-B14F-4D97-AF65-F5344CB8AC3E}">
        <p14:creationId xmlns:p14="http://schemas.microsoft.com/office/powerpoint/2010/main" val="748011852"/>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A2CCF546-FEC4-4801-916B-16850561B3E0}"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CDD5E6E3-CBBE-4E58-935F-D2472A84FD45}" type="slidenum">
              <a:rPr lang="zh-CN" altLang="en-US"/>
              <a:pPr>
                <a:defRPr/>
              </a:pPr>
              <a:t>‹#›</a:t>
            </a:fld>
            <a:endParaRPr lang="en-US" altLang="zh-CN"/>
          </a:p>
        </p:txBody>
      </p:sp>
    </p:spTree>
    <p:extLst>
      <p:ext uri="{BB962C8B-B14F-4D97-AF65-F5344CB8AC3E}">
        <p14:creationId xmlns:p14="http://schemas.microsoft.com/office/powerpoint/2010/main" val="4226914532"/>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0468F096-568C-4852-AB42-91B42D5015E9}"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C479BC-C004-4058-B540-14B897621F74}" type="slidenum">
              <a:rPr lang="zh-CN" altLang="en-US"/>
              <a:pPr>
                <a:defRPr/>
              </a:pPr>
              <a:t>‹#›</a:t>
            </a:fld>
            <a:endParaRPr lang="en-US" altLang="zh-CN"/>
          </a:p>
        </p:txBody>
      </p:sp>
    </p:spTree>
    <p:extLst>
      <p:ext uri="{BB962C8B-B14F-4D97-AF65-F5344CB8AC3E}">
        <p14:creationId xmlns:p14="http://schemas.microsoft.com/office/powerpoint/2010/main" val="3390823709"/>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3214B8A5-246C-4834-A91A-B9C80293A16A}"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7E5FD2AF-29F7-4A72-8251-22939AFB27C4}" type="slidenum">
              <a:rPr lang="zh-CN" altLang="en-US"/>
              <a:pPr>
                <a:defRPr/>
              </a:pPr>
              <a:t>‹#›</a:t>
            </a:fld>
            <a:endParaRPr lang="en-US" altLang="zh-CN"/>
          </a:p>
        </p:txBody>
      </p:sp>
    </p:spTree>
    <p:extLst>
      <p:ext uri="{BB962C8B-B14F-4D97-AF65-F5344CB8AC3E}">
        <p14:creationId xmlns:p14="http://schemas.microsoft.com/office/powerpoint/2010/main" val="1180313489"/>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07378C22-BD59-4DE0-BBD8-59231366BB5A}" type="datetime1">
              <a:rPr lang="en-US"/>
              <a:pPr>
                <a:defRPr/>
              </a:pPr>
              <a:t>5/30/2019</a:t>
            </a:fld>
            <a:endParaRPr lang="zh-CN" altLang="en-US"/>
          </a:p>
        </p:txBody>
      </p:sp>
      <p:sp>
        <p:nvSpPr>
          <p:cNvPr id="8"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8154FDA5-FE8D-4976-B991-F85A0E9A3164}" type="slidenum">
              <a:rPr lang="zh-CN" altLang="en-US"/>
              <a:pPr>
                <a:defRPr/>
              </a:pPr>
              <a:t>‹#›</a:t>
            </a:fld>
            <a:endParaRPr lang="en-US" altLang="zh-CN"/>
          </a:p>
        </p:txBody>
      </p:sp>
    </p:spTree>
    <p:extLst>
      <p:ext uri="{BB962C8B-B14F-4D97-AF65-F5344CB8AC3E}">
        <p14:creationId xmlns:p14="http://schemas.microsoft.com/office/powerpoint/2010/main" val="2361117508"/>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2CCB6567-471E-49EA-9FF0-F800B8FD5834}" type="datetime1">
              <a:rPr lang="en-US"/>
              <a:pPr>
                <a:defRPr/>
              </a:pPr>
              <a:t>5/30/2019</a:t>
            </a:fld>
            <a:endParaRPr lang="zh-CN" altLang="en-US"/>
          </a:p>
        </p:txBody>
      </p:sp>
      <p:sp>
        <p:nvSpPr>
          <p:cNvPr id="4"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8D8DECE9-BF54-470C-A98E-92EB0071B655}" type="slidenum">
              <a:rPr lang="zh-CN" altLang="en-US"/>
              <a:pPr>
                <a:defRPr/>
              </a:pPr>
              <a:t>‹#›</a:t>
            </a:fld>
            <a:endParaRPr lang="en-US" altLang="zh-CN"/>
          </a:p>
        </p:txBody>
      </p:sp>
    </p:spTree>
    <p:extLst>
      <p:ext uri="{BB962C8B-B14F-4D97-AF65-F5344CB8AC3E}">
        <p14:creationId xmlns:p14="http://schemas.microsoft.com/office/powerpoint/2010/main" val="3323676596"/>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3CD2D0D5-C4CC-460B-A6DD-F3AF8105AEC8}" type="datetime1">
              <a:rPr lang="en-US"/>
              <a:pPr>
                <a:defRPr/>
              </a:pPr>
              <a:t>5/30/2019</a:t>
            </a:fld>
            <a:endParaRPr lang="zh-CN" altLang="en-US"/>
          </a:p>
        </p:txBody>
      </p:sp>
      <p:sp>
        <p:nvSpPr>
          <p:cNvPr id="3"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E098EE54-9183-40C9-9056-528588A983D8}" type="slidenum">
              <a:rPr lang="zh-CN" altLang="en-US"/>
              <a:pPr>
                <a:defRPr/>
              </a:pPr>
              <a:t>‹#›</a:t>
            </a:fld>
            <a:endParaRPr lang="en-US" altLang="zh-CN"/>
          </a:p>
        </p:txBody>
      </p:sp>
    </p:spTree>
    <p:extLst>
      <p:ext uri="{BB962C8B-B14F-4D97-AF65-F5344CB8AC3E}">
        <p14:creationId xmlns:p14="http://schemas.microsoft.com/office/powerpoint/2010/main" val="97886285"/>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88CBDE9F-7190-46FC-BE18-DABF17F6BA07}"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3A6BD16C-487E-4310-BDB6-C7BD2D47E10C}" type="slidenum">
              <a:rPr lang="zh-CN" altLang="en-US"/>
              <a:pPr>
                <a:defRPr/>
              </a:pPr>
              <a:t>‹#›</a:t>
            </a:fld>
            <a:endParaRPr lang="en-US" altLang="zh-CN"/>
          </a:p>
        </p:txBody>
      </p:sp>
    </p:spTree>
    <p:extLst>
      <p:ext uri="{BB962C8B-B14F-4D97-AF65-F5344CB8AC3E}">
        <p14:creationId xmlns:p14="http://schemas.microsoft.com/office/powerpoint/2010/main" val="925964390"/>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41DE7949-3EB8-4A18-A511-DD504C357EC0}"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49F444BF-EBDE-4782-85AA-EDF133CF2729}" type="slidenum">
              <a:rPr lang="zh-CN" altLang="en-US"/>
              <a:pPr>
                <a:defRPr/>
              </a:pPr>
              <a:t>‹#›</a:t>
            </a:fld>
            <a:endParaRPr lang="en-US" altLang="zh-CN"/>
          </a:p>
        </p:txBody>
      </p:sp>
    </p:spTree>
    <p:extLst>
      <p:ext uri="{BB962C8B-B14F-4D97-AF65-F5344CB8AC3E}">
        <p14:creationId xmlns:p14="http://schemas.microsoft.com/office/powerpoint/2010/main" val="3385270205"/>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E162F664-0A5A-444F-B30A-AC6BBCC52BDA}"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9964650C-3ED1-4F30-A2FA-15DD0D4F9A5C}" type="slidenum">
              <a:rPr lang="zh-CN" altLang="en-US"/>
              <a:pPr>
                <a:defRPr/>
              </a:pPr>
              <a:t>‹#›</a:t>
            </a:fld>
            <a:endParaRPr lang="en-US" altLang="zh-CN"/>
          </a:p>
        </p:txBody>
      </p:sp>
    </p:spTree>
    <p:extLst>
      <p:ext uri="{BB962C8B-B14F-4D97-AF65-F5344CB8AC3E}">
        <p14:creationId xmlns:p14="http://schemas.microsoft.com/office/powerpoint/2010/main" val="40383875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AEC5F71E-25E4-423D-9A8E-9470FB57868A}" type="datetime1">
              <a:rPr lang="en-US"/>
              <a:pPr>
                <a:defRPr/>
              </a:pPr>
              <a:t>5/30/2019</a:t>
            </a:fld>
            <a:endParaRPr lang="en-US" sz="1400">
              <a:solidFill>
                <a:schemeClr val="tx2"/>
              </a:solidFill>
            </a:endParaRPr>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931D88BF-6FB3-4169-84F0-8314B9A200EC}"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945047302"/>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F71F3B3E-3162-407A-8665-629370AE080E}"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A50818C4-296F-41DC-9C58-EF0EE16990B7}" type="slidenum">
              <a:rPr lang="zh-CN" altLang="en-US"/>
              <a:pPr>
                <a:defRPr/>
              </a:pPr>
              <a:t>‹#›</a:t>
            </a:fld>
            <a:endParaRPr lang="en-US" altLang="zh-CN"/>
          </a:p>
        </p:txBody>
      </p:sp>
    </p:spTree>
    <p:extLst>
      <p:ext uri="{BB962C8B-B14F-4D97-AF65-F5344CB8AC3E}">
        <p14:creationId xmlns:p14="http://schemas.microsoft.com/office/powerpoint/2010/main" val="1394768246"/>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B62C60AA-F126-4855-AFCC-9DA217EBE850}"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3F8464D3-565A-441C-BBC6-1034A183CDEA}" type="slidenum">
              <a:rPr lang="zh-CN" altLang="en-US"/>
              <a:pPr>
                <a:defRPr/>
              </a:pPr>
              <a:t>‹#›</a:t>
            </a:fld>
            <a:endParaRPr lang="en-US" altLang="zh-CN"/>
          </a:p>
        </p:txBody>
      </p:sp>
    </p:spTree>
    <p:extLst>
      <p:ext uri="{BB962C8B-B14F-4D97-AF65-F5344CB8AC3E}">
        <p14:creationId xmlns:p14="http://schemas.microsoft.com/office/powerpoint/2010/main" val="1189039027"/>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F29698D9-BE16-44FE-996F-C3F9758A221C}"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92384A32-29CD-4B46-B477-11D466A40C0F}" type="slidenum">
              <a:rPr lang="zh-CN" altLang="en-US"/>
              <a:pPr>
                <a:defRPr/>
              </a:pPr>
              <a:t>‹#›</a:t>
            </a:fld>
            <a:endParaRPr lang="en-US" altLang="zh-CN"/>
          </a:p>
        </p:txBody>
      </p:sp>
    </p:spTree>
    <p:extLst>
      <p:ext uri="{BB962C8B-B14F-4D97-AF65-F5344CB8AC3E}">
        <p14:creationId xmlns:p14="http://schemas.microsoft.com/office/powerpoint/2010/main" val="482298659"/>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40CFAFE3-B792-47C6-8748-BC3A99202876}"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6147C8E9-6EE6-47A4-8C2E-21513E8C59E1}" type="slidenum">
              <a:rPr lang="zh-CN" altLang="en-US"/>
              <a:pPr>
                <a:defRPr/>
              </a:pPr>
              <a:t>‹#›</a:t>
            </a:fld>
            <a:endParaRPr lang="en-US" altLang="zh-CN"/>
          </a:p>
        </p:txBody>
      </p:sp>
    </p:spTree>
    <p:extLst>
      <p:ext uri="{BB962C8B-B14F-4D97-AF65-F5344CB8AC3E}">
        <p14:creationId xmlns:p14="http://schemas.microsoft.com/office/powerpoint/2010/main" val="1280687277"/>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FCDCDA35-8A67-4DC6-ADD4-D8A2A01A6289}"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E9C84388-B2FA-4010-9DA0-A33A9EC7B677}" type="slidenum">
              <a:rPr lang="zh-CN" altLang="en-US"/>
              <a:pPr>
                <a:defRPr/>
              </a:pPr>
              <a:t>‹#›</a:t>
            </a:fld>
            <a:endParaRPr lang="en-US" altLang="zh-CN"/>
          </a:p>
        </p:txBody>
      </p:sp>
    </p:spTree>
    <p:extLst>
      <p:ext uri="{BB962C8B-B14F-4D97-AF65-F5344CB8AC3E}">
        <p14:creationId xmlns:p14="http://schemas.microsoft.com/office/powerpoint/2010/main" val="1295130164"/>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46935CC3-CBA5-43C4-A350-F11C0E9F33E4}" type="datetime1">
              <a:rPr lang="en-US"/>
              <a:pPr>
                <a:defRPr/>
              </a:pPr>
              <a:t>5/30/2019</a:t>
            </a:fld>
            <a:endParaRPr lang="zh-CN" altLang="en-US"/>
          </a:p>
        </p:txBody>
      </p:sp>
      <p:sp>
        <p:nvSpPr>
          <p:cNvPr id="8"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DB31130B-8CC9-449D-9259-C233F4577059}" type="slidenum">
              <a:rPr lang="zh-CN" altLang="en-US"/>
              <a:pPr>
                <a:defRPr/>
              </a:pPr>
              <a:t>‹#›</a:t>
            </a:fld>
            <a:endParaRPr lang="en-US" altLang="zh-CN"/>
          </a:p>
        </p:txBody>
      </p:sp>
    </p:spTree>
    <p:extLst>
      <p:ext uri="{BB962C8B-B14F-4D97-AF65-F5344CB8AC3E}">
        <p14:creationId xmlns:p14="http://schemas.microsoft.com/office/powerpoint/2010/main" val="1770741120"/>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FC48D566-CF71-48D0-84E5-B1F5C7E48061}" type="datetime1">
              <a:rPr lang="en-US"/>
              <a:pPr>
                <a:defRPr/>
              </a:pPr>
              <a:t>5/30/2019</a:t>
            </a:fld>
            <a:endParaRPr lang="zh-CN" altLang="en-US"/>
          </a:p>
        </p:txBody>
      </p:sp>
      <p:sp>
        <p:nvSpPr>
          <p:cNvPr id="4"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B11A02DC-732D-47C5-AC04-28F7D345BACB}" type="slidenum">
              <a:rPr lang="zh-CN" altLang="en-US"/>
              <a:pPr>
                <a:defRPr/>
              </a:pPr>
              <a:t>‹#›</a:t>
            </a:fld>
            <a:endParaRPr lang="en-US" altLang="zh-CN"/>
          </a:p>
        </p:txBody>
      </p:sp>
    </p:spTree>
    <p:extLst>
      <p:ext uri="{BB962C8B-B14F-4D97-AF65-F5344CB8AC3E}">
        <p14:creationId xmlns:p14="http://schemas.microsoft.com/office/powerpoint/2010/main" val="266653845"/>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6091003D-3D31-4AAD-B462-A03464E169E3}" type="datetime1">
              <a:rPr lang="en-US"/>
              <a:pPr>
                <a:defRPr/>
              </a:pPr>
              <a:t>5/30/2019</a:t>
            </a:fld>
            <a:endParaRPr lang="zh-CN" altLang="en-US"/>
          </a:p>
        </p:txBody>
      </p:sp>
      <p:sp>
        <p:nvSpPr>
          <p:cNvPr id="3"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E1EBFE6D-E940-4152-9397-CAB8A87C5CE9}" type="slidenum">
              <a:rPr lang="zh-CN" altLang="en-US"/>
              <a:pPr>
                <a:defRPr/>
              </a:pPr>
              <a:t>‹#›</a:t>
            </a:fld>
            <a:endParaRPr lang="en-US" altLang="zh-CN"/>
          </a:p>
        </p:txBody>
      </p:sp>
    </p:spTree>
    <p:extLst>
      <p:ext uri="{BB962C8B-B14F-4D97-AF65-F5344CB8AC3E}">
        <p14:creationId xmlns:p14="http://schemas.microsoft.com/office/powerpoint/2010/main" val="235546775"/>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DF8FF9FA-A4C5-4D42-A04C-C2CCFB66111B}"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7C2D1206-FC02-45FD-9448-EDC54B24FAB7}" type="slidenum">
              <a:rPr lang="zh-CN" altLang="en-US"/>
              <a:pPr>
                <a:defRPr/>
              </a:pPr>
              <a:t>‹#›</a:t>
            </a:fld>
            <a:endParaRPr lang="en-US" altLang="zh-CN"/>
          </a:p>
        </p:txBody>
      </p:sp>
    </p:spTree>
    <p:extLst>
      <p:ext uri="{BB962C8B-B14F-4D97-AF65-F5344CB8AC3E}">
        <p14:creationId xmlns:p14="http://schemas.microsoft.com/office/powerpoint/2010/main" val="569965005"/>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5A16B92B-1A6A-4CBD-9967-DD604124F1E7}"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11EFD227-8100-4EC1-B6F4-DDD14D399A78}" type="slidenum">
              <a:rPr lang="zh-CN" altLang="en-US"/>
              <a:pPr>
                <a:defRPr/>
              </a:pPr>
              <a:t>‹#›</a:t>
            </a:fld>
            <a:endParaRPr lang="en-US" altLang="zh-CN"/>
          </a:p>
        </p:txBody>
      </p:sp>
    </p:spTree>
    <p:extLst>
      <p:ext uri="{BB962C8B-B14F-4D97-AF65-F5344CB8AC3E}">
        <p14:creationId xmlns:p14="http://schemas.microsoft.com/office/powerpoint/2010/main" val="393468247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BF074DA-1732-41CE-BBE6-CCA897261849}"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D21FA5D-6D40-4D33-9408-FC562A3A6000}" type="slidenum">
              <a:rPr lang="zh-CN" altLang="en-US"/>
              <a:pPr>
                <a:defRPr/>
              </a:pPr>
              <a:t>‹#›</a:t>
            </a:fld>
            <a:endParaRPr lang="en-US" altLang="zh-CN"/>
          </a:p>
        </p:txBody>
      </p:sp>
    </p:spTree>
    <p:extLst>
      <p:ext uri="{BB962C8B-B14F-4D97-AF65-F5344CB8AC3E}">
        <p14:creationId xmlns:p14="http://schemas.microsoft.com/office/powerpoint/2010/main" val="3173328557"/>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3832D8FC-2CC8-42EC-9C6D-64D62C392B8E}"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1527B9A6-104E-4049-A100-0596D2DA545F}" type="slidenum">
              <a:rPr lang="zh-CN" altLang="en-US"/>
              <a:pPr>
                <a:defRPr/>
              </a:pPr>
              <a:t>‹#›</a:t>
            </a:fld>
            <a:endParaRPr lang="en-US" altLang="zh-CN"/>
          </a:p>
        </p:txBody>
      </p:sp>
    </p:spTree>
    <p:extLst>
      <p:ext uri="{BB962C8B-B14F-4D97-AF65-F5344CB8AC3E}">
        <p14:creationId xmlns:p14="http://schemas.microsoft.com/office/powerpoint/2010/main" val="207380885"/>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6B0A04E8-99CC-40CB-9641-A9C5AE02227A}"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42E29E6C-49F8-458E-9B50-60FC336FE858}" type="slidenum">
              <a:rPr lang="zh-CN" altLang="en-US"/>
              <a:pPr>
                <a:defRPr/>
              </a:pPr>
              <a:t>‹#›</a:t>
            </a:fld>
            <a:endParaRPr lang="en-US" altLang="zh-CN"/>
          </a:p>
        </p:txBody>
      </p:sp>
    </p:spTree>
    <p:extLst>
      <p:ext uri="{BB962C8B-B14F-4D97-AF65-F5344CB8AC3E}">
        <p14:creationId xmlns:p14="http://schemas.microsoft.com/office/powerpoint/2010/main" val="3317607738"/>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A02FF1B7-56EC-40C3-AD14-F7CFF6665AC3}"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0C62751-DDA4-44D7-B65A-076648B982AA}" type="slidenum">
              <a:rPr lang="zh-CN" altLang="en-US"/>
              <a:pPr>
                <a:defRPr/>
              </a:pPr>
              <a:t>‹#›</a:t>
            </a:fld>
            <a:endParaRPr lang="en-US" altLang="zh-CN"/>
          </a:p>
        </p:txBody>
      </p:sp>
    </p:spTree>
    <p:extLst>
      <p:ext uri="{BB962C8B-B14F-4D97-AF65-F5344CB8AC3E}">
        <p14:creationId xmlns:p14="http://schemas.microsoft.com/office/powerpoint/2010/main" val="3202842371"/>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C6D18A98-D665-4F8C-B22D-3CD9D1EE21E7}"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00D15BD4-A6CB-462D-B595-A67C280577F9}" type="slidenum">
              <a:rPr lang="zh-CN" altLang="en-US"/>
              <a:pPr>
                <a:defRPr/>
              </a:pPr>
              <a:t>‹#›</a:t>
            </a:fld>
            <a:endParaRPr lang="en-US" altLang="zh-CN"/>
          </a:p>
        </p:txBody>
      </p:sp>
    </p:spTree>
    <p:extLst>
      <p:ext uri="{BB962C8B-B14F-4D97-AF65-F5344CB8AC3E}">
        <p14:creationId xmlns:p14="http://schemas.microsoft.com/office/powerpoint/2010/main" val="2055980211"/>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F18F446-C43F-40D5-88B4-BB9783ECB7B7}"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AF40080-7D73-4C22-90F3-02A6F892BB07}" type="slidenum">
              <a:rPr lang="zh-CN" altLang="en-US"/>
              <a:pPr>
                <a:defRPr/>
              </a:pPr>
              <a:t>‹#›</a:t>
            </a:fld>
            <a:endParaRPr lang="en-US" altLang="zh-CN"/>
          </a:p>
        </p:txBody>
      </p:sp>
    </p:spTree>
    <p:extLst>
      <p:ext uri="{BB962C8B-B14F-4D97-AF65-F5344CB8AC3E}">
        <p14:creationId xmlns:p14="http://schemas.microsoft.com/office/powerpoint/2010/main" val="2571665675"/>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668EBBA9-0AAB-498F-AA91-4578FFF10068}"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FDDA32FB-663B-4A21-B9E7-B31FC1782B72}" type="slidenum">
              <a:rPr lang="zh-CN" altLang="en-US"/>
              <a:pPr>
                <a:defRPr/>
              </a:pPr>
              <a:t>‹#›</a:t>
            </a:fld>
            <a:endParaRPr lang="en-US" altLang="zh-CN"/>
          </a:p>
        </p:txBody>
      </p:sp>
    </p:spTree>
    <p:extLst>
      <p:ext uri="{BB962C8B-B14F-4D97-AF65-F5344CB8AC3E}">
        <p14:creationId xmlns:p14="http://schemas.microsoft.com/office/powerpoint/2010/main" val="2716651325"/>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20E826ED-61A8-4B18-93C3-D77C5C109E9D}" type="datetime1">
              <a:rPr lang="en-US"/>
              <a:pPr>
                <a:defRPr/>
              </a:pPr>
              <a:t>5/30/2019</a:t>
            </a:fld>
            <a:endParaRPr lang="zh-CN" alt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F414705-2186-4FAC-8BCC-F37020BB0AF7}" type="slidenum">
              <a:rPr lang="zh-CN" altLang="en-US"/>
              <a:pPr>
                <a:defRPr/>
              </a:pPr>
              <a:t>‹#›</a:t>
            </a:fld>
            <a:endParaRPr lang="en-US" altLang="zh-CN"/>
          </a:p>
        </p:txBody>
      </p:sp>
    </p:spTree>
    <p:extLst>
      <p:ext uri="{BB962C8B-B14F-4D97-AF65-F5344CB8AC3E}">
        <p14:creationId xmlns:p14="http://schemas.microsoft.com/office/powerpoint/2010/main" val="1654619094"/>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C3ACB49B-4FE8-409C-97A7-950B1C5EE18C}" type="datetime1">
              <a:rPr lang="en-US"/>
              <a:pPr>
                <a:defRPr/>
              </a:pPr>
              <a:t>5/30/2019</a:t>
            </a:fld>
            <a:endParaRPr lang="zh-CN" alt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A418DBE-2567-49BD-95CD-0C500791D5B9}" type="slidenum">
              <a:rPr lang="zh-CN" altLang="en-US"/>
              <a:pPr>
                <a:defRPr/>
              </a:pPr>
              <a:t>‹#›</a:t>
            </a:fld>
            <a:endParaRPr lang="en-US" altLang="zh-CN"/>
          </a:p>
        </p:txBody>
      </p:sp>
    </p:spTree>
    <p:extLst>
      <p:ext uri="{BB962C8B-B14F-4D97-AF65-F5344CB8AC3E}">
        <p14:creationId xmlns:p14="http://schemas.microsoft.com/office/powerpoint/2010/main" val="1912361836"/>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F75881E-3C21-4323-A168-B376D6FAC09A}" type="datetime1">
              <a:rPr lang="en-US"/>
              <a:pPr>
                <a:defRPr/>
              </a:pPr>
              <a:t>5/30/2019</a:t>
            </a:fld>
            <a:endParaRPr lang="zh-CN" alt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AC55F5B-33C1-4586-A465-40E4F923B93C}" type="slidenum">
              <a:rPr lang="zh-CN" altLang="en-US"/>
              <a:pPr>
                <a:defRPr/>
              </a:pPr>
              <a:t>‹#›</a:t>
            </a:fld>
            <a:endParaRPr lang="en-US" altLang="zh-CN"/>
          </a:p>
        </p:txBody>
      </p:sp>
    </p:spTree>
    <p:extLst>
      <p:ext uri="{BB962C8B-B14F-4D97-AF65-F5344CB8AC3E}">
        <p14:creationId xmlns:p14="http://schemas.microsoft.com/office/powerpoint/2010/main" val="2434830778"/>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6E98A614-2218-4B89-9302-A913B2B53215}"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4CE8977-D636-48AF-BC42-15A644FD0F5D}" type="slidenum">
              <a:rPr lang="zh-CN" altLang="en-US"/>
              <a:pPr>
                <a:defRPr/>
              </a:pPr>
              <a:t>‹#›</a:t>
            </a:fld>
            <a:endParaRPr lang="en-US" altLang="zh-CN"/>
          </a:p>
        </p:txBody>
      </p:sp>
    </p:spTree>
    <p:extLst>
      <p:ext uri="{BB962C8B-B14F-4D97-AF65-F5344CB8AC3E}">
        <p14:creationId xmlns:p14="http://schemas.microsoft.com/office/powerpoint/2010/main" val="86825327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25D6E7A5-FC85-48EF-847C-87F11F11D2D2}"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FA410EF3-4ECA-484C-AF2E-F491CEEAA601}" type="slidenum">
              <a:rPr lang="zh-CN" altLang="en-US"/>
              <a:pPr>
                <a:defRPr/>
              </a:pPr>
              <a:t>‹#›</a:t>
            </a:fld>
            <a:endParaRPr lang="en-US" altLang="zh-CN"/>
          </a:p>
        </p:txBody>
      </p:sp>
    </p:spTree>
    <p:extLst>
      <p:ext uri="{BB962C8B-B14F-4D97-AF65-F5344CB8AC3E}">
        <p14:creationId xmlns:p14="http://schemas.microsoft.com/office/powerpoint/2010/main" val="3676238704"/>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B0099195-27A2-47E9-8073-2319127B23CC}"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23DFCBD-6DEE-4750-9053-5BE6816F6546}" type="slidenum">
              <a:rPr lang="zh-CN" altLang="en-US"/>
              <a:pPr>
                <a:defRPr/>
              </a:pPr>
              <a:t>‹#›</a:t>
            </a:fld>
            <a:endParaRPr lang="en-US" altLang="zh-CN"/>
          </a:p>
        </p:txBody>
      </p:sp>
    </p:spTree>
    <p:extLst>
      <p:ext uri="{BB962C8B-B14F-4D97-AF65-F5344CB8AC3E}">
        <p14:creationId xmlns:p14="http://schemas.microsoft.com/office/powerpoint/2010/main" val="1820448738"/>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340BB006-1C5F-4136-AF32-8CADC7499677}"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8B584772-E965-4F1C-B5DF-013A516E0B0F}" type="slidenum">
              <a:rPr lang="zh-CN" altLang="en-US"/>
              <a:pPr>
                <a:defRPr/>
              </a:pPr>
              <a:t>‹#›</a:t>
            </a:fld>
            <a:endParaRPr lang="en-US" altLang="zh-CN"/>
          </a:p>
        </p:txBody>
      </p:sp>
    </p:spTree>
    <p:extLst>
      <p:ext uri="{BB962C8B-B14F-4D97-AF65-F5344CB8AC3E}">
        <p14:creationId xmlns:p14="http://schemas.microsoft.com/office/powerpoint/2010/main" val="3369631863"/>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11E4E63-1EAB-4944-94C5-9991B0140728}"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9C52AEF-C890-400C-9698-00B9F1EA3E9E}" type="slidenum">
              <a:rPr lang="zh-CN" altLang="en-US"/>
              <a:pPr>
                <a:defRPr/>
              </a:pPr>
              <a:t>‹#›</a:t>
            </a:fld>
            <a:endParaRPr lang="en-US" altLang="zh-CN"/>
          </a:p>
        </p:txBody>
      </p:sp>
    </p:spTree>
    <p:extLst>
      <p:ext uri="{BB962C8B-B14F-4D97-AF65-F5344CB8AC3E}">
        <p14:creationId xmlns:p14="http://schemas.microsoft.com/office/powerpoint/2010/main" val="3803125290"/>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DA6C2C2-B7FF-47B9-B5A5-C37C529166D0}"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AA4ABAD-B8AA-4B7E-96FA-077C215AECCF}" type="slidenum">
              <a:rPr lang="zh-CN" altLang="en-US"/>
              <a:pPr>
                <a:defRPr/>
              </a:pPr>
              <a:t>‹#›</a:t>
            </a:fld>
            <a:endParaRPr lang="en-US" altLang="zh-CN"/>
          </a:p>
        </p:txBody>
      </p:sp>
    </p:spTree>
    <p:extLst>
      <p:ext uri="{BB962C8B-B14F-4D97-AF65-F5344CB8AC3E}">
        <p14:creationId xmlns:p14="http://schemas.microsoft.com/office/powerpoint/2010/main" val="1469074174"/>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A757D92-662E-4620-8351-5BEF82DF54AC}"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82AAAC66-B901-4763-9A49-3285B45EA78A}" type="slidenum">
              <a:rPr lang="zh-CN" altLang="en-US"/>
              <a:pPr>
                <a:defRPr/>
              </a:pPr>
              <a:t>‹#›</a:t>
            </a:fld>
            <a:endParaRPr lang="en-US" altLang="zh-CN"/>
          </a:p>
        </p:txBody>
      </p:sp>
    </p:spTree>
    <p:extLst>
      <p:ext uri="{BB962C8B-B14F-4D97-AF65-F5344CB8AC3E}">
        <p14:creationId xmlns:p14="http://schemas.microsoft.com/office/powerpoint/2010/main" val="1547136940"/>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BBD2A0F9-2CFB-4526-8AEF-6B09994AB289}"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2DE8A41-F6F4-4EAB-822B-C1966D10875A}" type="slidenum">
              <a:rPr lang="zh-CN" altLang="en-US"/>
              <a:pPr>
                <a:defRPr/>
              </a:pPr>
              <a:t>‹#›</a:t>
            </a:fld>
            <a:endParaRPr lang="en-US" altLang="zh-CN"/>
          </a:p>
        </p:txBody>
      </p:sp>
    </p:spTree>
    <p:extLst>
      <p:ext uri="{BB962C8B-B14F-4D97-AF65-F5344CB8AC3E}">
        <p14:creationId xmlns:p14="http://schemas.microsoft.com/office/powerpoint/2010/main" val="1625692323"/>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D72C72BA-40AE-4901-AA7D-32415AD5356D}"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04AF5D8-8031-47A2-A85F-51F9E593EED2}" type="slidenum">
              <a:rPr lang="zh-CN" altLang="en-US"/>
              <a:pPr>
                <a:defRPr/>
              </a:pPr>
              <a:t>‹#›</a:t>
            </a:fld>
            <a:endParaRPr lang="en-US" altLang="zh-CN"/>
          </a:p>
        </p:txBody>
      </p:sp>
    </p:spTree>
    <p:extLst>
      <p:ext uri="{BB962C8B-B14F-4D97-AF65-F5344CB8AC3E}">
        <p14:creationId xmlns:p14="http://schemas.microsoft.com/office/powerpoint/2010/main" val="3873233879"/>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65AF19B2-4870-41DF-9054-9DAEF91DAED7}" type="datetime1">
              <a:rPr lang="en-US"/>
              <a:pPr>
                <a:defRPr/>
              </a:pPr>
              <a:t>5/30/2019</a:t>
            </a:fld>
            <a:endParaRPr lang="zh-CN" alt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2B71C71-4A38-46D0-9723-95B701FC2223}" type="slidenum">
              <a:rPr lang="zh-CN" altLang="en-US"/>
              <a:pPr>
                <a:defRPr/>
              </a:pPr>
              <a:t>‹#›</a:t>
            </a:fld>
            <a:endParaRPr lang="en-US" altLang="zh-CN"/>
          </a:p>
        </p:txBody>
      </p:sp>
    </p:spTree>
    <p:extLst>
      <p:ext uri="{BB962C8B-B14F-4D97-AF65-F5344CB8AC3E}">
        <p14:creationId xmlns:p14="http://schemas.microsoft.com/office/powerpoint/2010/main" val="1584227945"/>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EDE272D-47ED-4524-A692-E53CAD22F9F1}" type="datetime1">
              <a:rPr lang="en-US"/>
              <a:pPr>
                <a:defRPr/>
              </a:pPr>
              <a:t>5/30/2019</a:t>
            </a:fld>
            <a:endParaRPr lang="zh-CN" alt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66B49476-9DDF-4D47-8066-14C5AE72B20D}" type="slidenum">
              <a:rPr lang="zh-CN" altLang="en-US"/>
              <a:pPr>
                <a:defRPr/>
              </a:pPr>
              <a:t>‹#›</a:t>
            </a:fld>
            <a:endParaRPr lang="en-US" altLang="zh-CN"/>
          </a:p>
        </p:txBody>
      </p:sp>
    </p:spTree>
    <p:extLst>
      <p:ext uri="{BB962C8B-B14F-4D97-AF65-F5344CB8AC3E}">
        <p14:creationId xmlns:p14="http://schemas.microsoft.com/office/powerpoint/2010/main" val="201667323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2023019E-EE2E-4FF7-9E47-D28E28B0F8FB}" type="datetime1">
              <a:rPr lang="en-US"/>
              <a:pPr>
                <a:defRPr/>
              </a:pPr>
              <a:t>5/30/2019</a:t>
            </a:fld>
            <a:endParaRPr lang="zh-CN" alt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71F315AC-79E6-4E60-A30E-6CEFF5C3D7E0}" type="slidenum">
              <a:rPr lang="zh-CN" altLang="en-US"/>
              <a:pPr>
                <a:defRPr/>
              </a:pPr>
              <a:t>‹#›</a:t>
            </a:fld>
            <a:endParaRPr lang="en-US" altLang="zh-CN"/>
          </a:p>
        </p:txBody>
      </p:sp>
    </p:spTree>
    <p:extLst>
      <p:ext uri="{BB962C8B-B14F-4D97-AF65-F5344CB8AC3E}">
        <p14:creationId xmlns:p14="http://schemas.microsoft.com/office/powerpoint/2010/main" val="33350088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46ABD925-8D91-4925-952C-DC6895DD1B22}"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BA9C467-F6EA-4FF6-8117-BAA0467CB56B}" type="slidenum">
              <a:rPr lang="zh-CN" altLang="en-US"/>
              <a:pPr>
                <a:defRPr/>
              </a:pPr>
              <a:t>‹#›</a:t>
            </a:fld>
            <a:endParaRPr lang="en-US" altLang="zh-CN"/>
          </a:p>
        </p:txBody>
      </p:sp>
    </p:spTree>
    <p:extLst>
      <p:ext uri="{BB962C8B-B14F-4D97-AF65-F5344CB8AC3E}">
        <p14:creationId xmlns:p14="http://schemas.microsoft.com/office/powerpoint/2010/main" val="2855841695"/>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4AE3350A-2BC6-4A8A-9299-294621D2ADB0}"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8649BDE5-FDB2-4152-8720-F623CA8065C6}" type="slidenum">
              <a:rPr lang="zh-CN" altLang="en-US"/>
              <a:pPr>
                <a:defRPr/>
              </a:pPr>
              <a:t>‹#›</a:t>
            </a:fld>
            <a:endParaRPr lang="en-US" altLang="zh-CN"/>
          </a:p>
        </p:txBody>
      </p:sp>
    </p:spTree>
    <p:extLst>
      <p:ext uri="{BB962C8B-B14F-4D97-AF65-F5344CB8AC3E}">
        <p14:creationId xmlns:p14="http://schemas.microsoft.com/office/powerpoint/2010/main" val="1021250527"/>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FBF1C8D-24EE-4B0F-80F2-D5426ABEEC53}"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34564008-A6BF-4813-8D0E-339074310429}" type="slidenum">
              <a:rPr lang="zh-CN" altLang="en-US"/>
              <a:pPr>
                <a:defRPr/>
              </a:pPr>
              <a:t>‹#›</a:t>
            </a:fld>
            <a:endParaRPr lang="en-US" altLang="zh-CN"/>
          </a:p>
        </p:txBody>
      </p:sp>
    </p:spTree>
    <p:extLst>
      <p:ext uri="{BB962C8B-B14F-4D97-AF65-F5344CB8AC3E}">
        <p14:creationId xmlns:p14="http://schemas.microsoft.com/office/powerpoint/2010/main" val="3078457444"/>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DAD688D6-51FC-4C2B-9DFB-2147EBE1FB1C}"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6181C3C-9BE7-43D9-924B-AA0809046640}" type="slidenum">
              <a:rPr lang="zh-CN" altLang="en-US"/>
              <a:pPr>
                <a:defRPr/>
              </a:pPr>
              <a:t>‹#›</a:t>
            </a:fld>
            <a:endParaRPr lang="en-US" altLang="zh-CN"/>
          </a:p>
        </p:txBody>
      </p:sp>
    </p:spTree>
    <p:extLst>
      <p:ext uri="{BB962C8B-B14F-4D97-AF65-F5344CB8AC3E}">
        <p14:creationId xmlns:p14="http://schemas.microsoft.com/office/powerpoint/2010/main" val="348630399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F0F7626-3E1A-4725-96D5-A4758D37290A}"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16227EB-EAEB-4E87-A0A4-9D87A8DFCD17}" type="slidenum">
              <a:rPr lang="zh-CN" altLang="en-US"/>
              <a:pPr>
                <a:defRPr/>
              </a:pPr>
              <a:t>‹#›</a:t>
            </a:fld>
            <a:endParaRPr lang="en-US" altLang="zh-CN"/>
          </a:p>
        </p:txBody>
      </p:sp>
    </p:spTree>
    <p:extLst>
      <p:ext uri="{BB962C8B-B14F-4D97-AF65-F5344CB8AC3E}">
        <p14:creationId xmlns:p14="http://schemas.microsoft.com/office/powerpoint/2010/main" val="1388777743"/>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473810797"/>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79728457"/>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188630139"/>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3657777"/>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50367145"/>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2713700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1E033C3-BC37-456F-81FE-F64FE0ABC97B}"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008CF896-7ECE-4A52-99DF-16BFAEC9E811}" type="slidenum">
              <a:rPr lang="zh-CN" altLang="en-US"/>
              <a:pPr>
                <a:defRPr/>
              </a:pPr>
              <a:t>‹#›</a:t>
            </a:fld>
            <a:endParaRPr lang="en-US" altLang="zh-CN"/>
          </a:p>
        </p:txBody>
      </p:sp>
    </p:spTree>
    <p:extLst>
      <p:ext uri="{BB962C8B-B14F-4D97-AF65-F5344CB8AC3E}">
        <p14:creationId xmlns:p14="http://schemas.microsoft.com/office/powerpoint/2010/main" val="1393820695"/>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236"/>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48386667"/>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797383304"/>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74615664"/>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92075318"/>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59DC1FEF-3AEB-469D-8F9A-EC821F8E150F}" type="slidenum">
              <a:rPr lang="en-US" altLang="zh-CN"/>
              <a:pPr>
                <a:defRPr/>
              </a:pPr>
              <a:t>‹#›</a:t>
            </a:fld>
            <a:endParaRPr lang="en-US" altLang="zh-CN"/>
          </a:p>
        </p:txBody>
      </p:sp>
      <p:sp>
        <p:nvSpPr>
          <p:cNvPr id="6"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730469"/>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D490AB34-1635-4FB0-99BA-E6080ADBA952}" type="slidenum">
              <a:rPr lang="en-US" altLang="zh-CN"/>
              <a:pPr>
                <a:defRPr/>
              </a:pPr>
              <a:t>‹#›</a:t>
            </a:fld>
            <a:endParaRPr lang="en-US" altLang="zh-CN"/>
          </a:p>
        </p:txBody>
      </p:sp>
      <p:sp>
        <p:nvSpPr>
          <p:cNvPr id="6"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8375694"/>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9AAA395B-BC1F-4654-9DFF-014AE87A6206}" type="slidenum">
              <a:rPr lang="en-US" altLang="zh-CN"/>
              <a:pPr>
                <a:defRPr/>
              </a:pPr>
              <a:t>‹#›</a:t>
            </a:fld>
            <a:endParaRPr lang="en-US" altLang="zh-CN"/>
          </a:p>
        </p:txBody>
      </p:sp>
      <p:sp>
        <p:nvSpPr>
          <p:cNvPr id="6"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3391156"/>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2939D5BD-51BF-4A48-8319-AEE2EF9B741B}" type="slidenum">
              <a:rPr lang="en-US" altLang="zh-CN"/>
              <a:pPr>
                <a:defRPr/>
              </a:pPr>
              <a:t>‹#›</a:t>
            </a:fld>
            <a:endParaRPr lang="en-US" altLang="zh-CN"/>
          </a:p>
        </p:txBody>
      </p:sp>
      <p:sp>
        <p:nvSpPr>
          <p:cNvPr id="7"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3463701"/>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8"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6F7EF501-4A84-49A8-8726-F83604F06981}" type="slidenum">
              <a:rPr lang="en-US" altLang="zh-CN"/>
              <a:pPr>
                <a:defRPr/>
              </a:pPr>
              <a:t>‹#›</a:t>
            </a:fld>
            <a:endParaRPr lang="en-US" altLang="zh-CN"/>
          </a:p>
        </p:txBody>
      </p:sp>
      <p:sp>
        <p:nvSpPr>
          <p:cNvPr id="9"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35801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136B8CC5-43FF-4209-98B8-080CA13BFBB0}" type="datetime1">
              <a:rPr lang="en-US"/>
              <a:pPr>
                <a:defRPr/>
              </a:pPr>
              <a:t>5/30/2019</a:t>
            </a:fld>
            <a:endParaRPr lang="zh-CN" alt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640569D-7C49-4B95-9D8F-7779F4164FD2}" type="slidenum">
              <a:rPr lang="zh-CN" altLang="en-US"/>
              <a:pPr>
                <a:defRPr/>
              </a:pPr>
              <a:t>‹#›</a:t>
            </a:fld>
            <a:endParaRPr lang="en-US" altLang="zh-CN"/>
          </a:p>
        </p:txBody>
      </p:sp>
    </p:spTree>
    <p:extLst>
      <p:ext uri="{BB962C8B-B14F-4D97-AF65-F5344CB8AC3E}">
        <p14:creationId xmlns:p14="http://schemas.microsoft.com/office/powerpoint/2010/main" val="3216056389"/>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5B6F8ADE-0B72-47B4-9A4C-8CA7F3AAE8F2}" type="slidenum">
              <a:rPr lang="en-US" altLang="zh-CN"/>
              <a:pPr>
                <a:defRPr/>
              </a:pPr>
              <a:t>‹#›</a:t>
            </a:fld>
            <a:endParaRPr lang="en-US" altLang="zh-CN"/>
          </a:p>
        </p:txBody>
      </p:sp>
      <p:sp>
        <p:nvSpPr>
          <p:cNvPr id="5"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3826069"/>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3"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FFE9F832-22A0-43E1-BA31-A0FEC1D5C1B3}" type="slidenum">
              <a:rPr lang="en-US" altLang="zh-CN"/>
              <a:pPr>
                <a:defRPr/>
              </a:pPr>
              <a:t>‹#›</a:t>
            </a:fld>
            <a:endParaRPr lang="en-US" altLang="zh-CN"/>
          </a:p>
        </p:txBody>
      </p:sp>
      <p:sp>
        <p:nvSpPr>
          <p:cNvPr id="4"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0558144"/>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86466512-4358-4514-83BF-A9ED72B01400}" type="slidenum">
              <a:rPr lang="en-US" altLang="zh-CN"/>
              <a:pPr>
                <a:defRPr/>
              </a:pPr>
              <a:t>‹#›</a:t>
            </a:fld>
            <a:endParaRPr lang="en-US" altLang="zh-CN"/>
          </a:p>
        </p:txBody>
      </p:sp>
      <p:sp>
        <p:nvSpPr>
          <p:cNvPr id="7"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4408427"/>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5082CAFC-D851-4A6C-8E03-3CC4A4A05D23}" type="slidenum">
              <a:rPr lang="en-US" altLang="zh-CN"/>
              <a:pPr>
                <a:defRPr/>
              </a:pPr>
              <a:t>‹#›</a:t>
            </a:fld>
            <a:endParaRPr lang="en-US" altLang="zh-CN"/>
          </a:p>
        </p:txBody>
      </p:sp>
      <p:sp>
        <p:nvSpPr>
          <p:cNvPr id="7"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581184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B8FC7EA9-1995-43DA-BFFC-35E6B570C5F0}" type="slidenum">
              <a:rPr lang="en-US" altLang="zh-CN"/>
              <a:pPr>
                <a:defRPr/>
              </a:pPr>
              <a:t>‹#›</a:t>
            </a:fld>
            <a:endParaRPr lang="en-US" altLang="zh-CN"/>
          </a:p>
        </p:txBody>
      </p:sp>
      <p:sp>
        <p:nvSpPr>
          <p:cNvPr id="6"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729832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灯片编号占位符 4">
            <a:extLst>
              <a:ext uri="{FF2B5EF4-FFF2-40B4-BE49-F238E27FC236}"/>
            </a:extLst>
          </p:cNvPr>
          <p:cNvSpPr>
            <a:spLocks noGrp="1" noChangeArrowheads="1"/>
          </p:cNvSpPr>
          <p:nvPr>
            <p:ph type="sldNum" sz="quarter" idx="11"/>
          </p:nvPr>
        </p:nvSpPr>
        <p:spPr>
          <a:ln/>
        </p:spPr>
        <p:txBody>
          <a:bodyPr/>
          <a:lstStyle>
            <a:lvl1pPr>
              <a:defRPr/>
            </a:lvl1pPr>
          </a:lstStyle>
          <a:p>
            <a:pPr>
              <a:defRPr/>
            </a:pPr>
            <a:fld id="{CDA202DB-EF26-4C8D-9157-D41BF08F2E71}" type="slidenum">
              <a:rPr lang="en-US" altLang="zh-CN"/>
              <a:pPr>
                <a:defRPr/>
              </a:pPr>
              <a:t>‹#›</a:t>
            </a:fld>
            <a:endParaRPr lang="en-US" altLang="zh-CN"/>
          </a:p>
        </p:txBody>
      </p:sp>
      <p:sp>
        <p:nvSpPr>
          <p:cNvPr id="6" name="页脚占位符 5">
            <a:extLst>
              <a:ext uri="{FF2B5EF4-FFF2-40B4-BE49-F238E27FC236}"/>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6925067"/>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lgn="l">
              <a:defRPr/>
            </a:lvl1pPr>
          </a:lstStyle>
          <a:p>
            <a:pPr>
              <a:defRPr/>
            </a:pPr>
            <a:fld id="{E17C8F8B-8C89-4D61-8355-E8EE53BCE12D}" type="datetimeFigureOut">
              <a:rPr lang="en-US"/>
              <a:pPr>
                <a:defRPr/>
              </a:pPr>
              <a:t>5/30/2019</a:t>
            </a:fld>
            <a:endParaRPr lang="en-US"/>
          </a:p>
        </p:txBody>
      </p:sp>
      <p:sp>
        <p:nvSpPr>
          <p:cNvPr id="5" name="页脚占位符 4"/>
          <p:cNvSpPr>
            <a:spLocks noGrp="1"/>
          </p:cNvSpPr>
          <p:nvPr>
            <p:ph type="ftr" sz="quarter" idx="11"/>
          </p:nvPr>
        </p:nvSpPr>
        <p:spPr/>
        <p:txBody>
          <a:bodyPr/>
          <a:lstStyle>
            <a:lvl1pPr>
              <a:defRPr sz="1200">
                <a:solidFill>
                  <a:prstClr val="black">
                    <a:tint val="75000"/>
                  </a:prstClr>
                </a:solidFill>
              </a:defRPr>
            </a:lvl1pPr>
          </a:lstStyle>
          <a:p>
            <a:pPr>
              <a:defRPr/>
            </a:pPr>
            <a:endParaRPr lang="en-US"/>
          </a:p>
        </p:txBody>
      </p:sp>
      <p:sp>
        <p:nvSpPr>
          <p:cNvPr id="6" name="灯片编号占位符 5"/>
          <p:cNvSpPr>
            <a:spLocks noGrp="1"/>
          </p:cNvSpPr>
          <p:nvPr>
            <p:ph type="sldNum" sz="quarter" idx="12"/>
          </p:nvPr>
        </p:nvSpPr>
        <p:spPr/>
        <p:txBody>
          <a:bodyPr/>
          <a:lstStyle>
            <a:lvl1pPr algn="r">
              <a:defRPr/>
            </a:lvl1pPr>
          </a:lstStyle>
          <a:p>
            <a:pPr>
              <a:defRPr/>
            </a:pPr>
            <a:fld id="{17ADAF6A-7645-4499-A228-DD5F9ACF9698}"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616955353"/>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lgn="l">
              <a:defRPr/>
            </a:lvl1pPr>
          </a:lstStyle>
          <a:p>
            <a:pPr>
              <a:defRPr/>
            </a:pPr>
            <a:fld id="{907EB2F7-68BB-4135-B6E9-3BF95FD6B3AB}" type="datetimeFigureOut">
              <a:rPr lang="zh-CN" altLang="en-US"/>
              <a:pPr>
                <a:defRPr/>
              </a:pPr>
              <a:t>2019/5/30</a:t>
            </a:fld>
            <a:endParaRPr lang="zh-CN" altLang="en-US"/>
          </a:p>
        </p:txBody>
      </p:sp>
      <p:sp>
        <p:nvSpPr>
          <p:cNvPr id="5" name="页脚占位符 4"/>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a:lstStyle>
            <a:lvl1pPr algn="r">
              <a:defRPr/>
            </a:lvl1pPr>
          </a:lstStyle>
          <a:p>
            <a:pPr>
              <a:defRPr/>
            </a:pPr>
            <a:fld id="{62C676C8-17E1-4488-BFA6-475664DFDECB}" type="slidenum">
              <a:rPr lang="zh-CN" altLang="en-US"/>
              <a:pPr>
                <a:defRPr/>
              </a:pPr>
              <a:t>‹#›</a:t>
            </a:fld>
            <a:endParaRPr lang="zh-CN" altLang="en-US"/>
          </a:p>
        </p:txBody>
      </p:sp>
    </p:spTree>
    <p:extLst>
      <p:ext uri="{BB962C8B-B14F-4D97-AF65-F5344CB8AC3E}">
        <p14:creationId xmlns:p14="http://schemas.microsoft.com/office/powerpoint/2010/main" val="3135301405"/>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lgn="l">
              <a:defRPr/>
            </a:lvl1pPr>
          </a:lstStyle>
          <a:p>
            <a:pPr>
              <a:defRPr/>
            </a:pPr>
            <a:fld id="{9DC5D3C7-6B64-439F-9510-C8DEEFFA766C}" type="datetimeFigureOut">
              <a:rPr lang="zh-CN" altLang="en-US"/>
              <a:pPr>
                <a:defRPr/>
              </a:pPr>
              <a:t>2019/5/30</a:t>
            </a:fld>
            <a:endParaRPr lang="zh-CN" altLang="en-US"/>
          </a:p>
        </p:txBody>
      </p:sp>
      <p:sp>
        <p:nvSpPr>
          <p:cNvPr id="5" name="页脚占位符 4"/>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a:lstStyle>
            <a:lvl1pPr algn="r">
              <a:defRPr/>
            </a:lvl1pPr>
          </a:lstStyle>
          <a:p>
            <a:pPr>
              <a:defRPr/>
            </a:pPr>
            <a:fld id="{7CB898E5-C2B7-4405-B07D-80701F97F915}" type="slidenum">
              <a:rPr lang="zh-CN" altLang="en-US"/>
              <a:pPr>
                <a:defRPr/>
              </a:pPr>
              <a:t>‹#›</a:t>
            </a:fld>
            <a:endParaRPr lang="zh-CN" altLang="en-US"/>
          </a:p>
        </p:txBody>
      </p:sp>
    </p:spTree>
    <p:extLst>
      <p:ext uri="{BB962C8B-B14F-4D97-AF65-F5344CB8AC3E}">
        <p14:creationId xmlns:p14="http://schemas.microsoft.com/office/powerpoint/2010/main" val="970107067"/>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lgn="l">
              <a:defRPr/>
            </a:lvl1pPr>
          </a:lstStyle>
          <a:p>
            <a:pPr>
              <a:defRPr/>
            </a:pPr>
            <a:fld id="{EE2E09CA-BEEB-4FB0-AC07-B9D556B29DCE}" type="datetimeFigureOut">
              <a:rPr lang="zh-CN" altLang="en-US"/>
              <a:pPr>
                <a:defRPr/>
              </a:pPr>
              <a:t>2019/5/30</a:t>
            </a:fld>
            <a:endParaRPr lang="zh-CN" altLang="en-US"/>
          </a:p>
        </p:txBody>
      </p:sp>
      <p:sp>
        <p:nvSpPr>
          <p:cNvPr id="6" name="页脚占位符 5"/>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a:lstStyle>
            <a:lvl1pPr algn="r">
              <a:defRPr/>
            </a:lvl1pPr>
          </a:lstStyle>
          <a:p>
            <a:pPr>
              <a:defRPr/>
            </a:pPr>
            <a:fld id="{467AACA7-F042-43CE-AAFE-7F7054F5F7B0}" type="slidenum">
              <a:rPr lang="zh-CN" altLang="en-US"/>
              <a:pPr>
                <a:defRPr/>
              </a:pPr>
              <a:t>‹#›</a:t>
            </a:fld>
            <a:endParaRPr lang="zh-CN" altLang="en-US"/>
          </a:p>
        </p:txBody>
      </p:sp>
    </p:spTree>
    <p:extLst>
      <p:ext uri="{BB962C8B-B14F-4D97-AF65-F5344CB8AC3E}">
        <p14:creationId xmlns:p14="http://schemas.microsoft.com/office/powerpoint/2010/main" val="9025724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07DF64E-4228-4C3B-A70F-23D738285F75}" type="datetime1">
              <a:rPr lang="en-US"/>
              <a:pPr>
                <a:defRPr/>
              </a:pPr>
              <a:t>5/30/2019</a:t>
            </a:fld>
            <a:endParaRPr lang="zh-CN" alt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ED0DBB1-3CCA-448D-A133-FC76F2BC6DA6}" type="slidenum">
              <a:rPr lang="zh-CN" altLang="en-US"/>
              <a:pPr>
                <a:defRPr/>
              </a:pPr>
              <a:t>‹#›</a:t>
            </a:fld>
            <a:endParaRPr lang="en-US" altLang="zh-CN"/>
          </a:p>
        </p:txBody>
      </p:sp>
    </p:spTree>
    <p:extLst>
      <p:ext uri="{BB962C8B-B14F-4D97-AF65-F5344CB8AC3E}">
        <p14:creationId xmlns:p14="http://schemas.microsoft.com/office/powerpoint/2010/main" val="919427183"/>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lgn="l">
              <a:defRPr/>
            </a:lvl1pPr>
          </a:lstStyle>
          <a:p>
            <a:pPr>
              <a:defRPr/>
            </a:pPr>
            <a:fld id="{080728E8-A4EA-4594-9B04-D7D43EEBEF6B}" type="datetimeFigureOut">
              <a:rPr lang="zh-CN" altLang="en-US"/>
              <a:pPr>
                <a:defRPr/>
              </a:pPr>
              <a:t>2019/5/30</a:t>
            </a:fld>
            <a:endParaRPr lang="zh-CN" altLang="en-US"/>
          </a:p>
        </p:txBody>
      </p:sp>
      <p:sp>
        <p:nvSpPr>
          <p:cNvPr id="8" name="页脚占位符 7"/>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9" name="灯片编号占位符 8"/>
          <p:cNvSpPr>
            <a:spLocks noGrp="1"/>
          </p:cNvSpPr>
          <p:nvPr>
            <p:ph type="sldNum" sz="quarter" idx="12"/>
          </p:nvPr>
        </p:nvSpPr>
        <p:spPr/>
        <p:txBody>
          <a:bodyPr/>
          <a:lstStyle>
            <a:lvl1pPr algn="r">
              <a:defRPr/>
            </a:lvl1pPr>
          </a:lstStyle>
          <a:p>
            <a:pPr>
              <a:defRPr/>
            </a:pPr>
            <a:fld id="{104ED151-1935-4F43-9B57-58FD958755AC}" type="slidenum">
              <a:rPr lang="zh-CN" altLang="en-US"/>
              <a:pPr>
                <a:defRPr/>
              </a:pPr>
              <a:t>‹#›</a:t>
            </a:fld>
            <a:endParaRPr lang="zh-CN" altLang="en-US"/>
          </a:p>
        </p:txBody>
      </p:sp>
    </p:spTree>
    <p:extLst>
      <p:ext uri="{BB962C8B-B14F-4D97-AF65-F5344CB8AC3E}">
        <p14:creationId xmlns:p14="http://schemas.microsoft.com/office/powerpoint/2010/main" val="519298027"/>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lgn="l">
              <a:defRPr/>
            </a:lvl1pPr>
          </a:lstStyle>
          <a:p>
            <a:pPr>
              <a:defRPr/>
            </a:pPr>
            <a:fld id="{1148758C-9F4C-442A-8331-71E95CCD387E}" type="datetimeFigureOut">
              <a:rPr lang="zh-CN" altLang="en-US"/>
              <a:pPr>
                <a:defRPr/>
              </a:pPr>
              <a:t>2019/5/30</a:t>
            </a:fld>
            <a:endParaRPr lang="zh-CN" altLang="en-US"/>
          </a:p>
        </p:txBody>
      </p:sp>
      <p:sp>
        <p:nvSpPr>
          <p:cNvPr id="4" name="页脚占位符 3"/>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5" name="灯片编号占位符 4"/>
          <p:cNvSpPr>
            <a:spLocks noGrp="1"/>
          </p:cNvSpPr>
          <p:nvPr>
            <p:ph type="sldNum" sz="quarter" idx="12"/>
          </p:nvPr>
        </p:nvSpPr>
        <p:spPr/>
        <p:txBody>
          <a:bodyPr/>
          <a:lstStyle>
            <a:lvl1pPr algn="r">
              <a:defRPr/>
            </a:lvl1pPr>
          </a:lstStyle>
          <a:p>
            <a:pPr>
              <a:defRPr/>
            </a:pPr>
            <a:fld id="{A1520FEC-8A81-425A-BB86-EE80ED13009B}" type="slidenum">
              <a:rPr lang="zh-CN" altLang="en-US"/>
              <a:pPr>
                <a:defRPr/>
              </a:pPr>
              <a:t>‹#›</a:t>
            </a:fld>
            <a:endParaRPr lang="zh-CN" altLang="en-US"/>
          </a:p>
        </p:txBody>
      </p:sp>
    </p:spTree>
    <p:extLst>
      <p:ext uri="{BB962C8B-B14F-4D97-AF65-F5344CB8AC3E}">
        <p14:creationId xmlns:p14="http://schemas.microsoft.com/office/powerpoint/2010/main" val="374431493"/>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lgn="l">
              <a:defRPr/>
            </a:lvl1pPr>
          </a:lstStyle>
          <a:p>
            <a:pPr>
              <a:defRPr/>
            </a:pPr>
            <a:fld id="{DD22DAC9-3C11-4C99-B6AD-DEED93C99B61}" type="datetimeFigureOut">
              <a:rPr lang="zh-CN" altLang="en-US"/>
              <a:pPr>
                <a:defRPr/>
              </a:pPr>
              <a:t>2019/5/30</a:t>
            </a:fld>
            <a:endParaRPr lang="zh-CN" altLang="en-US"/>
          </a:p>
        </p:txBody>
      </p:sp>
      <p:sp>
        <p:nvSpPr>
          <p:cNvPr id="3" name="页脚占位符 2"/>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4" name="灯片编号占位符 3"/>
          <p:cNvSpPr>
            <a:spLocks noGrp="1"/>
          </p:cNvSpPr>
          <p:nvPr>
            <p:ph type="sldNum" sz="quarter" idx="12"/>
          </p:nvPr>
        </p:nvSpPr>
        <p:spPr/>
        <p:txBody>
          <a:bodyPr/>
          <a:lstStyle>
            <a:lvl1pPr algn="r">
              <a:defRPr/>
            </a:lvl1pPr>
          </a:lstStyle>
          <a:p>
            <a:pPr>
              <a:defRPr/>
            </a:pPr>
            <a:fld id="{155EC3D9-9D5A-4E3A-B037-2CFD0BB7475B}" type="slidenum">
              <a:rPr lang="zh-CN" altLang="en-US"/>
              <a:pPr>
                <a:defRPr/>
              </a:pPr>
              <a:t>‹#›</a:t>
            </a:fld>
            <a:endParaRPr lang="zh-CN" altLang="en-US"/>
          </a:p>
        </p:txBody>
      </p:sp>
    </p:spTree>
    <p:extLst>
      <p:ext uri="{BB962C8B-B14F-4D97-AF65-F5344CB8AC3E}">
        <p14:creationId xmlns:p14="http://schemas.microsoft.com/office/powerpoint/2010/main" val="2310370688"/>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73052"/>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lgn="l">
              <a:defRPr/>
            </a:lvl1pPr>
          </a:lstStyle>
          <a:p>
            <a:pPr>
              <a:defRPr/>
            </a:pPr>
            <a:fld id="{E33357B3-5DAF-407C-B105-BB615357AA85}" type="datetimeFigureOut">
              <a:rPr lang="zh-CN" altLang="en-US"/>
              <a:pPr>
                <a:defRPr/>
              </a:pPr>
              <a:t>2019/5/30</a:t>
            </a:fld>
            <a:endParaRPr lang="zh-CN" altLang="en-US"/>
          </a:p>
        </p:txBody>
      </p:sp>
      <p:sp>
        <p:nvSpPr>
          <p:cNvPr id="6" name="页脚占位符 5"/>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a:lstStyle>
            <a:lvl1pPr algn="r">
              <a:defRPr/>
            </a:lvl1pPr>
          </a:lstStyle>
          <a:p>
            <a:pPr>
              <a:defRPr/>
            </a:pPr>
            <a:fld id="{11F3B9C0-6F89-47A1-AB7A-A1CC3A5D00E3}" type="slidenum">
              <a:rPr lang="zh-CN" altLang="en-US"/>
              <a:pPr>
                <a:defRPr/>
              </a:pPr>
              <a:t>‹#›</a:t>
            </a:fld>
            <a:endParaRPr lang="zh-CN" altLang="en-US"/>
          </a:p>
        </p:txBody>
      </p:sp>
    </p:spTree>
    <p:extLst>
      <p:ext uri="{BB962C8B-B14F-4D97-AF65-F5344CB8AC3E}">
        <p14:creationId xmlns:p14="http://schemas.microsoft.com/office/powerpoint/2010/main" val="2912673034"/>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lgn="l">
              <a:defRPr/>
            </a:lvl1pPr>
          </a:lstStyle>
          <a:p>
            <a:pPr>
              <a:defRPr/>
            </a:pPr>
            <a:fld id="{D2C0162D-CFE6-44FD-8DB9-8B2A3AADA856}" type="datetimeFigureOut">
              <a:rPr lang="zh-CN" altLang="en-US"/>
              <a:pPr>
                <a:defRPr/>
              </a:pPr>
              <a:t>2019/5/30</a:t>
            </a:fld>
            <a:endParaRPr lang="zh-CN" altLang="en-US"/>
          </a:p>
        </p:txBody>
      </p:sp>
      <p:sp>
        <p:nvSpPr>
          <p:cNvPr id="6" name="页脚占位符 5"/>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a:lstStyle>
            <a:lvl1pPr algn="r">
              <a:defRPr/>
            </a:lvl1pPr>
          </a:lstStyle>
          <a:p>
            <a:pPr>
              <a:defRPr/>
            </a:pPr>
            <a:fld id="{9B1285D5-E112-413B-9B7C-9DED1B6AF29F}" type="slidenum">
              <a:rPr lang="zh-CN" altLang="en-US"/>
              <a:pPr>
                <a:defRPr/>
              </a:pPr>
              <a:t>‹#›</a:t>
            </a:fld>
            <a:endParaRPr lang="zh-CN" altLang="en-US"/>
          </a:p>
        </p:txBody>
      </p:sp>
    </p:spTree>
    <p:extLst>
      <p:ext uri="{BB962C8B-B14F-4D97-AF65-F5344CB8AC3E}">
        <p14:creationId xmlns:p14="http://schemas.microsoft.com/office/powerpoint/2010/main" val="3431543775"/>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lgn="l">
              <a:defRPr/>
            </a:lvl1pPr>
          </a:lstStyle>
          <a:p>
            <a:pPr>
              <a:defRPr/>
            </a:pPr>
            <a:fld id="{87A8E1E4-ABDA-49C9-9B04-87C6F3C38C37}" type="datetimeFigureOut">
              <a:rPr lang="zh-CN" altLang="en-US"/>
              <a:pPr>
                <a:defRPr/>
              </a:pPr>
              <a:t>2019/5/30</a:t>
            </a:fld>
            <a:endParaRPr lang="zh-CN" altLang="en-US"/>
          </a:p>
        </p:txBody>
      </p:sp>
      <p:sp>
        <p:nvSpPr>
          <p:cNvPr id="5" name="页脚占位符 4"/>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a:lstStyle>
            <a:lvl1pPr algn="r">
              <a:defRPr/>
            </a:lvl1pPr>
          </a:lstStyle>
          <a:p>
            <a:pPr>
              <a:defRPr/>
            </a:pPr>
            <a:fld id="{3D82538C-7492-487E-9145-2195024B84DA}" type="slidenum">
              <a:rPr lang="zh-CN" altLang="en-US"/>
              <a:pPr>
                <a:defRPr/>
              </a:pPr>
              <a:t>‹#›</a:t>
            </a:fld>
            <a:endParaRPr lang="zh-CN" altLang="en-US"/>
          </a:p>
        </p:txBody>
      </p:sp>
    </p:spTree>
    <p:extLst>
      <p:ext uri="{BB962C8B-B14F-4D97-AF65-F5344CB8AC3E}">
        <p14:creationId xmlns:p14="http://schemas.microsoft.com/office/powerpoint/2010/main" val="1224416918"/>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lgn="l">
              <a:defRPr/>
            </a:lvl1pPr>
          </a:lstStyle>
          <a:p>
            <a:pPr>
              <a:defRPr/>
            </a:pPr>
            <a:fld id="{46FF286F-C636-41EE-8E80-0A70CD3758F0}" type="datetimeFigureOut">
              <a:rPr lang="zh-CN" altLang="en-US"/>
              <a:pPr>
                <a:defRPr/>
              </a:pPr>
              <a:t>2019/5/30</a:t>
            </a:fld>
            <a:endParaRPr lang="zh-CN" altLang="en-US"/>
          </a:p>
        </p:txBody>
      </p:sp>
      <p:sp>
        <p:nvSpPr>
          <p:cNvPr id="5" name="页脚占位符 4"/>
          <p:cNvSpPr>
            <a:spLocks noGrp="1"/>
          </p:cNvSpPr>
          <p:nvPr>
            <p:ph type="ftr" sz="quarter" idx="11"/>
          </p:nvPr>
        </p:nvSpPr>
        <p:spPr/>
        <p:txBody>
          <a:bodyPr/>
          <a:lstStyle>
            <a:lvl1pPr>
              <a:defRPr sz="1200">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a:lstStyle>
            <a:lvl1pPr algn="r">
              <a:defRPr/>
            </a:lvl1pPr>
          </a:lstStyle>
          <a:p>
            <a:pPr>
              <a:defRPr/>
            </a:pPr>
            <a:fld id="{D54BE29B-076D-4A56-BD69-80E241633ED9}" type="slidenum">
              <a:rPr lang="zh-CN" altLang="en-US"/>
              <a:pPr>
                <a:defRPr/>
              </a:pPr>
              <a:t>‹#›</a:t>
            </a:fld>
            <a:endParaRPr lang="zh-CN" altLang="en-US"/>
          </a:p>
        </p:txBody>
      </p:sp>
    </p:spTree>
    <p:extLst>
      <p:ext uri="{BB962C8B-B14F-4D97-AF65-F5344CB8AC3E}">
        <p14:creationId xmlns:p14="http://schemas.microsoft.com/office/powerpoint/2010/main" val="2348463423"/>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223697"/>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0C6BB82C-AC83-4D65-BC0C-BDE3C2EF21C0}" type="datetime1">
              <a:rPr lang="zh-CN" altLang="en-US"/>
              <a:pPr>
                <a:defRPr/>
              </a:pPr>
              <a:t>2019/5/30</a:t>
            </a:fld>
            <a:endParaRPr lang="zh-CN" altLang="en-US" sz="1800"/>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DB4F7A1E-E7BE-421A-923C-AA5476FD80E5}" type="slidenum">
              <a:rPr lang="zh-CN" altLang="en-US"/>
              <a:pPr>
                <a:defRPr/>
              </a:pPr>
              <a:t>‹#›</a:t>
            </a:fld>
            <a:endParaRPr lang="zh-CN" altLang="en-US" sz="1800"/>
          </a:p>
        </p:txBody>
      </p:sp>
    </p:spTree>
    <p:extLst>
      <p:ext uri="{BB962C8B-B14F-4D97-AF65-F5344CB8AC3E}">
        <p14:creationId xmlns:p14="http://schemas.microsoft.com/office/powerpoint/2010/main" val="6586978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AAE6E3A-24BB-44E7-A455-FD2C57C87A21}" type="datetime1">
              <a:rPr lang="en-US"/>
              <a:pPr>
                <a:defRPr/>
              </a:pPr>
              <a:t>5/30/2019</a:t>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53C857D-6693-4E78-A6A8-73D9404E5450}" type="slidenum">
              <a:rPr lang="zh-CN" altLang="en-US"/>
              <a:pPr>
                <a:defRPr/>
              </a:pPr>
              <a:t>‹#›</a:t>
            </a:fld>
            <a:endParaRPr lang="en-US" altLang="zh-CN"/>
          </a:p>
        </p:txBody>
      </p:sp>
    </p:spTree>
    <p:extLst>
      <p:ext uri="{BB962C8B-B14F-4D97-AF65-F5344CB8AC3E}">
        <p14:creationId xmlns:p14="http://schemas.microsoft.com/office/powerpoint/2010/main" val="339450196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E2C7716B-7D73-46F4-A0E0-9DB7AD26BFD4}" type="datetime1">
              <a:rPr lang="en-US"/>
              <a:pPr>
                <a:defRPr/>
              </a:pPr>
              <a:t>5/30/2019</a:t>
            </a:fld>
            <a:endParaRPr lang="zh-CN" alt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BE95EBE-EFFB-4A5E-87DB-EB567F435546}" type="slidenum">
              <a:rPr lang="zh-CN" altLang="en-US"/>
              <a:pPr>
                <a:defRPr/>
              </a:pPr>
              <a:t>‹#›</a:t>
            </a:fld>
            <a:endParaRPr lang="en-US" altLang="zh-CN"/>
          </a:p>
        </p:txBody>
      </p:sp>
    </p:spTree>
    <p:extLst>
      <p:ext uri="{BB962C8B-B14F-4D97-AF65-F5344CB8AC3E}">
        <p14:creationId xmlns:p14="http://schemas.microsoft.com/office/powerpoint/2010/main" val="2384770166"/>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F58D53A5-2077-4109-A2F8-35040E888557}" type="datetime1">
              <a:rPr lang="en-US"/>
              <a:pPr>
                <a:defRPr/>
              </a:pPr>
              <a:t>5/30/2019</a:t>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B5D2112-A0E4-46C1-AD4D-BDD9C5EA146B}" type="slidenum">
              <a:rPr lang="zh-CN" altLang="en-US"/>
              <a:pPr>
                <a:defRPr/>
              </a:pPr>
              <a:t>‹#›</a:t>
            </a:fld>
            <a:endParaRPr lang="en-US" altLang="zh-CN"/>
          </a:p>
        </p:txBody>
      </p:sp>
    </p:spTree>
    <p:extLst>
      <p:ext uri="{BB962C8B-B14F-4D97-AF65-F5344CB8AC3E}">
        <p14:creationId xmlns:p14="http://schemas.microsoft.com/office/powerpoint/2010/main" val="212254215"/>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0F031257-CEAF-404C-92DD-31107FD052AE}" type="datetime1">
              <a:rPr lang="en-US"/>
              <a:pPr>
                <a:defRPr/>
              </a:pPr>
              <a:t>5/30/2019</a:t>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22D393E-C87E-43FA-B9CE-5D9AE06B8CA1}" type="slidenum">
              <a:rPr lang="zh-CN" altLang="en-US"/>
              <a:pPr>
                <a:defRPr/>
              </a:pPr>
              <a:t>‹#›</a:t>
            </a:fld>
            <a:endParaRPr lang="en-US" altLang="zh-CN"/>
          </a:p>
        </p:txBody>
      </p:sp>
    </p:spTree>
    <p:extLst>
      <p:ext uri="{BB962C8B-B14F-4D97-AF65-F5344CB8AC3E}">
        <p14:creationId xmlns:p14="http://schemas.microsoft.com/office/powerpoint/2010/main" val="2191239467"/>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64AB236-AD80-423E-B6C5-631D9EE90491}" type="datetime1">
              <a:rPr lang="en-US"/>
              <a:pPr>
                <a:defRPr/>
              </a:pPr>
              <a:t>5/30/2019</a:t>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A047DB7-AC77-426D-88DB-45DD3303298F}" type="slidenum">
              <a:rPr lang="zh-CN" altLang="en-US"/>
              <a:pPr>
                <a:defRPr/>
              </a:pPr>
              <a:t>‹#›</a:t>
            </a:fld>
            <a:endParaRPr lang="en-US" altLang="zh-CN"/>
          </a:p>
        </p:txBody>
      </p:sp>
    </p:spTree>
    <p:extLst>
      <p:ext uri="{BB962C8B-B14F-4D97-AF65-F5344CB8AC3E}">
        <p14:creationId xmlns:p14="http://schemas.microsoft.com/office/powerpoint/2010/main" val="619210641"/>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F3E9337-A79B-43D4-B2DD-5C5BA7E71174}" type="datetime1">
              <a:rPr lang="en-US"/>
              <a:pPr>
                <a:defRPr/>
              </a:pPr>
              <a:t>5/30/2019</a:t>
            </a:fld>
            <a:endParaRPr lang="zh-CN"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EC7A43EC-2984-4B1A-A701-0D70388C288E}" type="slidenum">
              <a:rPr lang="zh-CN" altLang="en-US"/>
              <a:pPr>
                <a:defRPr/>
              </a:pPr>
              <a:t>‹#›</a:t>
            </a:fld>
            <a:endParaRPr lang="en-US" altLang="zh-CN"/>
          </a:p>
        </p:txBody>
      </p:sp>
    </p:spTree>
    <p:extLst>
      <p:ext uri="{BB962C8B-B14F-4D97-AF65-F5344CB8AC3E}">
        <p14:creationId xmlns:p14="http://schemas.microsoft.com/office/powerpoint/2010/main" val="3389179372"/>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FB604993-705D-4FEA-A4D0-E543E952F10F}" type="datetime1">
              <a:rPr lang="en-US"/>
              <a:pPr>
                <a:defRPr/>
              </a:pPr>
              <a:t>5/30/2019</a:t>
            </a:fld>
            <a:endParaRPr lang="zh-CN"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6669057-59FF-4018-85BC-DD5946EA034A}" type="slidenum">
              <a:rPr lang="zh-CN" altLang="en-US"/>
              <a:pPr>
                <a:defRPr/>
              </a:pPr>
              <a:t>‹#›</a:t>
            </a:fld>
            <a:endParaRPr lang="en-US" altLang="zh-CN"/>
          </a:p>
        </p:txBody>
      </p:sp>
    </p:spTree>
    <p:extLst>
      <p:ext uri="{BB962C8B-B14F-4D97-AF65-F5344CB8AC3E}">
        <p14:creationId xmlns:p14="http://schemas.microsoft.com/office/powerpoint/2010/main" val="2460905137"/>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6B33FE4-71A9-4DCB-BE52-5787851E0C1B}" type="datetime1">
              <a:rPr lang="en-US"/>
              <a:pPr>
                <a:defRPr/>
              </a:pPr>
              <a:t>5/30/2019</a:t>
            </a:fld>
            <a:endParaRPr lang="zh-CN"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982B384-918C-4A1D-A509-3AF774C28558}" type="slidenum">
              <a:rPr lang="zh-CN" altLang="en-US"/>
              <a:pPr>
                <a:defRPr/>
              </a:pPr>
              <a:t>‹#›</a:t>
            </a:fld>
            <a:endParaRPr lang="en-US" altLang="zh-CN"/>
          </a:p>
        </p:txBody>
      </p:sp>
    </p:spTree>
    <p:extLst>
      <p:ext uri="{BB962C8B-B14F-4D97-AF65-F5344CB8AC3E}">
        <p14:creationId xmlns:p14="http://schemas.microsoft.com/office/powerpoint/2010/main" val="484015784"/>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7BCF44C-01EE-4545-A010-A83794C9608E}" type="datetime1">
              <a:rPr lang="en-US"/>
              <a:pPr>
                <a:defRPr/>
              </a:pPr>
              <a:t>5/30/2019</a:t>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CF36EAB-DD5D-4973-BD7E-3B3113B53093}" type="slidenum">
              <a:rPr lang="zh-CN" altLang="en-US"/>
              <a:pPr>
                <a:defRPr/>
              </a:pPr>
              <a:t>‹#›</a:t>
            </a:fld>
            <a:endParaRPr lang="en-US" altLang="zh-CN"/>
          </a:p>
        </p:txBody>
      </p:sp>
    </p:spTree>
    <p:extLst>
      <p:ext uri="{BB962C8B-B14F-4D97-AF65-F5344CB8AC3E}">
        <p14:creationId xmlns:p14="http://schemas.microsoft.com/office/powerpoint/2010/main" val="3461886208"/>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67084DB-8EE8-471F-87F5-E24104E53C4E}" type="datetime1">
              <a:rPr lang="en-US"/>
              <a:pPr>
                <a:defRPr/>
              </a:pPr>
              <a:t>5/30/2019</a:t>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E94725F7-C5C3-4274-A700-E6A1BF20A5BD}" type="slidenum">
              <a:rPr lang="zh-CN" altLang="en-US"/>
              <a:pPr>
                <a:defRPr/>
              </a:pPr>
              <a:t>‹#›</a:t>
            </a:fld>
            <a:endParaRPr lang="en-US" altLang="zh-CN"/>
          </a:p>
        </p:txBody>
      </p:sp>
    </p:spTree>
    <p:extLst>
      <p:ext uri="{BB962C8B-B14F-4D97-AF65-F5344CB8AC3E}">
        <p14:creationId xmlns:p14="http://schemas.microsoft.com/office/powerpoint/2010/main" val="2216491567"/>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D508D67-F860-4C7E-B750-9A6DBC86655A}" type="datetime1">
              <a:rPr lang="en-US"/>
              <a:pPr>
                <a:defRPr/>
              </a:pPr>
              <a:t>5/30/2019</a:t>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6F497196-A330-4649-8FE5-A91AA9226DC6}" type="slidenum">
              <a:rPr lang="zh-CN" altLang="en-US"/>
              <a:pPr>
                <a:defRPr/>
              </a:pPr>
              <a:t>‹#›</a:t>
            </a:fld>
            <a:endParaRPr lang="en-US" altLang="zh-CN"/>
          </a:p>
        </p:txBody>
      </p:sp>
    </p:spTree>
    <p:extLst>
      <p:ext uri="{BB962C8B-B14F-4D97-AF65-F5344CB8AC3E}">
        <p14:creationId xmlns:p14="http://schemas.microsoft.com/office/powerpoint/2010/main" val="2199325921"/>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D354F9F-05B8-4AAA-8377-26F79209DB97}" type="datetime1">
              <a:rPr lang="en-US"/>
              <a:pPr>
                <a:defRPr/>
              </a:pPr>
              <a:t>5/30/2019</a:t>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F6FD634-FF9E-49EA-B86C-14531F6EB11A}" type="slidenum">
              <a:rPr lang="zh-CN" altLang="en-US"/>
              <a:pPr>
                <a:defRPr/>
              </a:pPr>
              <a:t>‹#›</a:t>
            </a:fld>
            <a:endParaRPr lang="en-US" altLang="zh-CN"/>
          </a:p>
        </p:txBody>
      </p:sp>
    </p:spTree>
    <p:extLst>
      <p:ext uri="{BB962C8B-B14F-4D97-AF65-F5344CB8AC3E}">
        <p14:creationId xmlns:p14="http://schemas.microsoft.com/office/powerpoint/2010/main" val="665086213"/>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E0575AF0-C58F-4824-9847-2C4CB7D86635}"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95ABE1A9-E589-4A8C-95E4-B167EC1AA3E2}" type="slidenum">
              <a:rPr lang="zh-CN" altLang="en-US"/>
              <a:pPr>
                <a:defRPr/>
              </a:pPr>
              <a:t>‹#›</a:t>
            </a:fld>
            <a:endParaRPr lang="en-US" altLang="zh-CN"/>
          </a:p>
        </p:txBody>
      </p:sp>
    </p:spTree>
    <p:extLst>
      <p:ext uri="{BB962C8B-B14F-4D97-AF65-F5344CB8AC3E}">
        <p14:creationId xmlns:p14="http://schemas.microsoft.com/office/powerpoint/2010/main" val="295070953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A8327F02-CE59-4952-972C-384B03EC6D48}" type="datetime1">
              <a:rPr lang="en-US"/>
              <a:pPr>
                <a:defRPr/>
              </a:pPr>
              <a:t>5/30/2019</a:t>
            </a:fld>
            <a:endParaRPr lang="en-US" sz="1400">
              <a:solidFill>
                <a:schemeClr val="tx2"/>
              </a:solidFill>
            </a:endParaRPr>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67876A67-6551-49B6-85FD-14F666A887A3}"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41632754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EE8A3387-F947-460D-B004-0CEA255FAAF1}"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F2C3FC0F-CDE8-47D6-879C-D9062725AD47}" type="slidenum">
              <a:rPr lang="zh-CN" altLang="en-US"/>
              <a:pPr>
                <a:defRPr/>
              </a:pPr>
              <a:t>‹#›</a:t>
            </a:fld>
            <a:endParaRPr lang="en-US" altLang="zh-CN"/>
          </a:p>
        </p:txBody>
      </p:sp>
    </p:spTree>
    <p:extLst>
      <p:ext uri="{BB962C8B-B14F-4D97-AF65-F5344CB8AC3E}">
        <p14:creationId xmlns:p14="http://schemas.microsoft.com/office/powerpoint/2010/main" val="138151301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2258CEA0-A3AC-48EF-80A3-1913F2B31C71}"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7BA65BD0-2B3B-4BBD-9FEE-5CC392743838}" type="slidenum">
              <a:rPr lang="zh-CN" altLang="en-US"/>
              <a:pPr>
                <a:defRPr/>
              </a:pPr>
              <a:t>‹#›</a:t>
            </a:fld>
            <a:endParaRPr lang="en-US" altLang="zh-CN"/>
          </a:p>
        </p:txBody>
      </p:sp>
    </p:spTree>
    <p:extLst>
      <p:ext uri="{BB962C8B-B14F-4D97-AF65-F5344CB8AC3E}">
        <p14:creationId xmlns:p14="http://schemas.microsoft.com/office/powerpoint/2010/main" val="258271468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B5D8B0F3-012C-4907-BE88-BBB5931AE1FA}"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A2436B5-359B-4474-8189-96C482921FF5}" type="slidenum">
              <a:rPr lang="zh-CN" altLang="en-US"/>
              <a:pPr>
                <a:defRPr/>
              </a:pPr>
              <a:t>‹#›</a:t>
            </a:fld>
            <a:endParaRPr lang="en-US" altLang="zh-CN"/>
          </a:p>
        </p:txBody>
      </p:sp>
    </p:spTree>
    <p:extLst>
      <p:ext uri="{BB962C8B-B14F-4D97-AF65-F5344CB8AC3E}">
        <p14:creationId xmlns:p14="http://schemas.microsoft.com/office/powerpoint/2010/main" val="113801014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3C4B2124-99C9-4FF8-AB1E-5200F631EEFF}" type="datetime1">
              <a:rPr lang="en-US"/>
              <a:pPr>
                <a:defRPr/>
              </a:pPr>
              <a:t>5/30/2019</a:t>
            </a:fld>
            <a:endParaRPr 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AD5ED99-D659-4FB6-88F3-2FEB51165537}"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3484658352"/>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645BD935-BE52-4AC6-91A0-FF262D7875FF}" type="datetime1">
              <a:rPr lang="en-US"/>
              <a:pPr>
                <a:defRPr/>
              </a:pPr>
              <a:t>5/30/2019</a:t>
            </a:fld>
            <a:endParaRPr 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53289387-1586-4D7F-8C63-5B286C1CE2D9}"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22205698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7ADD236D-2FE8-449B-9D71-376B1B1088A3}" type="datetime1">
              <a:rPr lang="en-US"/>
              <a:pPr>
                <a:defRPr/>
              </a:pPr>
              <a:t>5/30/2019</a:t>
            </a:fld>
            <a:endParaRPr 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84AB7FD4-6568-404C-9F20-AAEF371037DB}"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92407763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7CB3E50A-1BD0-4270-8084-05241820B7E7}" type="datetime1">
              <a:rPr lang="en-US"/>
              <a:pPr>
                <a:defRPr/>
              </a:pPr>
              <a:t>5/30/2019</a:t>
            </a:fld>
            <a:endParaRPr 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79E84EF4-7D05-4D84-A307-A67870B1B27F}"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952105851"/>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23C8F22-65E1-40D8-AC8E-1FA0C27EBF04}" type="datetime1">
              <a:rPr lang="en-US"/>
              <a:pPr>
                <a:defRPr/>
              </a:pPr>
              <a:t>5/30/2019</a:t>
            </a:fld>
            <a:endParaRPr 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3634587E-051C-457E-BEFA-823E2DB499B0}"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95313691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3CB20FE-2B44-4938-B52F-2DB6B21A73A0}" type="datetime1">
              <a:rPr lang="en-US"/>
              <a:pPr>
                <a:defRPr/>
              </a:pPr>
              <a:t>5/30/2019</a:t>
            </a:fld>
            <a:endParaRPr 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C0FB18E-9845-4B24-988C-E079C4298433}"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25919389"/>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DAF85A8-F0C2-44D2-97C2-04F08F461624}" type="datetime1">
              <a:rPr lang="en-US"/>
              <a:pPr>
                <a:defRPr/>
              </a:pPr>
              <a:t>5/30/2019</a:t>
            </a:fld>
            <a:endParaRPr 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0E204A5B-C7B4-4EF6-8386-17C3DED84CBF}"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23598547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ABD3021-86D2-493A-AC83-3CFA5AD34196}" type="datetime1">
              <a:rPr lang="en-US"/>
              <a:pPr>
                <a:defRPr/>
              </a:pPr>
              <a:t>5/30/2019</a:t>
            </a:fld>
            <a:endParaRPr lang="en-US" sz="1400">
              <a:solidFill>
                <a:schemeClr val="tx2"/>
              </a:solidFill>
            </a:endParaRPr>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4585754-2D6E-4074-A57E-147B530E7BF0}"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388641265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B5C4016-06BA-452F-B6A5-1E2623F21222}" type="datetime1">
              <a:rPr lang="en-US"/>
              <a:pPr>
                <a:defRPr/>
              </a:pPr>
              <a:t>5/30/2019</a:t>
            </a:fld>
            <a:endParaRPr 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CA3B1B41-019A-4639-B4F3-CF9D95050C7C}"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92997210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C0ADADD-1BD0-4DCF-8E52-3E7F3265F9FE}" type="datetime1">
              <a:rPr lang="en-US"/>
              <a:pPr>
                <a:defRPr/>
              </a:pPr>
              <a:t>5/30/2019</a:t>
            </a:fld>
            <a:endParaRPr 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7E7A0963-7091-4B3E-A7C7-031BDD6E00FE}"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38554226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73652FA0-7FCE-4C04-9A69-E6FA97C7FD50}" type="datetime1">
              <a:rPr lang="en-US"/>
              <a:pPr>
                <a:defRPr/>
              </a:pPr>
              <a:t>5/30/2019</a:t>
            </a:fld>
            <a:endParaRPr 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535688B-8464-45F1-ACD1-F29290ADBE1C}"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40949686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496388A-8347-4D2C-909A-596D31B7D8A7}" type="datetime1">
              <a:rPr lang="en-US"/>
              <a:pPr>
                <a:defRPr/>
              </a:pPr>
              <a:t>5/30/2019</a:t>
            </a:fld>
            <a:endParaRPr 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486F3C6E-3C0B-4B14-9F4F-F81CEBFC736C}"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230994063"/>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C42AD8A-6783-421E-B8B9-469789972E11}"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C5176BAF-A0A2-4560-9CC7-E524F1941BFE}" type="slidenum">
              <a:rPr lang="zh-CN" altLang="en-US"/>
              <a:pPr>
                <a:defRPr/>
              </a:pPr>
              <a:t>‹#›</a:t>
            </a:fld>
            <a:endParaRPr lang="en-US" altLang="zh-CN"/>
          </a:p>
        </p:txBody>
      </p:sp>
    </p:spTree>
    <p:extLst>
      <p:ext uri="{BB962C8B-B14F-4D97-AF65-F5344CB8AC3E}">
        <p14:creationId xmlns:p14="http://schemas.microsoft.com/office/powerpoint/2010/main" val="4004024929"/>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250E7D9-0AAB-4A18-B602-D11408DC5CC7}"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97914295-4749-4FA6-ADEF-2559029D1CBF}" type="slidenum">
              <a:rPr lang="zh-CN" altLang="en-US"/>
              <a:pPr>
                <a:defRPr/>
              </a:pPr>
              <a:t>‹#›</a:t>
            </a:fld>
            <a:endParaRPr lang="en-US" altLang="zh-CN"/>
          </a:p>
        </p:txBody>
      </p:sp>
    </p:spTree>
    <p:extLst>
      <p:ext uri="{BB962C8B-B14F-4D97-AF65-F5344CB8AC3E}">
        <p14:creationId xmlns:p14="http://schemas.microsoft.com/office/powerpoint/2010/main" val="2305329585"/>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6CA34780-C283-4CE4-9348-2820496C840F}"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553A8B7-7B94-44D5-A44C-74E347706129}" type="slidenum">
              <a:rPr lang="zh-CN" altLang="en-US"/>
              <a:pPr>
                <a:defRPr/>
              </a:pPr>
              <a:t>‹#›</a:t>
            </a:fld>
            <a:endParaRPr lang="en-US" altLang="zh-CN"/>
          </a:p>
        </p:txBody>
      </p:sp>
    </p:spTree>
    <p:extLst>
      <p:ext uri="{BB962C8B-B14F-4D97-AF65-F5344CB8AC3E}">
        <p14:creationId xmlns:p14="http://schemas.microsoft.com/office/powerpoint/2010/main" val="38769170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E236B39-3A0E-48DB-A5B3-E83A656BA638}"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196D165-4420-49A2-827C-7BCBEAECFCF6}" type="slidenum">
              <a:rPr lang="zh-CN" altLang="en-US"/>
              <a:pPr>
                <a:defRPr/>
              </a:pPr>
              <a:t>‹#›</a:t>
            </a:fld>
            <a:endParaRPr lang="en-US" altLang="zh-CN"/>
          </a:p>
        </p:txBody>
      </p:sp>
    </p:spTree>
    <p:extLst>
      <p:ext uri="{BB962C8B-B14F-4D97-AF65-F5344CB8AC3E}">
        <p14:creationId xmlns:p14="http://schemas.microsoft.com/office/powerpoint/2010/main" val="1497407314"/>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4B229AD2-255B-4769-9369-D90334AC01E6}" type="datetime1">
              <a:rPr lang="en-US"/>
              <a:pPr>
                <a:defRPr/>
              </a:pPr>
              <a:t>5/30/2019</a:t>
            </a:fld>
            <a:endParaRPr lang="zh-CN" alt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1A7E0A1-99A7-4637-AFF4-E6C3FB8AA0E5}" type="slidenum">
              <a:rPr lang="zh-CN" altLang="en-US"/>
              <a:pPr>
                <a:defRPr/>
              </a:pPr>
              <a:t>‹#›</a:t>
            </a:fld>
            <a:endParaRPr lang="en-US" altLang="zh-CN"/>
          </a:p>
        </p:txBody>
      </p:sp>
    </p:spTree>
    <p:extLst>
      <p:ext uri="{BB962C8B-B14F-4D97-AF65-F5344CB8AC3E}">
        <p14:creationId xmlns:p14="http://schemas.microsoft.com/office/powerpoint/2010/main" val="304136675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443C3B1-DB5D-47B7-A47E-CF72D92A51BD}" type="datetime1">
              <a:rPr lang="en-US"/>
              <a:pPr>
                <a:defRPr/>
              </a:pPr>
              <a:t>5/30/2019</a:t>
            </a:fld>
            <a:endParaRPr lang="zh-CN" alt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450E17CD-398B-40DC-AD09-94D325993BA8}" type="slidenum">
              <a:rPr lang="zh-CN" altLang="en-US"/>
              <a:pPr>
                <a:defRPr/>
              </a:pPr>
              <a:t>‹#›</a:t>
            </a:fld>
            <a:endParaRPr lang="en-US" altLang="zh-CN"/>
          </a:p>
        </p:txBody>
      </p:sp>
    </p:spTree>
    <p:extLst>
      <p:ext uri="{BB962C8B-B14F-4D97-AF65-F5344CB8AC3E}">
        <p14:creationId xmlns:p14="http://schemas.microsoft.com/office/powerpoint/2010/main" val="8384718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CFBD051-2CAE-468A-9147-775CD5DF1EB8}" type="datetime1">
              <a:rPr lang="en-US"/>
              <a:pPr>
                <a:defRPr/>
              </a:pPr>
              <a:t>5/30/2019</a:t>
            </a:fld>
            <a:endParaRPr lang="en-US" sz="1400">
              <a:solidFill>
                <a:schemeClr val="tx2"/>
              </a:solidFill>
            </a:endParaRPr>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F57535D-A7F6-4117-838B-5D3363865A64}"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498926434"/>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7EF956E-F43C-4751-823D-98E67A2FF071}" type="datetime1">
              <a:rPr lang="en-US"/>
              <a:pPr>
                <a:defRPr/>
              </a:pPr>
              <a:t>5/30/2019</a:t>
            </a:fld>
            <a:endParaRPr lang="zh-CN" alt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C64AF564-51CC-4D89-A498-6B2E63C4C34B}" type="slidenum">
              <a:rPr lang="zh-CN" altLang="en-US"/>
              <a:pPr>
                <a:defRPr/>
              </a:pPr>
              <a:t>‹#›</a:t>
            </a:fld>
            <a:endParaRPr lang="en-US" altLang="zh-CN"/>
          </a:p>
        </p:txBody>
      </p:sp>
    </p:spTree>
    <p:extLst>
      <p:ext uri="{BB962C8B-B14F-4D97-AF65-F5344CB8AC3E}">
        <p14:creationId xmlns:p14="http://schemas.microsoft.com/office/powerpoint/2010/main" val="177900218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BADC103-D3F2-41FE-B05B-D2041ED9119A}"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0929F540-E239-4CE5-8603-C393412C8C54}" type="slidenum">
              <a:rPr lang="zh-CN" altLang="en-US"/>
              <a:pPr>
                <a:defRPr/>
              </a:pPr>
              <a:t>‹#›</a:t>
            </a:fld>
            <a:endParaRPr lang="en-US" altLang="zh-CN"/>
          </a:p>
        </p:txBody>
      </p:sp>
    </p:spTree>
    <p:extLst>
      <p:ext uri="{BB962C8B-B14F-4D97-AF65-F5344CB8AC3E}">
        <p14:creationId xmlns:p14="http://schemas.microsoft.com/office/powerpoint/2010/main" val="946125152"/>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74DB6DB-68E7-43D8-A11C-E2FB1E61C3A5}"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53EE2C84-33AC-4227-8202-A91DE7D34852}" type="slidenum">
              <a:rPr lang="zh-CN" altLang="en-US"/>
              <a:pPr>
                <a:defRPr/>
              </a:pPr>
              <a:t>‹#›</a:t>
            </a:fld>
            <a:endParaRPr lang="en-US" altLang="zh-CN"/>
          </a:p>
        </p:txBody>
      </p:sp>
    </p:spTree>
    <p:extLst>
      <p:ext uri="{BB962C8B-B14F-4D97-AF65-F5344CB8AC3E}">
        <p14:creationId xmlns:p14="http://schemas.microsoft.com/office/powerpoint/2010/main" val="2105540137"/>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A0E387CB-E473-4C81-9A96-E7313E7C0281}"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29233E9A-78DA-4E36-A665-6D786F843276}" type="slidenum">
              <a:rPr lang="zh-CN" altLang="en-US"/>
              <a:pPr>
                <a:defRPr/>
              </a:pPr>
              <a:t>‹#›</a:t>
            </a:fld>
            <a:endParaRPr lang="en-US" altLang="zh-CN"/>
          </a:p>
        </p:txBody>
      </p:sp>
    </p:spTree>
    <p:extLst>
      <p:ext uri="{BB962C8B-B14F-4D97-AF65-F5344CB8AC3E}">
        <p14:creationId xmlns:p14="http://schemas.microsoft.com/office/powerpoint/2010/main" val="3659452423"/>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70DC8779-213B-472C-9161-4DE98F0E1764}"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AFC85BA3-7074-4E1D-BFE0-7B1E5FD61EAD}" type="slidenum">
              <a:rPr lang="zh-CN" altLang="en-US"/>
              <a:pPr>
                <a:defRPr/>
              </a:pPr>
              <a:t>‹#›</a:t>
            </a:fld>
            <a:endParaRPr lang="en-US" altLang="zh-CN"/>
          </a:p>
        </p:txBody>
      </p:sp>
    </p:spTree>
    <p:extLst>
      <p:ext uri="{BB962C8B-B14F-4D97-AF65-F5344CB8AC3E}">
        <p14:creationId xmlns:p14="http://schemas.microsoft.com/office/powerpoint/2010/main" val="2467458239"/>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7EC9981A-84F1-4C79-9B07-5475F7225062}"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4F9BA98-2D22-42BA-94EF-CD88B9C01A9F}" type="slidenum">
              <a:rPr lang="zh-CN" altLang="en-US"/>
              <a:pPr>
                <a:defRPr/>
              </a:pPr>
              <a:t>‹#›</a:t>
            </a:fld>
            <a:endParaRPr lang="en-US" altLang="zh-CN"/>
          </a:p>
        </p:txBody>
      </p:sp>
    </p:spTree>
    <p:extLst>
      <p:ext uri="{BB962C8B-B14F-4D97-AF65-F5344CB8AC3E}">
        <p14:creationId xmlns:p14="http://schemas.microsoft.com/office/powerpoint/2010/main" val="443155257"/>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1CB067FB-CA62-432E-A08D-591F6FB9AB25}"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932DC3B2-4BC4-4FB8-9DFF-8B37FECE9D68}" type="slidenum">
              <a:rPr lang="zh-CN" altLang="en-US"/>
              <a:pPr>
                <a:defRPr/>
              </a:pPr>
              <a:t>‹#›</a:t>
            </a:fld>
            <a:endParaRPr lang="en-US" altLang="zh-CN"/>
          </a:p>
        </p:txBody>
      </p:sp>
    </p:spTree>
    <p:extLst>
      <p:ext uri="{BB962C8B-B14F-4D97-AF65-F5344CB8AC3E}">
        <p14:creationId xmlns:p14="http://schemas.microsoft.com/office/powerpoint/2010/main" val="421298543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3E946719-B851-4186-BD18-225AC9D564D8}"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8EB0744-0B25-46C2-A843-EE6FCDB86048}" type="slidenum">
              <a:rPr lang="zh-CN" altLang="en-US"/>
              <a:pPr>
                <a:defRPr/>
              </a:pPr>
              <a:t>‹#›</a:t>
            </a:fld>
            <a:endParaRPr lang="en-US" altLang="zh-CN"/>
          </a:p>
        </p:txBody>
      </p:sp>
    </p:spTree>
    <p:extLst>
      <p:ext uri="{BB962C8B-B14F-4D97-AF65-F5344CB8AC3E}">
        <p14:creationId xmlns:p14="http://schemas.microsoft.com/office/powerpoint/2010/main" val="3224189350"/>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37BB80F-58C9-4501-B2EE-E62049A04436}"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B5191A4-CE7E-44E1-AEE5-3CD042D7B97B}" type="slidenum">
              <a:rPr lang="zh-CN" altLang="en-US"/>
              <a:pPr>
                <a:defRPr/>
              </a:pPr>
              <a:t>‹#›</a:t>
            </a:fld>
            <a:endParaRPr lang="en-US" altLang="zh-CN"/>
          </a:p>
        </p:txBody>
      </p:sp>
    </p:spTree>
    <p:extLst>
      <p:ext uri="{BB962C8B-B14F-4D97-AF65-F5344CB8AC3E}">
        <p14:creationId xmlns:p14="http://schemas.microsoft.com/office/powerpoint/2010/main" val="3867919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2260D2E-143C-493D-833B-EFE1A7BDFAE6}" type="datetime1">
              <a:rPr lang="en-US"/>
              <a:pPr>
                <a:defRPr/>
              </a:pPr>
              <a:t>5/30/2019</a:t>
            </a:fld>
            <a:endParaRPr lang="zh-CN" altLang="en-US"/>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5D65809-352D-4914-A079-5348BA9C9FB0}" type="slidenum">
              <a:rPr lang="zh-CN" altLang="en-US"/>
              <a:pPr>
                <a:defRPr/>
              </a:pPr>
              <a:t>‹#›</a:t>
            </a:fld>
            <a:endParaRPr lang="en-US" altLang="zh-CN"/>
          </a:p>
        </p:txBody>
      </p:sp>
    </p:spTree>
    <p:extLst>
      <p:ext uri="{BB962C8B-B14F-4D97-AF65-F5344CB8AC3E}">
        <p14:creationId xmlns:p14="http://schemas.microsoft.com/office/powerpoint/2010/main" val="316439761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0197CFD3-93CA-40E1-A57A-2C2B260801DA}" type="datetime1">
              <a:rPr lang="en-US"/>
              <a:pPr>
                <a:defRPr/>
              </a:pPr>
              <a:t>5/30/2019</a:t>
            </a:fld>
            <a:endParaRPr lang="en-US" sz="1400">
              <a:solidFill>
                <a:schemeClr val="tx2"/>
              </a:solidFill>
            </a:endParaRPr>
          </a:p>
        </p:txBody>
      </p:sp>
      <p:sp>
        <p:nvSpPr>
          <p:cNvPr id="8"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574EAC6-BFDE-4177-80D8-8A9F8C85A5A5}"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6382223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11293733-F37D-4794-99D9-FE2A7435FB52}" type="datetime1">
              <a:rPr lang="en-US"/>
              <a:pPr>
                <a:defRPr/>
              </a:pPr>
              <a:t>5/30/2019</a:t>
            </a:fld>
            <a:endParaRPr lang="zh-CN" altLang="en-US"/>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971C215F-25D0-4B22-81F9-E1BB78859B37}" type="slidenum">
              <a:rPr lang="zh-CN" altLang="en-US"/>
              <a:pPr>
                <a:defRPr/>
              </a:pPr>
              <a:t>‹#›</a:t>
            </a:fld>
            <a:endParaRPr lang="en-US" altLang="zh-CN"/>
          </a:p>
        </p:txBody>
      </p:sp>
    </p:spTree>
    <p:extLst>
      <p:ext uri="{BB962C8B-B14F-4D97-AF65-F5344CB8AC3E}">
        <p14:creationId xmlns:p14="http://schemas.microsoft.com/office/powerpoint/2010/main" val="193967711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D67D6E57-1F4F-4918-93F2-0E42718EA14D}" type="datetime1">
              <a:rPr lang="en-US"/>
              <a:pPr>
                <a:defRPr/>
              </a:pPr>
              <a:t>5/30/2019</a:t>
            </a:fld>
            <a:endParaRPr lang="zh-CN" altLang="en-US"/>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FE5918D5-6D2E-464C-9B74-15987454E291}" type="slidenum">
              <a:rPr lang="zh-CN" altLang="en-US"/>
              <a:pPr>
                <a:defRPr/>
              </a:pPr>
              <a:t>‹#›</a:t>
            </a:fld>
            <a:endParaRPr lang="en-US" altLang="zh-CN"/>
          </a:p>
        </p:txBody>
      </p:sp>
    </p:spTree>
    <p:extLst>
      <p:ext uri="{BB962C8B-B14F-4D97-AF65-F5344CB8AC3E}">
        <p14:creationId xmlns:p14="http://schemas.microsoft.com/office/powerpoint/2010/main" val="332116839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34C7155E-BBEA-466F-8350-1E5DC26AC16E}"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C06DCC76-374D-479C-8F7B-F06E38C27BE7}" type="slidenum">
              <a:rPr lang="zh-CN" altLang="en-US"/>
              <a:pPr>
                <a:defRPr/>
              </a:pPr>
              <a:t>‹#›</a:t>
            </a:fld>
            <a:endParaRPr lang="en-US" altLang="zh-CN"/>
          </a:p>
        </p:txBody>
      </p:sp>
    </p:spTree>
    <p:extLst>
      <p:ext uri="{BB962C8B-B14F-4D97-AF65-F5344CB8AC3E}">
        <p14:creationId xmlns:p14="http://schemas.microsoft.com/office/powerpoint/2010/main" val="232254443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876864EE-2330-42B4-8911-326BCD6B9F6B}" type="datetime1">
              <a:rPr lang="en-US"/>
              <a:pPr>
                <a:defRPr/>
              </a:pPr>
              <a:t>5/30/2019</a:t>
            </a:fld>
            <a:endParaRPr lang="zh-CN" altLang="en-US"/>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EA2C7484-E0D9-4B87-B237-27D5CB1981EC}" type="slidenum">
              <a:rPr lang="zh-CN" altLang="en-US"/>
              <a:pPr>
                <a:defRPr/>
              </a:pPr>
              <a:t>‹#›</a:t>
            </a:fld>
            <a:endParaRPr lang="en-US" altLang="zh-CN"/>
          </a:p>
        </p:txBody>
      </p:sp>
    </p:spTree>
    <p:extLst>
      <p:ext uri="{BB962C8B-B14F-4D97-AF65-F5344CB8AC3E}">
        <p14:creationId xmlns:p14="http://schemas.microsoft.com/office/powerpoint/2010/main" val="4156989602"/>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97C31B28-7D91-4808-9996-66735DC12213}"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188DBBD2-3CD6-4C6B-B754-DDE9372036B0}" type="slidenum">
              <a:rPr lang="zh-CN" altLang="en-US"/>
              <a:pPr>
                <a:defRPr/>
              </a:pPr>
              <a:t>‹#›</a:t>
            </a:fld>
            <a:endParaRPr lang="en-US" altLang="zh-CN"/>
          </a:p>
        </p:txBody>
      </p:sp>
    </p:spTree>
    <p:extLst>
      <p:ext uri="{BB962C8B-B14F-4D97-AF65-F5344CB8AC3E}">
        <p14:creationId xmlns:p14="http://schemas.microsoft.com/office/powerpoint/2010/main" val="257799076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FEA0BE0-6ABF-41BE-855A-04CE3D71B92C}" type="datetime1">
              <a:rPr lang="en-US"/>
              <a:pPr>
                <a:defRPr/>
              </a:pPr>
              <a:t>5/30/2019</a:t>
            </a:fld>
            <a:endParaRPr lang="zh-CN" altLang="en-US"/>
          </a:p>
        </p:txBody>
      </p:sp>
      <p:sp>
        <p:nvSpPr>
          <p:cNvPr id="5"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F68E90D5-FAE3-4EDB-A9A4-8109EDE17CFB}" type="slidenum">
              <a:rPr lang="zh-CN" altLang="en-US"/>
              <a:pPr>
                <a:defRPr/>
              </a:pPr>
              <a:t>‹#›</a:t>
            </a:fld>
            <a:endParaRPr lang="en-US" altLang="zh-CN"/>
          </a:p>
        </p:txBody>
      </p:sp>
    </p:spTree>
    <p:extLst>
      <p:ext uri="{BB962C8B-B14F-4D97-AF65-F5344CB8AC3E}">
        <p14:creationId xmlns:p14="http://schemas.microsoft.com/office/powerpoint/2010/main" val="250852055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76AE4485-2619-4571-BD2B-C316C93C0B46}"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9E5B7791-F4A7-4360-A1CB-24A03F78987E}" type="slidenum">
              <a:rPr lang="zh-CN" altLang="en-US"/>
              <a:pPr>
                <a:defRPr/>
              </a:pPr>
              <a:t>‹#›</a:t>
            </a:fld>
            <a:endParaRPr lang="en-US" altLang="zh-CN"/>
          </a:p>
        </p:txBody>
      </p:sp>
    </p:spTree>
    <p:extLst>
      <p:ext uri="{BB962C8B-B14F-4D97-AF65-F5344CB8AC3E}">
        <p14:creationId xmlns:p14="http://schemas.microsoft.com/office/powerpoint/2010/main" val="213415697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6A37F588-7A3D-4817-AFEC-016959D86544}"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642E4430-80DF-4292-B2B0-8531A344EDEC}" type="slidenum">
              <a:rPr lang="zh-CN" altLang="en-US"/>
              <a:pPr>
                <a:defRPr/>
              </a:pPr>
              <a:t>‹#›</a:t>
            </a:fld>
            <a:endParaRPr lang="en-US" altLang="zh-CN"/>
          </a:p>
        </p:txBody>
      </p:sp>
    </p:spTree>
    <p:extLst>
      <p:ext uri="{BB962C8B-B14F-4D97-AF65-F5344CB8AC3E}">
        <p14:creationId xmlns:p14="http://schemas.microsoft.com/office/powerpoint/2010/main" val="404884964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9481DAB5-ACC6-4ECD-8A79-DEBA5C9BE8A8}"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C4B235E9-CBDA-4E20-929B-E3FC1A701C50}" type="slidenum">
              <a:rPr lang="zh-CN" altLang="en-US"/>
              <a:pPr>
                <a:defRPr/>
              </a:pPr>
              <a:t>‹#›</a:t>
            </a:fld>
            <a:endParaRPr lang="en-US" altLang="zh-CN"/>
          </a:p>
        </p:txBody>
      </p:sp>
    </p:spTree>
    <p:extLst>
      <p:ext uri="{BB962C8B-B14F-4D97-AF65-F5344CB8AC3E}">
        <p14:creationId xmlns:p14="http://schemas.microsoft.com/office/powerpoint/2010/main" val="42670801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3ECD839F-020D-4C74-B697-EBC7D27F4CFB}"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30B75FDC-C137-4EA1-A4AE-4AEE6B2242C7}" type="slidenum">
              <a:rPr lang="zh-CN" altLang="en-US"/>
              <a:pPr>
                <a:defRPr/>
              </a:pPr>
              <a:t>‹#›</a:t>
            </a:fld>
            <a:endParaRPr lang="en-US" altLang="zh-CN"/>
          </a:p>
        </p:txBody>
      </p:sp>
    </p:spTree>
    <p:extLst>
      <p:ext uri="{BB962C8B-B14F-4D97-AF65-F5344CB8AC3E}">
        <p14:creationId xmlns:p14="http://schemas.microsoft.com/office/powerpoint/2010/main" val="247754236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1BB77E57-9E57-44BA-BEF3-4C25B4380EB1}" type="datetime1">
              <a:rPr lang="en-US"/>
              <a:pPr>
                <a:defRPr/>
              </a:pPr>
              <a:t>5/30/2019</a:t>
            </a:fld>
            <a:endParaRPr lang="en-US" sz="1400">
              <a:solidFill>
                <a:schemeClr val="tx2"/>
              </a:solidFill>
            </a:endParaRPr>
          </a:p>
        </p:txBody>
      </p:sp>
      <p:sp>
        <p:nvSpPr>
          <p:cNvPr id="4"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B90F3E17-4B84-470B-92BA-3CBFF33C8120}"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3436382186"/>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F94F522A-B5C5-4011-9343-F2C510BD9F58}" type="datetime1">
              <a:rPr lang="en-US"/>
              <a:pPr>
                <a:defRPr/>
              </a:pPr>
              <a:t>5/30/2019</a:t>
            </a:fld>
            <a:endParaRPr lang="zh-CN" altLang="en-US"/>
          </a:p>
        </p:txBody>
      </p:sp>
      <p:sp>
        <p:nvSpPr>
          <p:cNvPr id="8"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3A31F4C5-31DD-4712-9AE9-5F2B4CAC31F7}" type="slidenum">
              <a:rPr lang="zh-CN" altLang="en-US"/>
              <a:pPr>
                <a:defRPr/>
              </a:pPr>
              <a:t>‹#›</a:t>
            </a:fld>
            <a:endParaRPr lang="en-US" altLang="zh-CN"/>
          </a:p>
        </p:txBody>
      </p:sp>
    </p:spTree>
    <p:extLst>
      <p:ext uri="{BB962C8B-B14F-4D97-AF65-F5344CB8AC3E}">
        <p14:creationId xmlns:p14="http://schemas.microsoft.com/office/powerpoint/2010/main" val="98731759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61148481-D5B6-45B7-ABBC-ECE35E271528}" type="datetime1">
              <a:rPr lang="en-US"/>
              <a:pPr>
                <a:defRPr/>
              </a:pPr>
              <a:t>5/30/2019</a:t>
            </a:fld>
            <a:endParaRPr lang="zh-CN" altLang="en-US"/>
          </a:p>
        </p:txBody>
      </p:sp>
      <p:sp>
        <p:nvSpPr>
          <p:cNvPr id="4"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9CDA1A0F-2754-4927-B05B-D8619607491E}" type="slidenum">
              <a:rPr lang="zh-CN" altLang="en-US"/>
              <a:pPr>
                <a:defRPr/>
              </a:pPr>
              <a:t>‹#›</a:t>
            </a:fld>
            <a:endParaRPr lang="en-US" altLang="zh-CN"/>
          </a:p>
        </p:txBody>
      </p:sp>
    </p:spTree>
    <p:extLst>
      <p:ext uri="{BB962C8B-B14F-4D97-AF65-F5344CB8AC3E}">
        <p14:creationId xmlns:p14="http://schemas.microsoft.com/office/powerpoint/2010/main" val="2351576955"/>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D9EA0FFC-EF7B-42FF-AB93-BB7BD7ABBDF6}" type="datetime1">
              <a:rPr lang="en-US"/>
              <a:pPr>
                <a:defRPr/>
              </a:pPr>
              <a:t>5/30/2019</a:t>
            </a:fld>
            <a:endParaRPr lang="zh-CN" altLang="en-US"/>
          </a:p>
        </p:txBody>
      </p:sp>
      <p:sp>
        <p:nvSpPr>
          <p:cNvPr id="3"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B6B92AC7-D91E-4132-9E27-63304F28295A}" type="slidenum">
              <a:rPr lang="zh-CN" altLang="en-US"/>
              <a:pPr>
                <a:defRPr/>
              </a:pPr>
              <a:t>‹#›</a:t>
            </a:fld>
            <a:endParaRPr lang="en-US" altLang="zh-CN"/>
          </a:p>
        </p:txBody>
      </p:sp>
    </p:spTree>
    <p:extLst>
      <p:ext uri="{BB962C8B-B14F-4D97-AF65-F5344CB8AC3E}">
        <p14:creationId xmlns:p14="http://schemas.microsoft.com/office/powerpoint/2010/main" val="1427622616"/>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CEC04651-C946-4085-8DAB-1606BF64EAC4}"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B5E3134B-EE36-4627-8082-88BAF2A501C7}" type="slidenum">
              <a:rPr lang="zh-CN" altLang="en-US"/>
              <a:pPr>
                <a:defRPr/>
              </a:pPr>
              <a:t>‹#›</a:t>
            </a:fld>
            <a:endParaRPr lang="en-US" altLang="zh-CN"/>
          </a:p>
        </p:txBody>
      </p:sp>
    </p:spTree>
    <p:extLst>
      <p:ext uri="{BB962C8B-B14F-4D97-AF65-F5344CB8AC3E}">
        <p14:creationId xmlns:p14="http://schemas.microsoft.com/office/powerpoint/2010/main" val="380726502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75ED20AC-320F-4C37-9BAF-0EC33A04EBD8}" type="datetime1">
              <a:rPr lang="en-US"/>
              <a:pPr>
                <a:defRPr/>
              </a:pPr>
              <a:t>5/30/2019</a:t>
            </a:fld>
            <a:endParaRPr lang="zh-CN" altLang="en-US"/>
          </a:p>
        </p:txBody>
      </p:sp>
      <p:sp>
        <p:nvSpPr>
          <p:cNvPr id="6"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844FA119-E02B-4094-9064-9568CE9BE03D}" type="slidenum">
              <a:rPr lang="zh-CN" altLang="en-US"/>
              <a:pPr>
                <a:defRPr/>
              </a:pPr>
              <a:t>‹#›</a:t>
            </a:fld>
            <a:endParaRPr lang="en-US" altLang="zh-CN"/>
          </a:p>
        </p:txBody>
      </p:sp>
    </p:spTree>
    <p:extLst>
      <p:ext uri="{BB962C8B-B14F-4D97-AF65-F5344CB8AC3E}">
        <p14:creationId xmlns:p14="http://schemas.microsoft.com/office/powerpoint/2010/main" val="2907896889"/>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67C42DCF-D5B6-4752-8037-8E9982364845}"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A4304A00-338D-47E2-8133-15F0E7A796BE}" type="slidenum">
              <a:rPr lang="zh-CN" altLang="en-US"/>
              <a:pPr>
                <a:defRPr/>
              </a:pPr>
              <a:t>‹#›</a:t>
            </a:fld>
            <a:endParaRPr lang="en-US" altLang="zh-CN"/>
          </a:p>
        </p:txBody>
      </p:sp>
    </p:spTree>
    <p:extLst>
      <p:ext uri="{BB962C8B-B14F-4D97-AF65-F5344CB8AC3E}">
        <p14:creationId xmlns:p14="http://schemas.microsoft.com/office/powerpoint/2010/main" val="121454703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extLst>
          </p:cNvPr>
          <p:cNvSpPr>
            <a:spLocks noGrp="1" noChangeArrowheads="1"/>
          </p:cNvSpPr>
          <p:nvPr>
            <p:ph type="dt" sz="half" idx="10"/>
          </p:nvPr>
        </p:nvSpPr>
        <p:spPr>
          <a:ln/>
        </p:spPr>
        <p:txBody>
          <a:bodyPr/>
          <a:lstStyle>
            <a:lvl1pPr>
              <a:defRPr/>
            </a:lvl1pPr>
          </a:lstStyle>
          <a:p>
            <a:pPr>
              <a:defRPr/>
            </a:pPr>
            <a:fld id="{4E823ACB-43CA-4D8E-BFA8-08172BD8171A}" type="datetime1">
              <a:rPr lang="en-US"/>
              <a:pPr>
                <a:defRPr/>
              </a:pPr>
              <a:t>5/30/2019</a:t>
            </a:fld>
            <a:endParaRPr lang="zh-CN" altLang="en-US"/>
          </a:p>
        </p:txBody>
      </p:sp>
      <p:sp>
        <p:nvSpPr>
          <p:cNvPr id="5" name="页脚占位符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extLst>
          </p:cNvPr>
          <p:cNvSpPr>
            <a:spLocks noGrp="1" noChangeArrowheads="1"/>
          </p:cNvSpPr>
          <p:nvPr>
            <p:ph type="sldNum" sz="quarter" idx="12"/>
          </p:nvPr>
        </p:nvSpPr>
        <p:spPr>
          <a:ln/>
        </p:spPr>
        <p:txBody>
          <a:bodyPr/>
          <a:lstStyle>
            <a:lvl1pPr>
              <a:defRPr/>
            </a:lvl1pPr>
          </a:lstStyle>
          <a:p>
            <a:pPr>
              <a:defRPr/>
            </a:pPr>
            <a:fld id="{3879FC04-68F1-430A-8A15-EB5815CF6A42}" type="slidenum">
              <a:rPr lang="zh-CN" altLang="en-US"/>
              <a:pPr>
                <a:defRPr/>
              </a:pPr>
              <a:t>‹#›</a:t>
            </a:fld>
            <a:endParaRPr lang="en-US" altLang="zh-CN"/>
          </a:p>
        </p:txBody>
      </p:sp>
    </p:spTree>
    <p:extLst>
      <p:ext uri="{BB962C8B-B14F-4D97-AF65-F5344CB8AC3E}">
        <p14:creationId xmlns:p14="http://schemas.microsoft.com/office/powerpoint/2010/main" val="86142487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71552603-3097-421B-93BA-96ECD35A75A2}" type="datetime1">
              <a:rPr lang="en-US"/>
              <a:pPr>
                <a:defRPr/>
              </a:pPr>
              <a:t>5/30/2019</a:t>
            </a:fld>
            <a:endParaRPr lang="zh-CN" altLang="en-US"/>
          </a:p>
        </p:txBody>
      </p:sp>
      <p:sp>
        <p:nvSpPr>
          <p:cNvPr id="5"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3181C98A-849E-4042-B4BB-2FEB18A967B7}" type="slidenum">
              <a:rPr lang="zh-CN" altLang="en-US"/>
              <a:pPr>
                <a:defRPr/>
              </a:pPr>
              <a:t>‹#›</a:t>
            </a:fld>
            <a:endParaRPr lang="en-US" altLang="zh-CN"/>
          </a:p>
        </p:txBody>
      </p:sp>
    </p:spTree>
    <p:extLst>
      <p:ext uri="{BB962C8B-B14F-4D97-AF65-F5344CB8AC3E}">
        <p14:creationId xmlns:p14="http://schemas.microsoft.com/office/powerpoint/2010/main" val="2309885372"/>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380E5290-83AA-495F-9B35-2DC62AFB448C}" type="datetime1">
              <a:rPr lang="en-US"/>
              <a:pPr>
                <a:defRPr/>
              </a:pPr>
              <a:t>5/30/2019</a:t>
            </a:fld>
            <a:endParaRPr lang="zh-CN" altLang="en-US"/>
          </a:p>
        </p:txBody>
      </p:sp>
      <p:sp>
        <p:nvSpPr>
          <p:cNvPr id="5"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D8C31A36-9FC8-43F0-8AC9-3875CFDEED58}" type="slidenum">
              <a:rPr lang="zh-CN" altLang="en-US"/>
              <a:pPr>
                <a:defRPr/>
              </a:pPr>
              <a:t>‹#›</a:t>
            </a:fld>
            <a:endParaRPr lang="en-US" altLang="zh-CN"/>
          </a:p>
        </p:txBody>
      </p:sp>
    </p:spTree>
    <p:extLst>
      <p:ext uri="{BB962C8B-B14F-4D97-AF65-F5344CB8AC3E}">
        <p14:creationId xmlns:p14="http://schemas.microsoft.com/office/powerpoint/2010/main" val="355828528"/>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AC73F8C3-F51C-4B44-ABBE-6E19A42FDB78}" type="datetime1">
              <a:rPr lang="en-US"/>
              <a:pPr>
                <a:defRPr/>
              </a:pPr>
              <a:t>5/30/2019</a:t>
            </a:fld>
            <a:endParaRPr lang="zh-CN" altLang="en-US"/>
          </a:p>
        </p:txBody>
      </p:sp>
      <p:sp>
        <p:nvSpPr>
          <p:cNvPr id="5"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A2A6CC45-940B-464A-A400-113E1940A083}" type="slidenum">
              <a:rPr lang="zh-CN" altLang="en-US"/>
              <a:pPr>
                <a:defRPr/>
              </a:pPr>
              <a:t>‹#›</a:t>
            </a:fld>
            <a:endParaRPr lang="en-US" altLang="zh-CN"/>
          </a:p>
        </p:txBody>
      </p:sp>
    </p:spTree>
    <p:extLst>
      <p:ext uri="{BB962C8B-B14F-4D97-AF65-F5344CB8AC3E}">
        <p14:creationId xmlns:p14="http://schemas.microsoft.com/office/powerpoint/2010/main" val="18740157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5B0A8C2D-9984-443F-9371-AE9320A29B8B}" type="datetime1">
              <a:rPr lang="en-US"/>
              <a:pPr>
                <a:defRPr/>
              </a:pPr>
              <a:t>5/30/2019</a:t>
            </a:fld>
            <a:endParaRPr lang="en-US" sz="1400">
              <a:solidFill>
                <a:schemeClr val="tx2"/>
              </a:solidFill>
            </a:endParaRPr>
          </a:p>
        </p:txBody>
      </p:sp>
      <p:sp>
        <p:nvSpPr>
          <p:cNvPr id="3"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D722024B-9E73-4487-8220-91F43DD8EF30}"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371455334"/>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49F5D989-885E-40E5-91FF-CA3342C928D7}" type="datetime1">
              <a:rPr lang="en-US"/>
              <a:pPr>
                <a:defRPr/>
              </a:pPr>
              <a:t>5/30/2019</a:t>
            </a:fld>
            <a:endParaRPr lang="zh-CN" altLang="en-US"/>
          </a:p>
        </p:txBody>
      </p:sp>
      <p:sp>
        <p:nvSpPr>
          <p:cNvPr id="6"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48182E25-FCF1-4E8D-8181-73B0DF4CB1EF}" type="slidenum">
              <a:rPr lang="zh-CN" altLang="en-US"/>
              <a:pPr>
                <a:defRPr/>
              </a:pPr>
              <a:t>‹#›</a:t>
            </a:fld>
            <a:endParaRPr lang="en-US" altLang="zh-CN"/>
          </a:p>
        </p:txBody>
      </p:sp>
    </p:spTree>
    <p:extLst>
      <p:ext uri="{BB962C8B-B14F-4D97-AF65-F5344CB8AC3E}">
        <p14:creationId xmlns:p14="http://schemas.microsoft.com/office/powerpoint/2010/main" val="3202683505"/>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59910325-5397-4284-8F6A-923CF7DA6CBF}" type="datetime1">
              <a:rPr lang="en-US"/>
              <a:pPr>
                <a:defRPr/>
              </a:pPr>
              <a:t>5/30/2019</a:t>
            </a:fld>
            <a:endParaRPr lang="zh-CN" altLang="en-US"/>
          </a:p>
        </p:txBody>
      </p:sp>
      <p:sp>
        <p:nvSpPr>
          <p:cNvPr id="8"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55C1EEA3-52E6-4FEF-91F6-4574A8119E1B}" type="slidenum">
              <a:rPr lang="zh-CN" altLang="en-US"/>
              <a:pPr>
                <a:defRPr/>
              </a:pPr>
              <a:t>‹#›</a:t>
            </a:fld>
            <a:endParaRPr lang="en-US" altLang="zh-CN"/>
          </a:p>
        </p:txBody>
      </p:sp>
    </p:spTree>
    <p:extLst>
      <p:ext uri="{BB962C8B-B14F-4D97-AF65-F5344CB8AC3E}">
        <p14:creationId xmlns:p14="http://schemas.microsoft.com/office/powerpoint/2010/main" val="335247423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7AE7917E-4D43-4ABF-98F9-92ED87E434A6}" type="datetime1">
              <a:rPr lang="en-US"/>
              <a:pPr>
                <a:defRPr/>
              </a:pPr>
              <a:t>5/30/2019</a:t>
            </a:fld>
            <a:endParaRPr lang="zh-CN" altLang="en-US"/>
          </a:p>
        </p:txBody>
      </p:sp>
      <p:sp>
        <p:nvSpPr>
          <p:cNvPr id="4"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66AD103E-262E-4655-BF92-48DCFF2D0650}" type="slidenum">
              <a:rPr lang="zh-CN" altLang="en-US"/>
              <a:pPr>
                <a:defRPr/>
              </a:pPr>
              <a:t>‹#›</a:t>
            </a:fld>
            <a:endParaRPr lang="en-US" altLang="zh-CN"/>
          </a:p>
        </p:txBody>
      </p:sp>
    </p:spTree>
    <p:extLst>
      <p:ext uri="{BB962C8B-B14F-4D97-AF65-F5344CB8AC3E}">
        <p14:creationId xmlns:p14="http://schemas.microsoft.com/office/powerpoint/2010/main" val="402428075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1DBE04F7-771D-47D7-97CE-993674A03D71}" type="datetime1">
              <a:rPr lang="en-US"/>
              <a:pPr>
                <a:defRPr/>
              </a:pPr>
              <a:t>5/30/2019</a:t>
            </a:fld>
            <a:endParaRPr lang="zh-CN" altLang="en-US"/>
          </a:p>
        </p:txBody>
      </p:sp>
      <p:sp>
        <p:nvSpPr>
          <p:cNvPr id="3"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8A7A22F6-6C11-4919-B75F-3B30A0E8E79D}" type="slidenum">
              <a:rPr lang="zh-CN" altLang="en-US"/>
              <a:pPr>
                <a:defRPr/>
              </a:pPr>
              <a:t>‹#›</a:t>
            </a:fld>
            <a:endParaRPr lang="en-US" altLang="zh-CN"/>
          </a:p>
        </p:txBody>
      </p:sp>
    </p:spTree>
    <p:extLst>
      <p:ext uri="{BB962C8B-B14F-4D97-AF65-F5344CB8AC3E}">
        <p14:creationId xmlns:p14="http://schemas.microsoft.com/office/powerpoint/2010/main" val="387258648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767FB912-520A-439F-9FE9-9E5B1A19B24C}" type="datetime1">
              <a:rPr lang="en-US"/>
              <a:pPr>
                <a:defRPr/>
              </a:pPr>
              <a:t>5/30/2019</a:t>
            </a:fld>
            <a:endParaRPr lang="zh-CN" altLang="en-US"/>
          </a:p>
        </p:txBody>
      </p:sp>
      <p:sp>
        <p:nvSpPr>
          <p:cNvPr id="6"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CD0B291C-8E84-4810-BCF5-55F99BE61492}" type="slidenum">
              <a:rPr lang="zh-CN" altLang="en-US"/>
              <a:pPr>
                <a:defRPr/>
              </a:pPr>
              <a:t>‹#›</a:t>
            </a:fld>
            <a:endParaRPr lang="en-US" altLang="zh-CN"/>
          </a:p>
        </p:txBody>
      </p:sp>
    </p:spTree>
    <p:extLst>
      <p:ext uri="{BB962C8B-B14F-4D97-AF65-F5344CB8AC3E}">
        <p14:creationId xmlns:p14="http://schemas.microsoft.com/office/powerpoint/2010/main" val="654784895"/>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96D5E261-4227-47A6-9394-26529D9EE5CF}" type="datetime1">
              <a:rPr lang="en-US"/>
              <a:pPr>
                <a:defRPr/>
              </a:pPr>
              <a:t>5/30/2019</a:t>
            </a:fld>
            <a:endParaRPr lang="zh-CN" altLang="en-US"/>
          </a:p>
        </p:txBody>
      </p:sp>
      <p:sp>
        <p:nvSpPr>
          <p:cNvPr id="6"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5AA5568F-0728-45FA-A091-9C7363D76DA1}" type="slidenum">
              <a:rPr lang="zh-CN" altLang="en-US"/>
              <a:pPr>
                <a:defRPr/>
              </a:pPr>
              <a:t>‹#›</a:t>
            </a:fld>
            <a:endParaRPr lang="en-US" altLang="zh-CN"/>
          </a:p>
        </p:txBody>
      </p:sp>
    </p:spTree>
    <p:extLst>
      <p:ext uri="{BB962C8B-B14F-4D97-AF65-F5344CB8AC3E}">
        <p14:creationId xmlns:p14="http://schemas.microsoft.com/office/powerpoint/2010/main" val="1722265298"/>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E03A828A-B57F-40E3-BABD-74F1149DF57A}" type="datetime1">
              <a:rPr lang="en-US"/>
              <a:pPr>
                <a:defRPr/>
              </a:pPr>
              <a:t>5/30/2019</a:t>
            </a:fld>
            <a:endParaRPr lang="zh-CN" altLang="en-US"/>
          </a:p>
        </p:txBody>
      </p:sp>
      <p:sp>
        <p:nvSpPr>
          <p:cNvPr id="5"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2134873A-C571-4195-B923-8721B0A7F38A}" type="slidenum">
              <a:rPr lang="zh-CN" altLang="en-US"/>
              <a:pPr>
                <a:defRPr/>
              </a:pPr>
              <a:t>‹#›</a:t>
            </a:fld>
            <a:endParaRPr lang="en-US" altLang="zh-CN"/>
          </a:p>
        </p:txBody>
      </p:sp>
    </p:spTree>
    <p:extLst>
      <p:ext uri="{BB962C8B-B14F-4D97-AF65-F5344CB8AC3E}">
        <p14:creationId xmlns:p14="http://schemas.microsoft.com/office/powerpoint/2010/main" val="114275603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extLst>
          </p:cNvPr>
          <p:cNvSpPr>
            <a:spLocks noGrp="1" noChangeArrowheads="1"/>
          </p:cNvSpPr>
          <p:nvPr>
            <p:ph type="dt" sz="half" idx="10"/>
          </p:nvPr>
        </p:nvSpPr>
        <p:spPr>
          <a:ln/>
        </p:spPr>
        <p:txBody>
          <a:bodyPr/>
          <a:lstStyle>
            <a:lvl1pPr>
              <a:defRPr/>
            </a:lvl1pPr>
          </a:lstStyle>
          <a:p>
            <a:pPr>
              <a:defRPr/>
            </a:pPr>
            <a:fld id="{F76410C6-67EA-4089-B6FE-B21CC05BEB6E}" type="datetime1">
              <a:rPr lang="en-US"/>
              <a:pPr>
                <a:defRPr/>
              </a:pPr>
              <a:t>5/30/2019</a:t>
            </a:fld>
            <a:endParaRPr lang="zh-CN" altLang="en-US"/>
          </a:p>
        </p:txBody>
      </p:sp>
      <p:sp>
        <p:nvSpPr>
          <p:cNvPr id="5" name="页脚占位符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extLst>
          </p:cNvPr>
          <p:cNvSpPr>
            <a:spLocks noGrp="1" noChangeArrowheads="1"/>
          </p:cNvSpPr>
          <p:nvPr>
            <p:ph type="sldNum" sz="quarter" idx="12"/>
          </p:nvPr>
        </p:nvSpPr>
        <p:spPr>
          <a:ln/>
        </p:spPr>
        <p:txBody>
          <a:bodyPr/>
          <a:lstStyle>
            <a:lvl1pPr>
              <a:defRPr/>
            </a:lvl1pPr>
          </a:lstStyle>
          <a:p>
            <a:pPr>
              <a:defRPr/>
            </a:pPr>
            <a:fld id="{4080EA3D-7F16-42CE-B39A-D86D94D643D2}" type="slidenum">
              <a:rPr lang="zh-CN" altLang="en-US"/>
              <a:pPr>
                <a:defRPr/>
              </a:pPr>
              <a:t>‹#›</a:t>
            </a:fld>
            <a:endParaRPr lang="en-US" altLang="zh-CN"/>
          </a:p>
        </p:txBody>
      </p:sp>
    </p:spTree>
    <p:extLst>
      <p:ext uri="{BB962C8B-B14F-4D97-AF65-F5344CB8AC3E}">
        <p14:creationId xmlns:p14="http://schemas.microsoft.com/office/powerpoint/2010/main" val="3159247704"/>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54E85DA3-763F-47E6-AC59-858182CA0207}" type="datetime1">
              <a:rPr lang="en-US"/>
              <a:pPr>
                <a:defRPr/>
              </a:pPr>
              <a:t>5/30/2019</a:t>
            </a:fld>
            <a:endParaRPr lang="zh-CN" altLang="en-US"/>
          </a:p>
        </p:txBody>
      </p:sp>
      <p:sp>
        <p:nvSpPr>
          <p:cNvPr id="5"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560FF694-5197-4AB3-8CD0-0CAA207CF465}" type="slidenum">
              <a:rPr lang="zh-CN" altLang="en-US"/>
              <a:pPr>
                <a:defRPr/>
              </a:pPr>
              <a:t>‹#›</a:t>
            </a:fld>
            <a:endParaRPr lang="en-US" altLang="zh-CN"/>
          </a:p>
        </p:txBody>
      </p:sp>
    </p:spTree>
    <p:extLst>
      <p:ext uri="{BB962C8B-B14F-4D97-AF65-F5344CB8AC3E}">
        <p14:creationId xmlns:p14="http://schemas.microsoft.com/office/powerpoint/2010/main" val="291406605"/>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ABA3DA76-300D-4278-B123-E7BAD9BA8E55}" type="datetime1">
              <a:rPr lang="en-US"/>
              <a:pPr>
                <a:defRPr/>
              </a:pPr>
              <a:t>5/30/2019</a:t>
            </a:fld>
            <a:endParaRPr lang="zh-CN" altLang="en-US"/>
          </a:p>
        </p:txBody>
      </p:sp>
      <p:sp>
        <p:nvSpPr>
          <p:cNvPr id="5"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99755BEC-96B5-4128-B554-6349D5FFD9BF}" type="slidenum">
              <a:rPr lang="zh-CN" altLang="en-US"/>
              <a:pPr>
                <a:defRPr/>
              </a:pPr>
              <a:t>‹#›</a:t>
            </a:fld>
            <a:endParaRPr lang="en-US" altLang="zh-CN"/>
          </a:p>
        </p:txBody>
      </p:sp>
    </p:spTree>
    <p:extLst>
      <p:ext uri="{BB962C8B-B14F-4D97-AF65-F5344CB8AC3E}">
        <p14:creationId xmlns:p14="http://schemas.microsoft.com/office/powerpoint/2010/main" val="1896531560"/>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FB456745-5A55-4539-8720-6B187EC5F3C0}" type="datetime1">
              <a:rPr lang="en-US"/>
              <a:pPr>
                <a:defRPr/>
              </a:pPr>
              <a:t>5/30/2019</a:t>
            </a:fld>
            <a:endParaRPr lang="en-US" sz="1400">
              <a:solidFill>
                <a:schemeClr val="tx2"/>
              </a:solidFill>
            </a:endParaRPr>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58CBC2E0-5F23-4F31-AD90-89C1C34B81F7}"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1918335009"/>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874E8DC8-451F-40ED-8412-3946D0BADDC9}" type="datetime1">
              <a:rPr lang="en-US"/>
              <a:pPr>
                <a:defRPr/>
              </a:pPr>
              <a:t>5/30/2019</a:t>
            </a:fld>
            <a:endParaRPr lang="zh-CN" altLang="en-US"/>
          </a:p>
        </p:txBody>
      </p:sp>
      <p:sp>
        <p:nvSpPr>
          <p:cNvPr id="5"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17482522-01CB-4B69-8980-7204753F2B43}" type="slidenum">
              <a:rPr lang="zh-CN" altLang="en-US"/>
              <a:pPr>
                <a:defRPr/>
              </a:pPr>
              <a:t>‹#›</a:t>
            </a:fld>
            <a:endParaRPr lang="en-US" altLang="zh-CN"/>
          </a:p>
        </p:txBody>
      </p:sp>
    </p:spTree>
    <p:extLst>
      <p:ext uri="{BB962C8B-B14F-4D97-AF65-F5344CB8AC3E}">
        <p14:creationId xmlns:p14="http://schemas.microsoft.com/office/powerpoint/2010/main" val="1164355621"/>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5F014D51-C314-48A6-9E97-89A9988B7132}" type="datetime1">
              <a:rPr lang="en-US"/>
              <a:pPr>
                <a:defRPr/>
              </a:pPr>
              <a:t>5/30/2019</a:t>
            </a:fld>
            <a:endParaRPr lang="zh-CN" altLang="en-US"/>
          </a:p>
        </p:txBody>
      </p:sp>
      <p:sp>
        <p:nvSpPr>
          <p:cNvPr id="6"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697570D4-1D2C-4675-9927-62B71B603B3E}" type="slidenum">
              <a:rPr lang="zh-CN" altLang="en-US"/>
              <a:pPr>
                <a:defRPr/>
              </a:pPr>
              <a:t>‹#›</a:t>
            </a:fld>
            <a:endParaRPr lang="en-US" altLang="zh-CN"/>
          </a:p>
        </p:txBody>
      </p:sp>
    </p:spTree>
    <p:extLst>
      <p:ext uri="{BB962C8B-B14F-4D97-AF65-F5344CB8AC3E}">
        <p14:creationId xmlns:p14="http://schemas.microsoft.com/office/powerpoint/2010/main" val="242585105"/>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9F7C0C9E-CE91-462A-85C5-11B28EF1730C}" type="datetime1">
              <a:rPr lang="en-US"/>
              <a:pPr>
                <a:defRPr/>
              </a:pPr>
              <a:t>5/30/2019</a:t>
            </a:fld>
            <a:endParaRPr lang="zh-CN" altLang="en-US"/>
          </a:p>
        </p:txBody>
      </p:sp>
      <p:sp>
        <p:nvSpPr>
          <p:cNvPr id="8"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8D09CEF6-BE5E-48BC-80D9-A86D71A14DF2}" type="slidenum">
              <a:rPr lang="zh-CN" altLang="en-US"/>
              <a:pPr>
                <a:defRPr/>
              </a:pPr>
              <a:t>‹#›</a:t>
            </a:fld>
            <a:endParaRPr lang="en-US" altLang="zh-CN"/>
          </a:p>
        </p:txBody>
      </p:sp>
    </p:spTree>
    <p:extLst>
      <p:ext uri="{BB962C8B-B14F-4D97-AF65-F5344CB8AC3E}">
        <p14:creationId xmlns:p14="http://schemas.microsoft.com/office/powerpoint/2010/main" val="3954006257"/>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F0BB6DD0-2F82-4DB3-AB7B-20A3953AE012}" type="datetime1">
              <a:rPr lang="en-US"/>
              <a:pPr>
                <a:defRPr/>
              </a:pPr>
              <a:t>5/30/2019</a:t>
            </a:fld>
            <a:endParaRPr lang="zh-CN" altLang="en-US"/>
          </a:p>
        </p:txBody>
      </p:sp>
      <p:sp>
        <p:nvSpPr>
          <p:cNvPr id="4"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D5FC7479-D4FB-4913-8D58-4A7D99168FE2}" type="slidenum">
              <a:rPr lang="zh-CN" altLang="en-US"/>
              <a:pPr>
                <a:defRPr/>
              </a:pPr>
              <a:t>‹#›</a:t>
            </a:fld>
            <a:endParaRPr lang="en-US" altLang="zh-CN"/>
          </a:p>
        </p:txBody>
      </p:sp>
    </p:spTree>
    <p:extLst>
      <p:ext uri="{BB962C8B-B14F-4D97-AF65-F5344CB8AC3E}">
        <p14:creationId xmlns:p14="http://schemas.microsoft.com/office/powerpoint/2010/main" val="458432521"/>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D66E52E0-236C-436C-958D-E7F1C27DDE1B}" type="datetime1">
              <a:rPr lang="en-US"/>
              <a:pPr>
                <a:defRPr/>
              </a:pPr>
              <a:t>5/30/2019</a:t>
            </a:fld>
            <a:endParaRPr lang="zh-CN" altLang="en-US"/>
          </a:p>
        </p:txBody>
      </p:sp>
      <p:sp>
        <p:nvSpPr>
          <p:cNvPr id="3"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295FA509-E1EE-4FD8-B7A5-873DCAFC3900}" type="slidenum">
              <a:rPr lang="zh-CN" altLang="en-US"/>
              <a:pPr>
                <a:defRPr/>
              </a:pPr>
              <a:t>‹#›</a:t>
            </a:fld>
            <a:endParaRPr lang="en-US" altLang="zh-CN"/>
          </a:p>
        </p:txBody>
      </p:sp>
    </p:spTree>
    <p:extLst>
      <p:ext uri="{BB962C8B-B14F-4D97-AF65-F5344CB8AC3E}">
        <p14:creationId xmlns:p14="http://schemas.microsoft.com/office/powerpoint/2010/main" val="2209051150"/>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08AE9311-F4C1-48F0-80D5-91D40D271E46}" type="datetime1">
              <a:rPr lang="en-US"/>
              <a:pPr>
                <a:defRPr/>
              </a:pPr>
              <a:t>5/30/2019</a:t>
            </a:fld>
            <a:endParaRPr lang="zh-CN" altLang="en-US"/>
          </a:p>
        </p:txBody>
      </p:sp>
      <p:sp>
        <p:nvSpPr>
          <p:cNvPr id="6"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E64486BD-8608-4FE9-93ED-88F695068659}" type="slidenum">
              <a:rPr lang="zh-CN" altLang="en-US"/>
              <a:pPr>
                <a:defRPr/>
              </a:pPr>
              <a:t>‹#›</a:t>
            </a:fld>
            <a:endParaRPr lang="en-US" altLang="zh-CN"/>
          </a:p>
        </p:txBody>
      </p:sp>
    </p:spTree>
    <p:extLst>
      <p:ext uri="{BB962C8B-B14F-4D97-AF65-F5344CB8AC3E}">
        <p14:creationId xmlns:p14="http://schemas.microsoft.com/office/powerpoint/2010/main" val="389961940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ED13C9C8-94F5-4590-8886-F11046CB0DF4}" type="datetime1">
              <a:rPr lang="en-US"/>
              <a:pPr>
                <a:defRPr/>
              </a:pPr>
              <a:t>5/30/2019</a:t>
            </a:fld>
            <a:endParaRPr lang="zh-CN" altLang="en-US"/>
          </a:p>
        </p:txBody>
      </p:sp>
      <p:sp>
        <p:nvSpPr>
          <p:cNvPr id="6"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E228858E-49EC-4048-8D72-E154E9C57FC6}" type="slidenum">
              <a:rPr lang="zh-CN" altLang="en-US"/>
              <a:pPr>
                <a:defRPr/>
              </a:pPr>
              <a:t>‹#›</a:t>
            </a:fld>
            <a:endParaRPr lang="en-US" altLang="zh-CN"/>
          </a:p>
        </p:txBody>
      </p:sp>
    </p:spTree>
    <p:extLst>
      <p:ext uri="{BB962C8B-B14F-4D97-AF65-F5344CB8AC3E}">
        <p14:creationId xmlns:p14="http://schemas.microsoft.com/office/powerpoint/2010/main" val="4123152800"/>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10197D4E-C7E6-4294-B388-3C5EA5030BE5}" type="datetime1">
              <a:rPr lang="en-US"/>
              <a:pPr>
                <a:defRPr/>
              </a:pPr>
              <a:t>5/30/2019</a:t>
            </a:fld>
            <a:endParaRPr lang="zh-CN" altLang="en-US"/>
          </a:p>
        </p:txBody>
      </p:sp>
      <p:sp>
        <p:nvSpPr>
          <p:cNvPr id="5"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B1859FFB-1FE5-45F5-80C0-21D1EA8EEBB0}" type="slidenum">
              <a:rPr lang="zh-CN" altLang="en-US"/>
              <a:pPr>
                <a:defRPr/>
              </a:pPr>
              <a:t>‹#›</a:t>
            </a:fld>
            <a:endParaRPr lang="en-US" altLang="zh-CN"/>
          </a:p>
        </p:txBody>
      </p:sp>
    </p:spTree>
    <p:extLst>
      <p:ext uri="{BB962C8B-B14F-4D97-AF65-F5344CB8AC3E}">
        <p14:creationId xmlns:p14="http://schemas.microsoft.com/office/powerpoint/2010/main" val="590087961"/>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extLst>
          </p:cNvPr>
          <p:cNvSpPr>
            <a:spLocks noGrp="1" noChangeArrowheads="1"/>
          </p:cNvSpPr>
          <p:nvPr>
            <p:ph type="dt" sz="half" idx="10"/>
          </p:nvPr>
        </p:nvSpPr>
        <p:spPr>
          <a:ln/>
        </p:spPr>
        <p:txBody>
          <a:bodyPr/>
          <a:lstStyle>
            <a:lvl1pPr>
              <a:defRPr/>
            </a:lvl1pPr>
          </a:lstStyle>
          <a:p>
            <a:pPr>
              <a:defRPr/>
            </a:pPr>
            <a:fld id="{55295CE6-6249-47AB-8DE4-0507B1A38F91}" type="datetime1">
              <a:rPr lang="en-US"/>
              <a:pPr>
                <a:defRPr/>
              </a:pPr>
              <a:t>5/30/2019</a:t>
            </a:fld>
            <a:endParaRPr lang="zh-CN" altLang="en-US"/>
          </a:p>
        </p:txBody>
      </p:sp>
      <p:sp>
        <p:nvSpPr>
          <p:cNvPr id="5" name="页脚占位符 3">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extLst>
          </p:cNvPr>
          <p:cNvSpPr>
            <a:spLocks noGrp="1" noChangeArrowheads="1"/>
          </p:cNvSpPr>
          <p:nvPr>
            <p:ph type="sldNum" sz="quarter" idx="12"/>
          </p:nvPr>
        </p:nvSpPr>
        <p:spPr>
          <a:ln/>
        </p:spPr>
        <p:txBody>
          <a:bodyPr/>
          <a:lstStyle>
            <a:lvl1pPr>
              <a:defRPr/>
            </a:lvl1pPr>
          </a:lstStyle>
          <a:p>
            <a:pPr>
              <a:defRPr/>
            </a:pPr>
            <a:fld id="{AA4DCACF-13E0-4DDA-B299-D69CF2049146}" type="slidenum">
              <a:rPr lang="zh-CN" altLang="en-US"/>
              <a:pPr>
                <a:defRPr/>
              </a:pPr>
              <a:t>‹#›</a:t>
            </a:fld>
            <a:endParaRPr lang="en-US" altLang="zh-CN"/>
          </a:p>
        </p:txBody>
      </p:sp>
    </p:spTree>
    <p:extLst>
      <p:ext uri="{BB962C8B-B14F-4D97-AF65-F5344CB8AC3E}">
        <p14:creationId xmlns:p14="http://schemas.microsoft.com/office/powerpoint/2010/main" val="900645551"/>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DD6C8871-004A-4F45-BAD5-1C5B8532935F}" type="datetime1">
              <a:rPr lang="en-US"/>
              <a:pPr>
                <a:defRPr/>
              </a:pPr>
              <a:t>5/30/2019</a:t>
            </a:fld>
            <a:endParaRPr lang="zh-CN" altLang="en-US"/>
          </a:p>
        </p:txBody>
      </p:sp>
      <p:sp>
        <p:nvSpPr>
          <p:cNvPr id="5"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E496BF81-CB01-4C31-8F8A-BC58C06C6E83}" type="slidenum">
              <a:rPr lang="zh-CN" altLang="en-US"/>
              <a:pPr>
                <a:defRPr/>
              </a:pPr>
              <a:t>‹#›</a:t>
            </a:fld>
            <a:endParaRPr lang="en-US" altLang="zh-CN"/>
          </a:p>
        </p:txBody>
      </p:sp>
    </p:spTree>
    <p:extLst>
      <p:ext uri="{BB962C8B-B14F-4D97-AF65-F5344CB8AC3E}">
        <p14:creationId xmlns:p14="http://schemas.microsoft.com/office/powerpoint/2010/main" val="132219012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extLst>
          </p:cNvPr>
          <p:cNvSpPr>
            <a:spLocks noGrp="1" noChangeArrowheads="1"/>
          </p:cNvSpPr>
          <p:nvPr>
            <p:ph type="dt" sz="half" idx="10"/>
          </p:nvPr>
        </p:nvSpPr>
        <p:spPr>
          <a:ln/>
        </p:spPr>
        <p:txBody>
          <a:bodyPr/>
          <a:lstStyle>
            <a:lvl1pPr>
              <a:defRPr/>
            </a:lvl1pPr>
          </a:lstStyle>
          <a:p>
            <a:pPr>
              <a:defRPr/>
            </a:pPr>
            <a:fld id="{B7371369-C4C8-4D65-9B17-54F33C733992}" type="datetime1">
              <a:rPr lang="en-US"/>
              <a:pPr>
                <a:defRPr/>
              </a:pPr>
              <a:t>5/30/2019</a:t>
            </a:fld>
            <a:endParaRPr lang="en-US" sz="1400">
              <a:solidFill>
                <a:schemeClr val="tx2"/>
              </a:solidFill>
            </a:endParaRPr>
          </a:p>
        </p:txBody>
      </p:sp>
      <p:sp>
        <p:nvSpPr>
          <p:cNvPr id="6" name="页脚占位符 4">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灯片编号占位符 5">
            <a:extLst>
              <a:ext uri="{FF2B5EF4-FFF2-40B4-BE49-F238E27FC236}"/>
            </a:extLst>
          </p:cNvPr>
          <p:cNvSpPr>
            <a:spLocks noGrp="1" noChangeArrowheads="1"/>
          </p:cNvSpPr>
          <p:nvPr>
            <p:ph type="sldNum" sz="quarter" idx="12"/>
          </p:nvPr>
        </p:nvSpPr>
        <p:spPr>
          <a:ln/>
        </p:spPr>
        <p:txBody>
          <a:bodyPr/>
          <a:lstStyle>
            <a:lvl1pPr>
              <a:defRPr/>
            </a:lvl1pPr>
          </a:lstStyle>
          <a:p>
            <a:pPr>
              <a:defRPr/>
            </a:pPr>
            <a:fld id="{758CF03F-B454-4737-945B-472A84391230}" type="slidenum">
              <a:rPr lang="en-US" altLang="zh-CN"/>
              <a:pPr>
                <a:defRPr/>
              </a:pPr>
              <a:t>‹#›</a:t>
            </a:fld>
            <a:endParaRPr lang="en-US" altLang="zh-CN" sz="1400">
              <a:solidFill>
                <a:srgbClr val="FFFFFF"/>
              </a:solidFill>
            </a:endParaRPr>
          </a:p>
        </p:txBody>
      </p:sp>
    </p:spTree>
    <p:extLst>
      <p:ext uri="{BB962C8B-B14F-4D97-AF65-F5344CB8AC3E}">
        <p14:creationId xmlns:p14="http://schemas.microsoft.com/office/powerpoint/2010/main" val="2415525110"/>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97FE3427-546C-4A2F-84B6-65C706ED3FA8}" type="datetime1">
              <a:rPr lang="en-US"/>
              <a:pPr>
                <a:defRPr/>
              </a:pPr>
              <a:t>5/30/2019</a:t>
            </a:fld>
            <a:endParaRPr lang="zh-CN" altLang="en-US"/>
          </a:p>
        </p:txBody>
      </p:sp>
      <p:sp>
        <p:nvSpPr>
          <p:cNvPr id="5"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D986D2B3-2DDE-45C4-A006-7B16214338A9}" type="slidenum">
              <a:rPr lang="zh-CN" altLang="en-US"/>
              <a:pPr>
                <a:defRPr/>
              </a:pPr>
              <a:t>‹#›</a:t>
            </a:fld>
            <a:endParaRPr lang="en-US" altLang="zh-CN"/>
          </a:p>
        </p:txBody>
      </p:sp>
    </p:spTree>
    <p:extLst>
      <p:ext uri="{BB962C8B-B14F-4D97-AF65-F5344CB8AC3E}">
        <p14:creationId xmlns:p14="http://schemas.microsoft.com/office/powerpoint/2010/main" val="1058784560"/>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FE572019-C1C3-459E-8566-A5532982A564}" type="datetime1">
              <a:rPr lang="en-US"/>
              <a:pPr>
                <a:defRPr/>
              </a:pPr>
              <a:t>5/30/2019</a:t>
            </a:fld>
            <a:endParaRPr lang="zh-CN" altLang="en-US"/>
          </a:p>
        </p:txBody>
      </p:sp>
      <p:sp>
        <p:nvSpPr>
          <p:cNvPr id="5"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839914E0-077E-4B60-ADDD-A0B3DF6E599D}" type="slidenum">
              <a:rPr lang="zh-CN" altLang="en-US"/>
              <a:pPr>
                <a:defRPr/>
              </a:pPr>
              <a:t>‹#›</a:t>
            </a:fld>
            <a:endParaRPr lang="en-US" altLang="zh-CN"/>
          </a:p>
        </p:txBody>
      </p:sp>
    </p:spTree>
    <p:extLst>
      <p:ext uri="{BB962C8B-B14F-4D97-AF65-F5344CB8AC3E}">
        <p14:creationId xmlns:p14="http://schemas.microsoft.com/office/powerpoint/2010/main" val="2478205627"/>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267A1064-84D7-42FF-82A2-7B2B65017F79}" type="datetime1">
              <a:rPr lang="en-US"/>
              <a:pPr>
                <a:defRPr/>
              </a:pPr>
              <a:t>5/30/2019</a:t>
            </a:fld>
            <a:endParaRPr lang="zh-CN" altLang="en-US"/>
          </a:p>
        </p:txBody>
      </p:sp>
      <p:sp>
        <p:nvSpPr>
          <p:cNvPr id="6"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42E3CEA8-80A8-4F8A-85C7-E9E8A6D34620}" type="slidenum">
              <a:rPr lang="zh-CN" altLang="en-US"/>
              <a:pPr>
                <a:defRPr/>
              </a:pPr>
              <a:t>‹#›</a:t>
            </a:fld>
            <a:endParaRPr lang="en-US" altLang="zh-CN"/>
          </a:p>
        </p:txBody>
      </p:sp>
    </p:spTree>
    <p:extLst>
      <p:ext uri="{BB962C8B-B14F-4D97-AF65-F5344CB8AC3E}">
        <p14:creationId xmlns:p14="http://schemas.microsoft.com/office/powerpoint/2010/main" val="2722949578"/>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23AE3507-5003-43F8-9EB2-E266F144DE8F}" type="datetime1">
              <a:rPr lang="en-US"/>
              <a:pPr>
                <a:defRPr/>
              </a:pPr>
              <a:t>5/30/2019</a:t>
            </a:fld>
            <a:endParaRPr lang="zh-CN" altLang="en-US"/>
          </a:p>
        </p:txBody>
      </p:sp>
      <p:sp>
        <p:nvSpPr>
          <p:cNvPr id="8"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728D2AC8-5F69-415E-A209-78F62CE11EAB}" type="slidenum">
              <a:rPr lang="zh-CN" altLang="en-US"/>
              <a:pPr>
                <a:defRPr/>
              </a:pPr>
              <a:t>‹#›</a:t>
            </a:fld>
            <a:endParaRPr lang="en-US" altLang="zh-CN"/>
          </a:p>
        </p:txBody>
      </p:sp>
    </p:spTree>
    <p:extLst>
      <p:ext uri="{BB962C8B-B14F-4D97-AF65-F5344CB8AC3E}">
        <p14:creationId xmlns:p14="http://schemas.microsoft.com/office/powerpoint/2010/main" val="3473803889"/>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CC0BE22B-C48A-4BE4-A180-008317D2A3B6}" type="datetime1">
              <a:rPr lang="en-US"/>
              <a:pPr>
                <a:defRPr/>
              </a:pPr>
              <a:t>5/30/2019</a:t>
            </a:fld>
            <a:endParaRPr lang="zh-CN" altLang="en-US"/>
          </a:p>
        </p:txBody>
      </p:sp>
      <p:sp>
        <p:nvSpPr>
          <p:cNvPr id="4"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559A5F37-1A0A-4236-882B-4E3371CE4CF0}" type="slidenum">
              <a:rPr lang="zh-CN" altLang="en-US"/>
              <a:pPr>
                <a:defRPr/>
              </a:pPr>
              <a:t>‹#›</a:t>
            </a:fld>
            <a:endParaRPr lang="en-US" altLang="zh-CN"/>
          </a:p>
        </p:txBody>
      </p:sp>
    </p:spTree>
    <p:extLst>
      <p:ext uri="{BB962C8B-B14F-4D97-AF65-F5344CB8AC3E}">
        <p14:creationId xmlns:p14="http://schemas.microsoft.com/office/powerpoint/2010/main" val="4102633751"/>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EC0DC07E-B52D-4647-AEEE-ADA1B4FE5AE5}" type="datetime1">
              <a:rPr lang="en-US"/>
              <a:pPr>
                <a:defRPr/>
              </a:pPr>
              <a:t>5/30/2019</a:t>
            </a:fld>
            <a:endParaRPr lang="zh-CN" altLang="en-US"/>
          </a:p>
        </p:txBody>
      </p:sp>
      <p:sp>
        <p:nvSpPr>
          <p:cNvPr id="3"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3542D542-B459-4AB7-96C0-1850A36B5F3C}" type="slidenum">
              <a:rPr lang="zh-CN" altLang="en-US"/>
              <a:pPr>
                <a:defRPr/>
              </a:pPr>
              <a:t>‹#›</a:t>
            </a:fld>
            <a:endParaRPr lang="en-US" altLang="zh-CN"/>
          </a:p>
        </p:txBody>
      </p:sp>
    </p:spTree>
    <p:extLst>
      <p:ext uri="{BB962C8B-B14F-4D97-AF65-F5344CB8AC3E}">
        <p14:creationId xmlns:p14="http://schemas.microsoft.com/office/powerpoint/2010/main" val="3521558428"/>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AB4C2F89-C5BC-44E9-AD00-B2B65E52660A}" type="datetime1">
              <a:rPr lang="en-US"/>
              <a:pPr>
                <a:defRPr/>
              </a:pPr>
              <a:t>5/30/2019</a:t>
            </a:fld>
            <a:endParaRPr lang="zh-CN" altLang="en-US"/>
          </a:p>
        </p:txBody>
      </p:sp>
      <p:sp>
        <p:nvSpPr>
          <p:cNvPr id="6"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19CD4BE0-F7BE-4B91-9CF0-77F03364DB14}" type="slidenum">
              <a:rPr lang="zh-CN" altLang="en-US"/>
              <a:pPr>
                <a:defRPr/>
              </a:pPr>
              <a:t>‹#›</a:t>
            </a:fld>
            <a:endParaRPr lang="en-US" altLang="zh-CN"/>
          </a:p>
        </p:txBody>
      </p:sp>
    </p:spTree>
    <p:extLst>
      <p:ext uri="{BB962C8B-B14F-4D97-AF65-F5344CB8AC3E}">
        <p14:creationId xmlns:p14="http://schemas.microsoft.com/office/powerpoint/2010/main" val="3989769756"/>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EC14AE0F-A4F8-44B1-A0E5-B348A8DC02AC}" type="datetime1">
              <a:rPr lang="en-US"/>
              <a:pPr>
                <a:defRPr/>
              </a:pPr>
              <a:t>5/30/2019</a:t>
            </a:fld>
            <a:endParaRPr lang="zh-CN" altLang="en-US"/>
          </a:p>
        </p:txBody>
      </p:sp>
      <p:sp>
        <p:nvSpPr>
          <p:cNvPr id="6"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E5212F95-28B0-4EBE-8116-5D634DC3AE4B}" type="slidenum">
              <a:rPr lang="zh-CN" altLang="en-US"/>
              <a:pPr>
                <a:defRPr/>
              </a:pPr>
              <a:t>‹#›</a:t>
            </a:fld>
            <a:endParaRPr lang="en-US" altLang="zh-CN"/>
          </a:p>
        </p:txBody>
      </p:sp>
    </p:spTree>
    <p:extLst>
      <p:ext uri="{BB962C8B-B14F-4D97-AF65-F5344CB8AC3E}">
        <p14:creationId xmlns:p14="http://schemas.microsoft.com/office/powerpoint/2010/main" val="1324208933"/>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68094B37-5FD3-4E0A-8F66-955D71041BD0}" type="datetime1">
              <a:rPr lang="en-US"/>
              <a:pPr>
                <a:defRPr/>
              </a:pPr>
              <a:t>5/30/2019</a:t>
            </a:fld>
            <a:endParaRPr lang="zh-CN" altLang="en-US"/>
          </a:p>
        </p:txBody>
      </p:sp>
      <p:sp>
        <p:nvSpPr>
          <p:cNvPr id="5"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2B18B624-0FF9-4551-AD21-E0749E435EF2}" type="slidenum">
              <a:rPr lang="zh-CN" altLang="en-US"/>
              <a:pPr>
                <a:defRPr/>
              </a:pPr>
              <a:t>‹#›</a:t>
            </a:fld>
            <a:endParaRPr lang="en-US" altLang="zh-CN"/>
          </a:p>
        </p:txBody>
      </p:sp>
    </p:spTree>
    <p:extLst>
      <p:ext uri="{BB962C8B-B14F-4D97-AF65-F5344CB8AC3E}">
        <p14:creationId xmlns:p14="http://schemas.microsoft.com/office/powerpoint/2010/main" val="1574175142"/>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extLst>
          </p:cNvPr>
          <p:cNvSpPr>
            <a:spLocks noGrp="1" noChangeArrowheads="1"/>
          </p:cNvSpPr>
          <p:nvPr>
            <p:ph type="dt" sz="half" idx="10"/>
          </p:nvPr>
        </p:nvSpPr>
        <p:spPr>
          <a:ln/>
        </p:spPr>
        <p:txBody>
          <a:bodyPr/>
          <a:lstStyle>
            <a:lvl1pPr>
              <a:defRPr/>
            </a:lvl1pPr>
          </a:lstStyle>
          <a:p>
            <a:pPr>
              <a:defRPr/>
            </a:pPr>
            <a:fld id="{216D5465-1F7E-46C2-8B7A-27209A595183}" type="datetime1">
              <a:rPr lang="en-US"/>
              <a:pPr>
                <a:defRPr/>
              </a:pPr>
              <a:t>5/30/2019</a:t>
            </a:fld>
            <a:endParaRPr lang="zh-CN" altLang="en-US"/>
          </a:p>
        </p:txBody>
      </p:sp>
      <p:sp>
        <p:nvSpPr>
          <p:cNvPr id="5" name="页脚占位符 2">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extLst>
          </p:cNvPr>
          <p:cNvSpPr>
            <a:spLocks noGrp="1" noChangeArrowheads="1"/>
          </p:cNvSpPr>
          <p:nvPr>
            <p:ph type="sldNum" sz="quarter" idx="12"/>
          </p:nvPr>
        </p:nvSpPr>
        <p:spPr>
          <a:ln/>
        </p:spPr>
        <p:txBody>
          <a:bodyPr/>
          <a:lstStyle>
            <a:lvl1pPr>
              <a:defRPr/>
            </a:lvl1pPr>
          </a:lstStyle>
          <a:p>
            <a:pPr>
              <a:defRPr/>
            </a:pPr>
            <a:fld id="{FA222997-617A-47AA-85EF-71BCAE6B9C0C}" type="slidenum">
              <a:rPr lang="zh-CN" altLang="en-US"/>
              <a:pPr>
                <a:defRPr/>
              </a:pPr>
              <a:t>‹#›</a:t>
            </a:fld>
            <a:endParaRPr lang="en-US" altLang="zh-CN"/>
          </a:p>
        </p:txBody>
      </p:sp>
    </p:spTree>
    <p:extLst>
      <p:ext uri="{BB962C8B-B14F-4D97-AF65-F5344CB8AC3E}">
        <p14:creationId xmlns:p14="http://schemas.microsoft.com/office/powerpoint/2010/main" val="257056601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028"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69733561-F159-43C7-BF59-9A9602265660}" type="datetime1">
              <a:rPr lang="en-US"/>
              <a:pPr>
                <a:defRPr/>
              </a:pPr>
              <a:t>5/30/2019</a:t>
            </a:fld>
            <a:endParaRPr lang="en-US" sz="1400">
              <a:solidFill>
                <a:schemeClr val="tx2"/>
              </a:solidFill>
            </a:endParaRPr>
          </a:p>
        </p:txBody>
      </p:sp>
      <p:sp>
        <p:nvSpPr>
          <p:cNvPr id="1029"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400">
                <a:solidFill>
                  <a:schemeClr val="tx2"/>
                </a:solidFill>
              </a:defRPr>
            </a:lvl1pPr>
          </a:lstStyle>
          <a:p>
            <a:pPr>
              <a:defRPr/>
            </a:pPr>
            <a:endParaRPr lang="en-US"/>
          </a:p>
        </p:txBody>
      </p:sp>
      <p:sp>
        <p:nvSpPr>
          <p:cNvPr id="1030"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fld id="{1BEAC657-5525-4167-AE54-6A6A0DE0997D}" type="slidenum">
              <a:rPr lang="en-US" altLang="zh-CN"/>
              <a:pPr>
                <a:defRPr/>
              </a:pPr>
              <a:t>‹#›</a:t>
            </a:fld>
            <a:endParaRPr lang="en-US" altLang="zh-CN"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94308" r:id="rId1"/>
    <p:sldLayoutId id="2147494309" r:id="rId2"/>
    <p:sldLayoutId id="2147494310" r:id="rId3"/>
    <p:sldLayoutId id="2147494311" r:id="rId4"/>
    <p:sldLayoutId id="2147494312" r:id="rId5"/>
    <p:sldLayoutId id="2147494313" r:id="rId6"/>
    <p:sldLayoutId id="2147494314" r:id="rId7"/>
    <p:sldLayoutId id="2147494315" r:id="rId8"/>
    <p:sldLayoutId id="2147494316" r:id="rId9"/>
    <p:sldLayoutId id="2147494317" r:id="rId10"/>
    <p:sldLayoutId id="2147494318"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0243"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0244" name="日期占位符 4">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07B33915-F8AC-45A3-B967-87BC8FAA0890}" type="datetime1">
              <a:rPr lang="en-US"/>
              <a:pPr>
                <a:defRPr/>
              </a:pPr>
              <a:t>5/30/2019</a:t>
            </a:fld>
            <a:endParaRPr lang="zh-CN" altLang="en-US"/>
          </a:p>
        </p:txBody>
      </p:sp>
      <p:sp>
        <p:nvSpPr>
          <p:cNvPr id="10245" name="页脚占位符 5">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246" name="灯片编号占位符 6">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39920A3D-3BEA-4EBF-B14D-400902327EC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407" r:id="rId1"/>
    <p:sldLayoutId id="2147494408" r:id="rId2"/>
    <p:sldLayoutId id="2147494409" r:id="rId3"/>
    <p:sldLayoutId id="2147494410" r:id="rId4"/>
    <p:sldLayoutId id="2147494411" r:id="rId5"/>
    <p:sldLayoutId id="2147494412" r:id="rId6"/>
    <p:sldLayoutId id="2147494413" r:id="rId7"/>
    <p:sldLayoutId id="2147494414" r:id="rId8"/>
    <p:sldLayoutId id="2147494415" r:id="rId9"/>
    <p:sldLayoutId id="2147494416" r:id="rId10"/>
    <p:sldLayoutId id="2147494417"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126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1268" name="日期占位符 4">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2A572001-3DE8-4EC0-BC80-4222C0CBADEA}" type="datetime1">
              <a:rPr lang="en-US"/>
              <a:pPr>
                <a:defRPr/>
              </a:pPr>
              <a:t>5/30/2019</a:t>
            </a:fld>
            <a:endParaRPr lang="zh-CN" altLang="en-US"/>
          </a:p>
        </p:txBody>
      </p:sp>
      <p:sp>
        <p:nvSpPr>
          <p:cNvPr id="11269" name="页脚占位符 5">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1270" name="灯片编号占位符 6">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83A73EBD-A492-4416-8D40-02BE7FFDB07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418" r:id="rId1"/>
    <p:sldLayoutId id="2147494419" r:id="rId2"/>
    <p:sldLayoutId id="2147494420" r:id="rId3"/>
    <p:sldLayoutId id="2147494421" r:id="rId4"/>
    <p:sldLayoutId id="2147494422" r:id="rId5"/>
    <p:sldLayoutId id="2147494423" r:id="rId6"/>
    <p:sldLayoutId id="2147494424" r:id="rId7"/>
    <p:sldLayoutId id="2147494425" r:id="rId8"/>
    <p:sldLayoutId id="2147494426" r:id="rId9"/>
    <p:sldLayoutId id="2147494427" r:id="rId10"/>
    <p:sldLayoutId id="2147494428"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2291"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2292"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1C37B1F6-4343-4A98-B2CB-37E1E7521E5E}" type="datetime1">
              <a:rPr lang="en-US"/>
              <a:pPr>
                <a:defRPr/>
              </a:pPr>
              <a:t>5/30/2019</a:t>
            </a:fld>
            <a:endParaRPr lang="zh-CN" altLang="en-US"/>
          </a:p>
        </p:txBody>
      </p:sp>
      <p:sp>
        <p:nvSpPr>
          <p:cNvPr id="12293"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2294"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3DD879DB-487B-4F79-9397-D07BDA7165C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429" r:id="rId1"/>
    <p:sldLayoutId id="2147494430" r:id="rId2"/>
    <p:sldLayoutId id="2147494431" r:id="rId3"/>
    <p:sldLayoutId id="2147494432" r:id="rId4"/>
    <p:sldLayoutId id="2147494433" r:id="rId5"/>
    <p:sldLayoutId id="2147494434" r:id="rId6"/>
    <p:sldLayoutId id="2147494435" r:id="rId7"/>
    <p:sldLayoutId id="2147494436" r:id="rId8"/>
    <p:sldLayoutId id="2147494437" r:id="rId9"/>
    <p:sldLayoutId id="2147494438" r:id="rId10"/>
    <p:sldLayoutId id="2147494439"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3315"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3316"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A398FED5-D6CD-4F72-8137-312EE9F80A43}" type="datetime1">
              <a:rPr lang="en-US"/>
              <a:pPr>
                <a:defRPr/>
              </a:pPr>
              <a:t>5/30/2019</a:t>
            </a:fld>
            <a:endParaRPr lang="zh-CN" altLang="en-US"/>
          </a:p>
        </p:txBody>
      </p:sp>
      <p:sp>
        <p:nvSpPr>
          <p:cNvPr id="13317"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3318"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051FC06C-6314-4981-A499-A7230D07AEA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440" r:id="rId1"/>
    <p:sldLayoutId id="2147494441" r:id="rId2"/>
    <p:sldLayoutId id="2147494442" r:id="rId3"/>
    <p:sldLayoutId id="2147494443" r:id="rId4"/>
    <p:sldLayoutId id="2147494444" r:id="rId5"/>
    <p:sldLayoutId id="2147494445" r:id="rId6"/>
    <p:sldLayoutId id="2147494446" r:id="rId7"/>
    <p:sldLayoutId id="2147494447" r:id="rId8"/>
    <p:sldLayoutId id="2147494448" r:id="rId9"/>
    <p:sldLayoutId id="2147494449" r:id="rId10"/>
    <p:sldLayoutId id="2147494450"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4339"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Tree>
  </p:cSld>
  <p:clrMap bg1="lt1" tx1="dk1" bg2="lt2" tx2="dk2" accent1="accent1" accent2="accent2" accent3="accent3" accent4="accent4" accent5="accent5" accent6="accent6" hlink="hlink" folHlink="folHlink"/>
  <p:sldLayoutIdLst>
    <p:sldLayoutId id="2147494451" r:id="rId1"/>
    <p:sldLayoutId id="2147494452" r:id="rId2"/>
    <p:sldLayoutId id="2147494453" r:id="rId3"/>
    <p:sldLayoutId id="2147494454" r:id="rId4"/>
    <p:sldLayoutId id="2147494455" r:id="rId5"/>
    <p:sldLayoutId id="2147494456" r:id="rId6"/>
    <p:sldLayoutId id="2147494457" r:id="rId7"/>
    <p:sldLayoutId id="2147494458" r:id="rId8"/>
    <p:sldLayoutId id="2147494459" r:id="rId9"/>
    <p:sldLayoutId id="2147494460" r:id="rId10"/>
    <p:sldLayoutId id="2147494461"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5362"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15363"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5364" name="日期占位符 3">
            <a:extLst>
              <a:ext uri="{FF2B5EF4-FFF2-40B4-BE49-F238E27FC236}"/>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endParaRPr lang="en-US"/>
          </a:p>
        </p:txBody>
      </p:sp>
      <p:sp>
        <p:nvSpPr>
          <p:cNvPr id="15365" name="灯片编号占位符 4">
            <a:extLst>
              <a:ext uri="{FF2B5EF4-FFF2-40B4-BE49-F238E27FC236}"/>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fld id="{50FF12B5-FEAF-406E-BF76-6F0895B1EC66}" type="slidenum">
              <a:rPr lang="en-US" altLang="zh-CN"/>
              <a:pPr>
                <a:defRPr/>
              </a:pPr>
              <a:t>‹#›</a:t>
            </a:fld>
            <a:endParaRPr lang="en-US" altLang="zh-CN"/>
          </a:p>
        </p:txBody>
      </p:sp>
      <p:sp>
        <p:nvSpPr>
          <p:cNvPr id="15366" name="页脚占位符 5">
            <a:extLst>
              <a:ext uri="{FF2B5EF4-FFF2-40B4-BE49-F238E27FC236}"/>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400">
                <a:solidFill>
                  <a:schemeClr val="tx2"/>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4462" r:id="rId1"/>
    <p:sldLayoutId id="2147494463" r:id="rId2"/>
    <p:sldLayoutId id="2147494464" r:id="rId3"/>
    <p:sldLayoutId id="2147494465" r:id="rId4"/>
    <p:sldLayoutId id="2147494466" r:id="rId5"/>
    <p:sldLayoutId id="2147494467" r:id="rId6"/>
    <p:sldLayoutId id="2147494468" r:id="rId7"/>
    <p:sldLayoutId id="2147494469" r:id="rId8"/>
    <p:sldLayoutId id="2147494470" r:id="rId9"/>
    <p:sldLayoutId id="2147494471" r:id="rId10"/>
    <p:sldLayoutId id="2147494472"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638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Calibri" pitchFamily="34" charset="0"/>
                <a:ea typeface="宋体" pitchFamily="2" charset="-122"/>
              </a:defRPr>
            </a:lvl1pPr>
          </a:lstStyle>
          <a:p>
            <a:pPr>
              <a:defRPr/>
            </a:pPr>
            <a:fld id="{DEBF61B0-3DE1-4792-93A2-DD5E07E60A0E}" type="datetimeFigureOut">
              <a:rPr lang="en-US"/>
              <a:pPr>
                <a:defRPr/>
              </a:pPr>
              <a:t>5/30/2019</a:t>
            </a:fld>
            <a:endParaRPr lang="en-US" sz="1400" dirty="0">
              <a:solidFill>
                <a:srgbClr val="1F497D"/>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400">
                <a:solidFill>
                  <a:srgbClr val="1F497D"/>
                </a:solidFill>
                <a:latin typeface="Calibri" pitchFamily="34" charset="0"/>
                <a:ea typeface="宋体" pitchFamily="2" charset="-122"/>
              </a:defRPr>
            </a:lvl1pPr>
          </a:lstStyle>
          <a:p>
            <a:pPr>
              <a:defRPr/>
            </a:pPr>
            <a:endParaRPr 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fld id="{3138E3CA-AB95-4267-B61D-0C27CCC44ABE}" type="slidenum">
              <a:rPr lang="en-US" altLang="zh-CN"/>
              <a:pPr>
                <a:defRPr/>
              </a:pPr>
              <a:t>‹#›</a:t>
            </a:fld>
            <a:endParaRPr lang="en-US" altLang="zh-CN"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94473" r:id="rId1"/>
    <p:sldLayoutId id="2147494474" r:id="rId2"/>
    <p:sldLayoutId id="2147494475" r:id="rId3"/>
    <p:sldLayoutId id="2147494476" r:id="rId4"/>
    <p:sldLayoutId id="2147494477" r:id="rId5"/>
    <p:sldLayoutId id="2147494478" r:id="rId6"/>
    <p:sldLayoutId id="2147494479" r:id="rId7"/>
    <p:sldLayoutId id="2147494480" r:id="rId8"/>
    <p:sldLayoutId id="2147494481" r:id="rId9"/>
    <p:sldLayoutId id="2147494482" r:id="rId10"/>
    <p:sldLayoutId id="2147494483" r:id="rId11"/>
    <p:sldLayoutId id="2147494484" r:id="rId12"/>
    <p:sldLayoutId id="2147494485" r:id="rId13"/>
  </p:sldLayoutIdLst>
  <p:transition>
    <p:random/>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741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61A30C43-F89E-4173-B4B8-EF5FA3F27ECE}" type="datetimeFigureOut">
              <a:rPr lang="zh-CN" altLang="en-US"/>
              <a:pPr>
                <a:defRPr/>
              </a:pPr>
              <a:t>2019/5/30</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F4CA8418-27B3-4098-AEB4-06BB5FF3D77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94486" r:id="rId1"/>
    <p:sldLayoutId id="2147494487" r:id="rId2"/>
    <p:sldLayoutId id="2147494488" r:id="rId3"/>
    <p:sldLayoutId id="2147494489" r:id="rId4"/>
    <p:sldLayoutId id="2147494490" r:id="rId5"/>
    <p:sldLayoutId id="2147494491" r:id="rId6"/>
    <p:sldLayoutId id="2147494492" r:id="rId7"/>
    <p:sldLayoutId id="2147494493" r:id="rId8"/>
    <p:sldLayoutId id="2147494494" r:id="rId9"/>
    <p:sldLayoutId id="2147494495" r:id="rId10"/>
    <p:sldLayoutId id="2147494496" r:id="rId11"/>
  </p:sldLayoutIdLst>
  <p:transition>
    <p:random/>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2051"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2052"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122DEFC5-C271-4E53-A535-AB93DC3CE7D2}" type="datetime1">
              <a:rPr lang="en-US"/>
              <a:pPr>
                <a:defRPr/>
              </a:pPr>
              <a:t>5/30/2019</a:t>
            </a:fld>
            <a:endParaRPr lang="zh-CN" altLang="en-US"/>
          </a:p>
        </p:txBody>
      </p:sp>
      <p:sp>
        <p:nvSpPr>
          <p:cNvPr id="2053"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2054"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0C6D2A93-EAC8-40D6-87F7-A9E010131409}"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19" r:id="rId1"/>
    <p:sldLayoutId id="2147494320" r:id="rId2"/>
    <p:sldLayoutId id="2147494321" r:id="rId3"/>
    <p:sldLayoutId id="2147494322" r:id="rId4"/>
    <p:sldLayoutId id="2147494323" r:id="rId5"/>
    <p:sldLayoutId id="2147494324" r:id="rId6"/>
    <p:sldLayoutId id="2147494325" r:id="rId7"/>
    <p:sldLayoutId id="2147494326" r:id="rId8"/>
    <p:sldLayoutId id="2147494327" r:id="rId9"/>
    <p:sldLayoutId id="2147494328" r:id="rId10"/>
    <p:sldLayoutId id="2147494329"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3075"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3076"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DC0412F8-6C1E-4104-B221-849D0DE9D6D1}" type="datetime1">
              <a:rPr lang="en-US"/>
              <a:pPr>
                <a:defRPr/>
              </a:pPr>
              <a:t>5/30/2019</a:t>
            </a:fld>
            <a:endParaRPr lang="en-US"/>
          </a:p>
        </p:txBody>
      </p:sp>
      <p:sp>
        <p:nvSpPr>
          <p:cNvPr id="3077"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en-US"/>
          </a:p>
        </p:txBody>
      </p:sp>
      <p:sp>
        <p:nvSpPr>
          <p:cNvPr id="3078"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325516F5-616B-415A-B5EF-9BCD5021C650}" type="slidenum">
              <a:rPr lang="en-US" altLang="zh-CN"/>
              <a:pPr>
                <a:defRPr/>
              </a:pPr>
              <a:t>‹#›</a:t>
            </a:fld>
            <a:endParaRPr lang="en-US" altLang="zh-CN"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94330" r:id="rId1"/>
    <p:sldLayoutId id="2147494331" r:id="rId2"/>
    <p:sldLayoutId id="2147494332" r:id="rId3"/>
    <p:sldLayoutId id="2147494333" r:id="rId4"/>
    <p:sldLayoutId id="2147494334" r:id="rId5"/>
    <p:sldLayoutId id="2147494335" r:id="rId6"/>
    <p:sldLayoutId id="2147494336" r:id="rId7"/>
    <p:sldLayoutId id="2147494337" r:id="rId8"/>
    <p:sldLayoutId id="2147494338" r:id="rId9"/>
    <p:sldLayoutId id="2147494339" r:id="rId10"/>
    <p:sldLayoutId id="2147494340"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4099"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4100"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55B945DA-2C2F-40E7-83CE-11715BF4BAE9}" type="datetime1">
              <a:rPr lang="en-US"/>
              <a:pPr>
                <a:defRPr/>
              </a:pPr>
              <a:t>5/30/2019</a:t>
            </a:fld>
            <a:endParaRPr lang="zh-CN" altLang="en-US"/>
          </a:p>
        </p:txBody>
      </p:sp>
      <p:sp>
        <p:nvSpPr>
          <p:cNvPr id="4101"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4102"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060582A4-A03A-42DC-8119-FB3CBEBEC3C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41" r:id="rId1"/>
    <p:sldLayoutId id="2147494342" r:id="rId2"/>
    <p:sldLayoutId id="2147494343" r:id="rId3"/>
    <p:sldLayoutId id="2147494344" r:id="rId4"/>
    <p:sldLayoutId id="2147494345" r:id="rId5"/>
    <p:sldLayoutId id="2147494346" r:id="rId6"/>
    <p:sldLayoutId id="2147494347" r:id="rId7"/>
    <p:sldLayoutId id="2147494348" r:id="rId8"/>
    <p:sldLayoutId id="2147494349" r:id="rId9"/>
    <p:sldLayoutId id="2147494350" r:id="rId10"/>
    <p:sldLayoutId id="2147494351"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5123"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5124" name="日期占位符 3">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7CB663B5-6DC1-4268-8EF9-94D619F1A85F}" type="datetime1">
              <a:rPr lang="en-US"/>
              <a:pPr>
                <a:defRPr/>
              </a:pPr>
              <a:t>5/30/2019</a:t>
            </a:fld>
            <a:endParaRPr lang="zh-CN" altLang="en-US"/>
          </a:p>
        </p:txBody>
      </p:sp>
      <p:sp>
        <p:nvSpPr>
          <p:cNvPr id="5125" name="页脚占位符 4">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5126" name="灯片编号占位符 5">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68689169-5A36-4F26-8A10-64BFF71F1DA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52" r:id="rId1"/>
    <p:sldLayoutId id="2147494353" r:id="rId2"/>
    <p:sldLayoutId id="2147494354" r:id="rId3"/>
    <p:sldLayoutId id="2147494355" r:id="rId4"/>
    <p:sldLayoutId id="2147494356" r:id="rId5"/>
    <p:sldLayoutId id="2147494357" r:id="rId6"/>
    <p:sldLayoutId id="2147494358" r:id="rId7"/>
    <p:sldLayoutId id="2147494359" r:id="rId8"/>
    <p:sldLayoutId id="2147494360" r:id="rId9"/>
    <p:sldLayoutId id="2147494361" r:id="rId10"/>
    <p:sldLayoutId id="2147494362"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614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6148" name="日期占位符 4">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9F4B5388-00FF-4356-9723-8E19EBB0F173}" type="datetime1">
              <a:rPr lang="en-US"/>
              <a:pPr>
                <a:defRPr/>
              </a:pPr>
              <a:t>5/30/2019</a:t>
            </a:fld>
            <a:endParaRPr lang="zh-CN" altLang="en-US"/>
          </a:p>
        </p:txBody>
      </p:sp>
      <p:sp>
        <p:nvSpPr>
          <p:cNvPr id="6149" name="页脚占位符 5">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6150" name="灯片编号占位符 6">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84DCACCF-7AEF-4B51-914F-F55F6C06B4C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63" r:id="rId1"/>
    <p:sldLayoutId id="2147494364" r:id="rId2"/>
    <p:sldLayoutId id="2147494365" r:id="rId3"/>
    <p:sldLayoutId id="2147494366" r:id="rId4"/>
    <p:sldLayoutId id="2147494367" r:id="rId5"/>
    <p:sldLayoutId id="2147494368" r:id="rId6"/>
    <p:sldLayoutId id="2147494369" r:id="rId7"/>
    <p:sldLayoutId id="2147494370" r:id="rId8"/>
    <p:sldLayoutId id="2147494371" r:id="rId9"/>
    <p:sldLayoutId id="2147494372" r:id="rId10"/>
    <p:sldLayoutId id="2147494373"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7171"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7172" name="日期占位符 6">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D968B338-3E66-4922-9C47-BE923528F08F}" type="datetime1">
              <a:rPr lang="en-US"/>
              <a:pPr>
                <a:defRPr/>
              </a:pPr>
              <a:t>5/30/2019</a:t>
            </a:fld>
            <a:endParaRPr lang="zh-CN" altLang="en-US"/>
          </a:p>
        </p:txBody>
      </p:sp>
      <p:sp>
        <p:nvSpPr>
          <p:cNvPr id="7173" name="页脚占位符 7">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7174" name="灯片编号占位符 8">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F563D81D-9DAC-4D4E-B91F-0F067D48CDAF}"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74" r:id="rId1"/>
    <p:sldLayoutId id="2147494375" r:id="rId2"/>
    <p:sldLayoutId id="2147494376" r:id="rId3"/>
    <p:sldLayoutId id="2147494377" r:id="rId4"/>
    <p:sldLayoutId id="2147494378" r:id="rId5"/>
    <p:sldLayoutId id="2147494379" r:id="rId6"/>
    <p:sldLayoutId id="2147494380" r:id="rId7"/>
    <p:sldLayoutId id="2147494381" r:id="rId8"/>
    <p:sldLayoutId id="2147494382" r:id="rId9"/>
    <p:sldLayoutId id="2147494383" r:id="rId10"/>
    <p:sldLayoutId id="2147494384"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8195"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8196" name="日期占位符 2">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D5E1A35E-D461-4409-B3E3-F1D31E55DB29}" type="datetime1">
              <a:rPr lang="en-US"/>
              <a:pPr>
                <a:defRPr/>
              </a:pPr>
              <a:t>5/30/2019</a:t>
            </a:fld>
            <a:endParaRPr lang="zh-CN" altLang="en-US"/>
          </a:p>
        </p:txBody>
      </p:sp>
      <p:sp>
        <p:nvSpPr>
          <p:cNvPr id="8197" name="页脚占位符 3">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8198" name="灯片编号占位符 4">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DDD4E4F8-6D59-4AC8-9075-07AEF2EB803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85" r:id="rId1"/>
    <p:sldLayoutId id="2147494386" r:id="rId2"/>
    <p:sldLayoutId id="2147494387" r:id="rId3"/>
    <p:sldLayoutId id="2147494388" r:id="rId4"/>
    <p:sldLayoutId id="2147494389" r:id="rId5"/>
    <p:sldLayoutId id="2147494390" r:id="rId6"/>
    <p:sldLayoutId id="2147494391" r:id="rId7"/>
    <p:sldLayoutId id="2147494392" r:id="rId8"/>
    <p:sldLayoutId id="2147494393" r:id="rId9"/>
    <p:sldLayoutId id="2147494394" r:id="rId10"/>
    <p:sldLayoutId id="2147494395"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9219"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9220" name="日期占位符 1">
            <a:extLst>
              <a:ext uri="{FF2B5EF4-FFF2-40B4-BE49-F238E27FC236}"/>
            </a:extLst>
          </p:cNvPr>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8CE69669-BFEB-46D4-A845-96E43D26F815}" type="datetime1">
              <a:rPr lang="en-US"/>
              <a:pPr>
                <a:defRPr/>
              </a:pPr>
              <a:t>5/30/2019</a:t>
            </a:fld>
            <a:endParaRPr lang="zh-CN" altLang="en-US"/>
          </a:p>
        </p:txBody>
      </p:sp>
      <p:sp>
        <p:nvSpPr>
          <p:cNvPr id="9221" name="页脚占位符 2">
            <a:extLst>
              <a:ext uri="{FF2B5EF4-FFF2-40B4-BE49-F238E27FC236}"/>
            </a:extLst>
          </p:cNvPr>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9222" name="灯片编号占位符 3">
            <a:extLst>
              <a:ext uri="{FF2B5EF4-FFF2-40B4-BE49-F238E27FC236}"/>
            </a:extLst>
          </p:cNvPr>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CEADA556-FC72-431E-A853-4CB717479519}"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396" r:id="rId1"/>
    <p:sldLayoutId id="2147494397" r:id="rId2"/>
    <p:sldLayoutId id="2147494398" r:id="rId3"/>
    <p:sldLayoutId id="2147494399" r:id="rId4"/>
    <p:sldLayoutId id="2147494400" r:id="rId5"/>
    <p:sldLayoutId id="2147494401" r:id="rId6"/>
    <p:sldLayoutId id="2147494402" r:id="rId7"/>
    <p:sldLayoutId id="2147494403" r:id="rId8"/>
    <p:sldLayoutId id="2147494404" r:id="rId9"/>
    <p:sldLayoutId id="2147494405" r:id="rId10"/>
    <p:sldLayoutId id="2147494406" r:id="rId11"/>
  </p:sldLayoutIdLst>
  <p:transition>
    <p:random/>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0.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40.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5.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17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9.gif"/><Relationship Id="rId2" Type="http://schemas.openxmlformats.org/officeDocument/2006/relationships/slideLayout" Target="../slideLayouts/slideLayout172.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Microsoft_Visio_2003-2010___11111111.vsd"/><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5.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vmlDrawing" Target="../drawings/vmlDrawing3.v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video" Target="file:///C:\Users\Administrator\Desktop\&#29028;&#30719;&#27700;&#23475;&#38450;&#27835;&#26032;&#25216;&#26415;&#19982;&#26032;&#35013;&#22791;2019.5.30-&#33891;&#38498;&#38271;\&#27880;&#27974;&#21160;&#30011;_v2.wmv" TargetMode="External"/><Relationship Id="rId1" Type="http://schemas.microsoft.com/office/2007/relationships/media" Target="file:///C:\Users\Administrator\Desktop\&#29028;&#30719;&#27700;&#23475;&#38450;&#27835;&#26032;&#25216;&#26415;&#19982;&#26032;&#35013;&#22791;2019.5.30-&#33891;&#38498;&#38271;\&#27880;&#27974;&#21160;&#30011;_v2.wmv" TargetMode="External"/><Relationship Id="rId5" Type="http://schemas.openxmlformats.org/officeDocument/2006/relationships/image" Target="../media/image4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1.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61.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61.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0.xml"/><Relationship Id="rId5" Type="http://schemas.openxmlformats.org/officeDocument/2006/relationships/image" Target="../media/image61.jpe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file:///C:\Users\Administrator\Desktop\&#29028;&#30719;&#27700;&#23475;&#38450;&#27835;&#26032;&#25216;&#26415;&#19982;&#26032;&#35013;&#22791;2019.5.30-&#33891;&#38498;&#38271;\&#21453;&#36807;&#28388;.wmv" TargetMode="External"/><Relationship Id="rId1" Type="http://schemas.microsoft.com/office/2007/relationships/media" Target="file:///C:\Users\Administrator\Desktop\&#29028;&#30719;&#27700;&#23475;&#38450;&#27835;&#26032;&#25216;&#26415;&#19982;&#26032;&#35013;&#22791;2019.5.30-&#33891;&#38498;&#38271;\&#21453;&#36807;&#28388;.wmv" TargetMode="External"/><Relationship Id="rId5" Type="http://schemas.openxmlformats.org/officeDocument/2006/relationships/image" Target="../media/image6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53.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3"/>
          <p:cNvSpPr>
            <a:spLocks noGrp="1" noChangeArrowheads="1"/>
          </p:cNvSpPr>
          <p:nvPr>
            <p:ph type="ctrTitle" idx="4294967295"/>
          </p:nvPr>
        </p:nvSpPr>
        <p:spPr>
          <a:xfrm>
            <a:off x="434975" y="1987550"/>
            <a:ext cx="8251825" cy="1470025"/>
          </a:xfrm>
        </p:spPr>
        <p:txBody>
          <a:bodyPr/>
          <a:lstStyle/>
          <a:p>
            <a:pPr>
              <a:lnSpc>
                <a:spcPct val="150000"/>
              </a:lnSpc>
            </a:pPr>
            <a:r>
              <a:rPr lang="zh-CN" altLang="en-US" sz="4500" b="1" dirty="0" smtClean="0">
                <a:solidFill>
                  <a:srgbClr val="0000CC"/>
                </a:solidFill>
                <a:latin typeface="黑体" panose="02010609060101010101" pitchFamily="49" charset="-122"/>
                <a:ea typeface="黑体" panose="02010609060101010101" pitchFamily="49" charset="-122"/>
              </a:rPr>
              <a:t>煤矿水害防治新技术与新装备</a:t>
            </a:r>
            <a:endParaRPr lang="zh-CN" altLang="zh-CN" sz="4500" b="1" dirty="0" smtClean="0">
              <a:solidFill>
                <a:srgbClr val="0000CC"/>
              </a:solidFill>
              <a:latin typeface="黑体" panose="02010609060101010101" pitchFamily="49" charset="-122"/>
              <a:ea typeface="黑体" panose="02010609060101010101" pitchFamily="49" charset="-122"/>
            </a:endParaRPr>
          </a:p>
        </p:txBody>
      </p:sp>
      <p:pic>
        <p:nvPicPr>
          <p:cNvPr id="440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5486400"/>
            <a:ext cx="1573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0">
            <a:extLst>
              <a:ext uri="{FF2B5EF4-FFF2-40B4-BE49-F238E27FC236}"/>
            </a:extLst>
          </p:cNvPr>
          <p:cNvSpPr txBox="1">
            <a:spLocks noChangeArrowheads="1"/>
          </p:cNvSpPr>
          <p:nvPr/>
        </p:nvSpPr>
        <p:spPr bwMode="auto">
          <a:xfrm>
            <a:off x="506413" y="4379913"/>
            <a:ext cx="8097837" cy="1722437"/>
          </a:xfrm>
          <a:prstGeom prst="rect">
            <a:avLst/>
          </a:prstGeom>
          <a:noFill/>
          <a:ln w="9525">
            <a:noFill/>
            <a:miter lim="800000"/>
            <a:headEnd/>
            <a:tailEnd/>
          </a:ln>
        </p:spPr>
        <p:txBody>
          <a:bodyPr>
            <a:spAutoFit/>
          </a:bodyPr>
          <a:lstStyle/>
          <a:p>
            <a:pPr algn="ctr" eaLnBrk="1" hangingPunct="1">
              <a:buFont typeface="Arial" panose="020B0604020202020204" pitchFamily="34" charset="0"/>
              <a:buNone/>
              <a:defRPr/>
            </a:pPr>
            <a:r>
              <a:rPr lang="zh-CN" altLang="en-US" sz="3600" b="1" dirty="0">
                <a:latin typeface="黑体" pitchFamily="49" charset="-122"/>
                <a:ea typeface="黑体" pitchFamily="49" charset="-122"/>
              </a:rPr>
              <a:t>主讲人：董书宁 </a:t>
            </a:r>
            <a:r>
              <a:rPr lang="zh-CN" altLang="en-US" sz="3600" b="1" dirty="0" smtClean="0">
                <a:latin typeface="黑体" pitchFamily="49" charset="-122"/>
                <a:ea typeface="黑体" pitchFamily="49" charset="-122"/>
              </a:rPr>
              <a:t>  </a:t>
            </a:r>
            <a:endParaRPr lang="en-US" sz="3600" b="1" dirty="0">
              <a:latin typeface="黑体" pitchFamily="49" charset="-122"/>
              <a:ea typeface="黑体" pitchFamily="49" charset="-122"/>
            </a:endParaRPr>
          </a:p>
          <a:p>
            <a:pPr algn="ctr" eaLnBrk="1" hangingPunct="1">
              <a:buFont typeface="Arial" panose="020B0604020202020204" pitchFamily="34" charset="0"/>
              <a:buNone/>
              <a:defRPr/>
            </a:pPr>
            <a:endParaRPr lang="en-US" sz="1500" b="1" dirty="0">
              <a:effectLst>
                <a:outerShdw blurRad="38100" dist="38100" dir="2700000" algn="tl">
                  <a:srgbClr val="C0C0C0"/>
                </a:outerShdw>
              </a:effectLst>
              <a:latin typeface="微软雅黑" pitchFamily="34" charset="-122"/>
              <a:ea typeface="微软雅黑" pitchFamily="34" charset="-122"/>
            </a:endParaRPr>
          </a:p>
          <a:p>
            <a:pPr algn="ctr" eaLnBrk="1" hangingPunct="1">
              <a:buFont typeface="Arial" panose="020B0604020202020204" pitchFamily="34" charset="0"/>
              <a:buNone/>
              <a:defRPr/>
            </a:pPr>
            <a:endParaRPr lang="en-US" sz="2000" b="1" dirty="0">
              <a:effectLst>
                <a:outerShdw blurRad="38100" dist="38100" dir="2700000" algn="tl">
                  <a:srgbClr val="C0C0C0"/>
                </a:outerShdw>
              </a:effectLst>
              <a:latin typeface="微软雅黑" pitchFamily="34" charset="-122"/>
              <a:ea typeface="微软雅黑" pitchFamily="34" charset="-122"/>
            </a:endParaRPr>
          </a:p>
          <a:p>
            <a:pPr algn="ctr" eaLnBrk="1" hangingPunct="1">
              <a:buFont typeface="Arial" panose="020B0604020202020204" pitchFamily="34" charset="0"/>
              <a:buNone/>
              <a:defRPr/>
            </a:pPr>
            <a:r>
              <a:rPr lang="en-US" altLang="zh-CN" sz="3500" b="1" dirty="0">
                <a:solidFill>
                  <a:srgbClr val="FF0000"/>
                </a:solidFill>
                <a:latin typeface="黑体" pitchFamily="49" charset="-122"/>
                <a:ea typeface="黑体" pitchFamily="49" charset="-122"/>
              </a:rPr>
              <a:t>2019 </a:t>
            </a:r>
            <a:r>
              <a:rPr lang="zh-CN" altLang="en-US" sz="3500" b="1" dirty="0">
                <a:solidFill>
                  <a:srgbClr val="FF0000"/>
                </a:solidFill>
                <a:latin typeface="黑体" pitchFamily="49" charset="-122"/>
                <a:ea typeface="黑体" pitchFamily="49" charset="-122"/>
              </a:rPr>
              <a:t>年 </a:t>
            </a:r>
            <a:r>
              <a:rPr lang="en-US" altLang="zh-CN" sz="3500" b="1" dirty="0">
                <a:solidFill>
                  <a:srgbClr val="FF0000"/>
                </a:solidFill>
                <a:latin typeface="黑体" pitchFamily="49" charset="-122"/>
                <a:ea typeface="黑体" pitchFamily="49" charset="-122"/>
              </a:rPr>
              <a:t>5 </a:t>
            </a:r>
            <a:r>
              <a:rPr lang="zh-CN" altLang="en-US" sz="3500" b="1" dirty="0">
                <a:solidFill>
                  <a:srgbClr val="FF0000"/>
                </a:solidFill>
                <a:latin typeface="黑体" pitchFamily="49" charset="-122"/>
                <a:ea typeface="黑体" pitchFamily="49" charset="-122"/>
              </a:rPr>
              <a:t>月 </a:t>
            </a:r>
            <a:r>
              <a:rPr lang="en-US" altLang="zh-CN" sz="3500" b="1" dirty="0">
                <a:solidFill>
                  <a:srgbClr val="FF0000"/>
                </a:solidFill>
                <a:latin typeface="黑体" pitchFamily="49" charset="-122"/>
                <a:ea typeface="黑体" pitchFamily="49" charset="-122"/>
              </a:rPr>
              <a:t>30 </a:t>
            </a:r>
            <a:r>
              <a:rPr lang="zh-CN" altLang="en-US" sz="3500" b="1" dirty="0">
                <a:solidFill>
                  <a:srgbClr val="FF0000"/>
                </a:solidFill>
                <a:latin typeface="黑体" pitchFamily="49" charset="-122"/>
                <a:ea typeface="黑体" pitchFamily="49" charset="-122"/>
              </a:rPr>
              <a:t>日</a:t>
            </a:r>
          </a:p>
        </p:txBody>
      </p:sp>
      <p:pic>
        <p:nvPicPr>
          <p:cNvPr id="44037" name="Picture 5" descr="C:\Users\jwp\AppData\Roaming\Tencent\Users\274376136\QQ\WinTemp\RichOle\G}@X[6UKV{8[XO5L)9LY5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63C3870C-6818-4472-91DA-A50697BD21FA}" type="slidenum">
              <a:rPr lang="en-US" altLang="zh-CN" sz="1200">
                <a:solidFill>
                  <a:srgbClr val="898989"/>
                </a:solidFill>
              </a:rPr>
              <a:pPr algn="r" eaLnBrk="1" hangingPunct="1">
                <a:spcBef>
                  <a:spcPct val="0"/>
                </a:spcBef>
                <a:buFont typeface="Arial" panose="020B0604020202020204" pitchFamily="34" charset="0"/>
                <a:buNone/>
              </a:pPr>
              <a:t>1</a:t>
            </a:fld>
            <a:endParaRPr lang="en-US" altLang="zh-CN" sz="1400">
              <a:solidFill>
                <a:srgbClr val="FFFFFF"/>
              </a:solidFill>
            </a:endParaRPr>
          </a:p>
        </p:txBody>
      </p:sp>
      <p:sp>
        <p:nvSpPr>
          <p:cNvPr id="44039"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81CC6D94-265B-4FB5-847E-735E7B21089E}" type="slidenum">
              <a:rPr lang="en-US" altLang="zh-CN" sz="1200">
                <a:solidFill>
                  <a:srgbClr val="898989"/>
                </a:solidFill>
              </a:rPr>
              <a:pPr algn="r" eaLnBrk="1" hangingPunct="1">
                <a:spcBef>
                  <a:spcPct val="0"/>
                </a:spcBef>
                <a:buFont typeface="Arial" panose="020B0604020202020204" pitchFamily="34" charset="0"/>
                <a:buNone/>
              </a:pPr>
              <a:t>1</a:t>
            </a:fld>
            <a:endParaRPr lang="en-US" altLang="zh-CN" sz="1400">
              <a:solidFill>
                <a:srgbClr val="FFFFFF"/>
              </a:solidFill>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p:cNvGraphicFramePr/>
          <p:nvPr>
            <p:extLst>
              <p:ext uri="{D42A27DB-BD31-4B8C-83A1-F6EECF244321}">
                <p14:modId xmlns:p14="http://schemas.microsoft.com/office/powerpoint/2010/main" val="3064514203"/>
              </p:ext>
            </p:extLst>
          </p:nvPr>
        </p:nvGraphicFramePr>
        <p:xfrm>
          <a:off x="107504" y="2996952"/>
          <a:ext cx="5267746" cy="60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图示 10"/>
          <p:cNvGraphicFramePr/>
          <p:nvPr>
            <p:extLst>
              <p:ext uri="{D42A27DB-BD31-4B8C-83A1-F6EECF244321}">
                <p14:modId xmlns:p14="http://schemas.microsoft.com/office/powerpoint/2010/main" val="3146124385"/>
              </p:ext>
            </p:extLst>
          </p:nvPr>
        </p:nvGraphicFramePr>
        <p:xfrm>
          <a:off x="107504" y="3658619"/>
          <a:ext cx="5267746" cy="6098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图示 13"/>
          <p:cNvGraphicFramePr/>
          <p:nvPr>
            <p:extLst>
              <p:ext uri="{D42A27DB-BD31-4B8C-83A1-F6EECF244321}">
                <p14:modId xmlns:p14="http://schemas.microsoft.com/office/powerpoint/2010/main" val="2543473118"/>
              </p:ext>
            </p:extLst>
          </p:nvPr>
        </p:nvGraphicFramePr>
        <p:xfrm>
          <a:off x="107504" y="4320287"/>
          <a:ext cx="5267746" cy="6098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图示 14"/>
          <p:cNvGraphicFramePr/>
          <p:nvPr>
            <p:extLst>
              <p:ext uri="{D42A27DB-BD31-4B8C-83A1-F6EECF244321}">
                <p14:modId xmlns:p14="http://schemas.microsoft.com/office/powerpoint/2010/main" val="4062871447"/>
              </p:ext>
            </p:extLst>
          </p:nvPr>
        </p:nvGraphicFramePr>
        <p:xfrm>
          <a:off x="107504" y="4981954"/>
          <a:ext cx="5267746" cy="60982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图示 15"/>
          <p:cNvGraphicFramePr/>
          <p:nvPr>
            <p:extLst>
              <p:ext uri="{D42A27DB-BD31-4B8C-83A1-F6EECF244321}">
                <p14:modId xmlns:p14="http://schemas.microsoft.com/office/powerpoint/2010/main" val="1687989731"/>
              </p:ext>
            </p:extLst>
          </p:nvPr>
        </p:nvGraphicFramePr>
        <p:xfrm>
          <a:off x="107504" y="5649528"/>
          <a:ext cx="5267746" cy="60982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62471"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6247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62473" name="矩形 47"/>
          <p:cNvSpPr>
            <a:spLocks noChangeArrowheads="1"/>
          </p:cNvSpPr>
          <p:nvPr/>
        </p:nvSpPr>
        <p:spPr bwMode="auto">
          <a:xfrm>
            <a:off x="107950" y="188913"/>
            <a:ext cx="4718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2.</a:t>
            </a:r>
            <a:r>
              <a:rPr lang="zh-CN" altLang="zh-CN" b="1">
                <a:latin typeface="黑体" panose="02010609060101010101" pitchFamily="49" charset="-122"/>
                <a:ea typeface="黑体" panose="02010609060101010101" pitchFamily="49" charset="-122"/>
              </a:rPr>
              <a:t>煤矿水害</a:t>
            </a:r>
            <a:r>
              <a:rPr lang="zh-CN" altLang="en-US" b="1">
                <a:latin typeface="黑体" panose="02010609060101010101" pitchFamily="49" charset="-122"/>
                <a:ea typeface="黑体" panose="02010609060101010101" pitchFamily="49" charset="-122"/>
              </a:rPr>
              <a:t>防治</a:t>
            </a:r>
            <a:r>
              <a:rPr lang="zh-CN" altLang="zh-CN" b="1">
                <a:latin typeface="黑体" panose="02010609060101010101" pitchFamily="49" charset="-122"/>
                <a:ea typeface="黑体" panose="02010609060101010101" pitchFamily="49" charset="-122"/>
              </a:rPr>
              <a:t>技术</a:t>
            </a:r>
            <a:r>
              <a:rPr lang="zh-CN" altLang="en-US" b="1">
                <a:latin typeface="黑体" panose="02010609060101010101" pitchFamily="49" charset="-122"/>
                <a:ea typeface="黑体" panose="02010609060101010101" pitchFamily="49" charset="-122"/>
              </a:rPr>
              <a:t>概述</a:t>
            </a:r>
            <a:endParaRPr lang="zh-CN" altLang="zh-CN" b="1"/>
          </a:p>
        </p:txBody>
      </p:sp>
      <p:sp>
        <p:nvSpPr>
          <p:cNvPr id="62474" name="矩形 12"/>
          <p:cNvSpPr>
            <a:spLocks noChangeArrowheads="1"/>
          </p:cNvSpPr>
          <p:nvPr/>
        </p:nvSpPr>
        <p:spPr bwMode="auto">
          <a:xfrm>
            <a:off x="323850" y="1125538"/>
            <a:ext cx="8569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877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Clr>
                <a:srgbClr val="C00000"/>
              </a:buClr>
              <a:buFont typeface="Wingdings" panose="05000000000000000000" pitchFamily="2" charset="2"/>
              <a:buChar char="u"/>
            </a:pPr>
            <a:r>
              <a:rPr lang="zh-CN" altLang="en-US" sz="2400" dirty="0">
                <a:latin typeface="黑体" panose="02010609060101010101" pitchFamily="49" charset="-122"/>
                <a:ea typeface="黑体" panose="02010609060101010101" pitchFamily="49" charset="-122"/>
              </a:rPr>
              <a:t>根据</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煤矿防治水细则</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，应落实防治水主体责任，推进防治水“五个转变”</a:t>
            </a:r>
            <a:r>
              <a:rPr lang="zh-CN" altLang="zh-CN" sz="2400" dirty="0">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坚持“三专两探一撤”是防范煤矿重特大水害事故的重点措施。 </a:t>
            </a:r>
            <a:endParaRPr lang="zh-CN" altLang="zh-CN" sz="1800" dirty="0">
              <a:solidFill>
                <a:srgbClr val="FF0000"/>
              </a:solidFill>
            </a:endParaRPr>
          </a:p>
        </p:txBody>
      </p:sp>
      <p:sp>
        <p:nvSpPr>
          <p:cNvPr id="2" name="文本框 1"/>
          <p:cNvSpPr txBox="1"/>
          <p:nvPr/>
        </p:nvSpPr>
        <p:spPr>
          <a:xfrm>
            <a:off x="5703463" y="2965021"/>
            <a:ext cx="1656184" cy="2677656"/>
          </a:xfrm>
          <a:prstGeom prst="rect">
            <a:avLst/>
          </a:prstGeom>
          <a:noFill/>
        </p:spPr>
        <p:txBody>
          <a:bodyPr wrap="square" rtlCol="0">
            <a:spAutoFit/>
          </a:bodyPr>
          <a:lstStyle/>
          <a:p>
            <a:pPr>
              <a:lnSpc>
                <a:spcPct val="150000"/>
              </a:lnSpc>
            </a:pPr>
            <a:r>
              <a:rPr lang="zh-CN" altLang="en-US" sz="2800" b="1" dirty="0">
                <a:solidFill>
                  <a:srgbClr val="FF0000"/>
                </a:solidFill>
                <a:latin typeface="黑体" panose="02010609060101010101" pitchFamily="49" charset="-122"/>
                <a:ea typeface="黑体" panose="02010609060101010101" pitchFamily="49" charset="-122"/>
              </a:rPr>
              <a:t>三专：</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dirty="0" smtClean="0">
                <a:solidFill>
                  <a:srgbClr val="0000CC"/>
                </a:solidFill>
                <a:latin typeface="黑体" panose="02010609060101010101" pitchFamily="49" charset="-122"/>
                <a:ea typeface="黑体" panose="02010609060101010101" pitchFamily="49" charset="-122"/>
              </a:rPr>
              <a:t>专业人员</a:t>
            </a:r>
            <a:endParaRPr lang="en-US" altLang="zh-CN" sz="2800"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2800" dirty="0" smtClean="0">
                <a:solidFill>
                  <a:srgbClr val="0000CC"/>
                </a:solidFill>
                <a:latin typeface="黑体" panose="02010609060101010101" pitchFamily="49" charset="-122"/>
                <a:ea typeface="黑体" panose="02010609060101010101" pitchFamily="49" charset="-122"/>
              </a:rPr>
              <a:t>专门队伍</a:t>
            </a:r>
            <a:endParaRPr lang="en-US" altLang="zh-CN" sz="2800"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0000CC"/>
                </a:solidFill>
                <a:latin typeface="黑体" panose="02010609060101010101" pitchFamily="49" charset="-122"/>
                <a:ea typeface="黑体" panose="02010609060101010101" pitchFamily="49" charset="-122"/>
              </a:rPr>
              <a:t>专用</a:t>
            </a:r>
            <a:r>
              <a:rPr lang="zh-CN" altLang="en-US" sz="2800" dirty="0" smtClean="0">
                <a:solidFill>
                  <a:srgbClr val="0000CC"/>
                </a:solidFill>
                <a:latin typeface="黑体" panose="02010609060101010101" pitchFamily="49" charset="-122"/>
                <a:ea typeface="黑体" panose="02010609060101010101" pitchFamily="49" charset="-122"/>
              </a:rPr>
              <a:t>设备</a:t>
            </a:r>
            <a:endParaRPr lang="en-US" altLang="zh-CN" sz="2800" dirty="0">
              <a:solidFill>
                <a:srgbClr val="0000CC"/>
              </a:solidFill>
              <a:latin typeface="黑体" panose="02010609060101010101" pitchFamily="49" charset="-122"/>
              <a:ea typeface="黑体" panose="02010609060101010101" pitchFamily="49" charset="-122"/>
            </a:endParaRPr>
          </a:p>
        </p:txBody>
      </p:sp>
      <p:sp>
        <p:nvSpPr>
          <p:cNvPr id="12" name="文本框 11"/>
          <p:cNvSpPr txBox="1"/>
          <p:nvPr/>
        </p:nvSpPr>
        <p:spPr>
          <a:xfrm>
            <a:off x="7814405" y="2961633"/>
            <a:ext cx="1438115" cy="3323987"/>
          </a:xfrm>
          <a:prstGeom prst="rect">
            <a:avLst/>
          </a:prstGeom>
          <a:noFill/>
        </p:spPr>
        <p:txBody>
          <a:bodyPr wrap="square" rtlCol="0">
            <a:spAutoFit/>
          </a:bodyPr>
          <a:lstStyle/>
          <a:p>
            <a:pPr>
              <a:lnSpc>
                <a:spcPct val="150000"/>
              </a:lnSpc>
            </a:pPr>
            <a:r>
              <a:rPr lang="zh-CN" altLang="en-US" sz="2800" b="1" dirty="0" smtClean="0">
                <a:solidFill>
                  <a:srgbClr val="FF0000"/>
                </a:solidFill>
                <a:latin typeface="黑体" panose="02010609060101010101" pitchFamily="49" charset="-122"/>
                <a:ea typeface="黑体" panose="02010609060101010101" pitchFamily="49" charset="-122"/>
              </a:rPr>
              <a:t>两</a:t>
            </a:r>
            <a:r>
              <a:rPr lang="zh-CN" altLang="en-US" sz="2800" b="1" dirty="0">
                <a:solidFill>
                  <a:srgbClr val="FF0000"/>
                </a:solidFill>
                <a:latin typeface="黑体" panose="02010609060101010101" pitchFamily="49" charset="-122"/>
                <a:ea typeface="黑体" panose="02010609060101010101" pitchFamily="49" charset="-122"/>
              </a:rPr>
              <a:t>探：</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0000CC"/>
                </a:solidFill>
                <a:latin typeface="黑体" panose="02010609060101010101" pitchFamily="49" charset="-122"/>
                <a:ea typeface="黑体" panose="02010609060101010101" pitchFamily="49" charset="-122"/>
              </a:rPr>
              <a:t>物探</a:t>
            </a:r>
            <a:endParaRPr lang="en-US" altLang="zh-CN" sz="2800"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0000CC"/>
                </a:solidFill>
                <a:latin typeface="黑体" panose="02010609060101010101" pitchFamily="49" charset="-122"/>
                <a:ea typeface="黑体" panose="02010609060101010101" pitchFamily="49" charset="-122"/>
              </a:rPr>
              <a:t>钻探</a:t>
            </a:r>
            <a:endParaRPr lang="en-US" altLang="zh-CN" sz="2800"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2800" b="1" dirty="0" smtClean="0">
                <a:solidFill>
                  <a:srgbClr val="FF0000"/>
                </a:solidFill>
                <a:latin typeface="黑体" panose="02010609060101010101" pitchFamily="49" charset="-122"/>
                <a:ea typeface="黑体" panose="02010609060101010101" pitchFamily="49" charset="-122"/>
              </a:rPr>
              <a:t>一</a:t>
            </a:r>
            <a:r>
              <a:rPr lang="zh-CN" altLang="en-US" sz="2800" b="1" dirty="0">
                <a:solidFill>
                  <a:srgbClr val="FF0000"/>
                </a:solidFill>
                <a:latin typeface="黑体" panose="02010609060101010101" pitchFamily="49" charset="-122"/>
                <a:ea typeface="黑体" panose="02010609060101010101" pitchFamily="49" charset="-122"/>
              </a:rPr>
              <a:t>撤：</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0000CC"/>
                </a:solidFill>
                <a:latin typeface="黑体" panose="02010609060101010101" pitchFamily="49" charset="-122"/>
                <a:ea typeface="黑体" panose="02010609060101010101" pitchFamily="49" charset="-122"/>
              </a:rPr>
              <a:t>撤人</a:t>
            </a:r>
          </a:p>
        </p:txBody>
      </p:sp>
      <p:sp>
        <p:nvSpPr>
          <p:cNvPr id="3" name="圆角矩形 2"/>
          <p:cNvSpPr/>
          <p:nvPr/>
        </p:nvSpPr>
        <p:spPr bwMode="auto">
          <a:xfrm>
            <a:off x="5508104" y="2708920"/>
            <a:ext cx="3473947" cy="3595354"/>
          </a:xfrm>
          <a:prstGeom prst="roundRect">
            <a:avLst/>
          </a:prstGeom>
          <a:noFill/>
          <a:ln w="28575" cap="flat" cmpd="sng" algn="ctr">
            <a:solidFill>
              <a:srgbClr val="0070C0"/>
            </a:solidFill>
            <a:prstDash val="dash"/>
            <a:round/>
            <a:headEnd type="none" w="med" len="med"/>
            <a:tailEnd type="none" w="med" len="med"/>
          </a:ln>
          <a:effectLst>
            <a:outerShdw kx="3284103" algn="bl" rotWithShape="0">
              <a:schemeClr val="bg2">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cxnSp>
        <p:nvCxnSpPr>
          <p:cNvPr id="5" name="直接连接符 4"/>
          <p:cNvCxnSpPr/>
          <p:nvPr/>
        </p:nvCxnSpPr>
        <p:spPr bwMode="auto">
          <a:xfrm>
            <a:off x="7452320" y="2961633"/>
            <a:ext cx="0" cy="3059655"/>
          </a:xfrm>
          <a:prstGeom prst="line">
            <a:avLst/>
          </a:prstGeom>
          <a:solidFill>
            <a:schemeClr val="accent1"/>
          </a:solidFill>
          <a:ln w="28575" cap="flat" cmpd="sng" algn="ctr">
            <a:solidFill>
              <a:srgbClr val="C00000"/>
            </a:solidFill>
            <a:prstDash val="lgDash"/>
            <a:round/>
            <a:headEnd type="none" w="med" len="med"/>
            <a:tailEnd type="none" w="med" len="med"/>
          </a:ln>
          <a:effectLst>
            <a:outerShdw kx="3284103" algn="bl" rotWithShape="0">
              <a:schemeClr val="bg2">
                <a:alpha val="50000"/>
              </a:schemeClr>
            </a:outerShdw>
          </a:effectLst>
        </p:spPr>
      </p:cxnSp>
      <p:sp>
        <p:nvSpPr>
          <p:cNvPr id="6" name="文本框 5"/>
          <p:cNvSpPr txBox="1"/>
          <p:nvPr/>
        </p:nvSpPr>
        <p:spPr>
          <a:xfrm>
            <a:off x="1805163" y="6387490"/>
            <a:ext cx="2736304" cy="430887"/>
          </a:xfrm>
          <a:prstGeom prst="rect">
            <a:avLst/>
          </a:prstGeom>
          <a:noFill/>
        </p:spPr>
        <p:txBody>
          <a:bodyPr wrap="square" rtlCol="0">
            <a:spAutoFit/>
          </a:bodyPr>
          <a:lstStyle/>
          <a:p>
            <a:r>
              <a:rPr lang="zh-CN" altLang="en-US" sz="2200" dirty="0">
                <a:solidFill>
                  <a:srgbClr val="FF0000"/>
                </a:solidFill>
                <a:latin typeface="微软雅黑" panose="020B0503020204020204" pitchFamily="34" charset="-122"/>
                <a:ea typeface="微软雅黑" panose="020B0503020204020204" pitchFamily="34" charset="-122"/>
              </a:rPr>
              <a:t>“五个转变”</a:t>
            </a:r>
          </a:p>
        </p:txBody>
      </p:sp>
      <p:sp>
        <p:nvSpPr>
          <p:cNvPr id="17" name="文本框 16"/>
          <p:cNvSpPr txBox="1"/>
          <p:nvPr/>
        </p:nvSpPr>
        <p:spPr>
          <a:xfrm>
            <a:off x="6290717" y="6420425"/>
            <a:ext cx="2736304" cy="430887"/>
          </a:xfrm>
          <a:prstGeom prst="rect">
            <a:avLst/>
          </a:prstGeom>
          <a:noFill/>
        </p:spPr>
        <p:txBody>
          <a:bodyPr wrap="square" rtlCol="0">
            <a:spAutoFit/>
          </a:bodyPr>
          <a:lstStyle/>
          <a:p>
            <a:r>
              <a:rPr lang="zh-CN" altLang="en-US" sz="2200" dirty="0">
                <a:solidFill>
                  <a:srgbClr val="FF0000"/>
                </a:solidFill>
                <a:latin typeface="微软雅黑" panose="020B0503020204020204" pitchFamily="34" charset="-122"/>
                <a:ea typeface="微软雅黑" panose="020B0503020204020204" pitchFamily="34" charset="-122"/>
              </a:rPr>
              <a:t>“三专两探一撤”</a:t>
            </a:r>
            <a:endParaRPr lang="zh-CN" altLang="en-US" sz="2200"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514"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6451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64516"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6584AFDC-1114-4E83-97FA-F5C3AAC70073}" type="slidenum">
              <a:rPr lang="zh-CN" altLang="en-US" sz="1200">
                <a:solidFill>
                  <a:srgbClr val="898989"/>
                </a:solidFill>
              </a:rPr>
              <a:pPr algn="r" eaLnBrk="1" hangingPunct="1">
                <a:spcBef>
                  <a:spcPct val="0"/>
                </a:spcBef>
                <a:buFont typeface="Arial" panose="020B0604020202020204" pitchFamily="34" charset="0"/>
                <a:buNone/>
              </a:pPr>
              <a:t>11</a:t>
            </a:fld>
            <a:endParaRPr lang="en-US" altLang="zh-CN" sz="1200">
              <a:solidFill>
                <a:srgbClr val="898989"/>
              </a:solidFill>
            </a:endParaRPr>
          </a:p>
        </p:txBody>
      </p:sp>
      <p:sp>
        <p:nvSpPr>
          <p:cNvPr id="64517" name="AutoShape 7"/>
          <p:cNvSpPr>
            <a:spLocks noChangeArrowheads="1"/>
          </p:cNvSpPr>
          <p:nvPr/>
        </p:nvSpPr>
        <p:spPr bwMode="auto">
          <a:xfrm>
            <a:off x="5586413" y="3367088"/>
            <a:ext cx="2286000" cy="1490662"/>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endParaRPr lang="zh-CN" altLang="zh-CN" sz="1800">
              <a:solidFill>
                <a:srgbClr val="000000"/>
              </a:solidFill>
              <a:latin typeface="Verdana" panose="020B0604030504040204" pitchFamily="34" charset="0"/>
            </a:endParaRPr>
          </a:p>
        </p:txBody>
      </p:sp>
      <p:sp>
        <p:nvSpPr>
          <p:cNvPr id="64518" name="Text Box 8"/>
          <p:cNvSpPr txBox="1">
            <a:spLocks noChangeArrowheads="1"/>
          </p:cNvSpPr>
          <p:nvPr/>
        </p:nvSpPr>
        <p:spPr bwMode="auto">
          <a:xfrm>
            <a:off x="5643563" y="3571875"/>
            <a:ext cx="2159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a:solidFill>
                  <a:srgbClr val="000000"/>
                </a:solidFill>
                <a:latin typeface="黑体" panose="02010609060101010101" pitchFamily="49" charset="-122"/>
                <a:ea typeface="黑体" panose="02010609060101010101" pitchFamily="49" charset="-122"/>
              </a:rPr>
              <a:t>水灾治理技术</a:t>
            </a:r>
            <a:endParaRPr lang="en-US" altLang="zh-CN">
              <a:solidFill>
                <a:srgbClr val="000000"/>
              </a:solidFill>
              <a:latin typeface="黑体" panose="02010609060101010101" pitchFamily="49" charset="-122"/>
              <a:ea typeface="黑体" panose="02010609060101010101" pitchFamily="49" charset="-122"/>
            </a:endParaRPr>
          </a:p>
        </p:txBody>
      </p:sp>
      <p:grpSp>
        <p:nvGrpSpPr>
          <p:cNvPr id="64519" name="Group 9"/>
          <p:cNvGrpSpPr>
            <a:grpSpLocks/>
          </p:cNvGrpSpPr>
          <p:nvPr/>
        </p:nvGrpSpPr>
        <p:grpSpPr bwMode="auto">
          <a:xfrm>
            <a:off x="1166813" y="3367088"/>
            <a:ext cx="2286000" cy="1490662"/>
            <a:chOff x="0" y="0"/>
            <a:chExt cx="1440" cy="1680"/>
          </a:xfrm>
        </p:grpSpPr>
        <p:sp>
          <p:nvSpPr>
            <p:cNvPr id="64534" name="AutoShape 10"/>
            <p:cNvSpPr>
              <a:spLocks noChangeArrowheads="1"/>
            </p:cNvSpPr>
            <p:nvPr/>
          </p:nvSpPr>
          <p:spPr bwMode="auto">
            <a:xfrm>
              <a:off x="0" y="0"/>
              <a:ext cx="1440" cy="1680"/>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endParaRPr lang="zh-CN" altLang="zh-CN" sz="1800">
                <a:solidFill>
                  <a:srgbClr val="000000"/>
                </a:solidFill>
                <a:latin typeface="Verdana" panose="020B0604030504040204" pitchFamily="34" charset="0"/>
              </a:endParaRPr>
            </a:p>
          </p:txBody>
        </p:sp>
        <p:sp>
          <p:nvSpPr>
            <p:cNvPr id="64535" name="Text Box 11"/>
            <p:cNvSpPr txBox="1">
              <a:spLocks noChangeArrowheads="1"/>
            </p:cNvSpPr>
            <p:nvPr/>
          </p:nvSpPr>
          <p:spPr bwMode="auto">
            <a:xfrm>
              <a:off x="75" y="311"/>
              <a:ext cx="1284" cy="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a:solidFill>
                    <a:srgbClr val="000000"/>
                  </a:solidFill>
                  <a:latin typeface="黑体" panose="02010609060101010101" pitchFamily="49" charset="-122"/>
                  <a:ea typeface="黑体" panose="02010609060101010101" pitchFamily="49" charset="-122"/>
                </a:rPr>
                <a:t>水害预防技术</a:t>
              </a:r>
              <a:endParaRPr lang="en-US" altLang="zh-CN">
                <a:solidFill>
                  <a:srgbClr val="000000"/>
                </a:solidFill>
                <a:latin typeface="黑体" panose="02010609060101010101" pitchFamily="49" charset="-122"/>
                <a:ea typeface="黑体" panose="02010609060101010101" pitchFamily="49" charset="-122"/>
              </a:endParaRPr>
            </a:p>
          </p:txBody>
        </p:sp>
      </p:grpSp>
      <p:sp>
        <p:nvSpPr>
          <p:cNvPr id="64520" name="Freeform 12"/>
          <p:cNvSpPr>
            <a:spLocks/>
          </p:cNvSpPr>
          <p:nvPr/>
        </p:nvSpPr>
        <p:spPr bwMode="auto">
          <a:xfrm>
            <a:off x="3246438" y="3270250"/>
            <a:ext cx="903287" cy="12414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21" name="AutoShape 13"/>
          <p:cNvSpPr>
            <a:spLocks noChangeAspect="1" noChangeArrowheads="1" noTextEdit="1"/>
          </p:cNvSpPr>
          <p:nvPr/>
        </p:nvSpPr>
        <p:spPr bwMode="auto">
          <a:xfrm flipH="1">
            <a:off x="4892675" y="3267075"/>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4522" name="Freeform 14"/>
          <p:cNvSpPr>
            <a:spLocks/>
          </p:cNvSpPr>
          <p:nvPr/>
        </p:nvSpPr>
        <p:spPr bwMode="auto">
          <a:xfrm flipH="1">
            <a:off x="4899025" y="3270250"/>
            <a:ext cx="903288" cy="12414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64523" name="Group 15"/>
          <p:cNvGrpSpPr>
            <a:grpSpLocks/>
          </p:cNvGrpSpPr>
          <p:nvPr/>
        </p:nvGrpSpPr>
        <p:grpSpPr bwMode="auto">
          <a:xfrm>
            <a:off x="3071813" y="1643063"/>
            <a:ext cx="2998787" cy="1601787"/>
            <a:chOff x="0" y="0"/>
            <a:chExt cx="1889" cy="1009"/>
          </a:xfrm>
        </p:grpSpPr>
        <p:grpSp>
          <p:nvGrpSpPr>
            <p:cNvPr id="64525" name="Group 16"/>
            <p:cNvGrpSpPr>
              <a:grpSpLocks/>
            </p:cNvGrpSpPr>
            <p:nvPr/>
          </p:nvGrpSpPr>
          <p:grpSpPr bwMode="auto">
            <a:xfrm>
              <a:off x="0" y="0"/>
              <a:ext cx="1889" cy="1009"/>
              <a:chOff x="0" y="0"/>
              <a:chExt cx="1889" cy="1009"/>
            </a:xfrm>
          </p:grpSpPr>
          <p:grpSp>
            <p:nvGrpSpPr>
              <p:cNvPr id="64527" name="Group 17"/>
              <p:cNvGrpSpPr>
                <a:grpSpLocks/>
              </p:cNvGrpSpPr>
              <p:nvPr/>
            </p:nvGrpSpPr>
            <p:grpSpPr bwMode="auto">
              <a:xfrm>
                <a:off x="0" y="90"/>
                <a:ext cx="1889" cy="919"/>
                <a:chOff x="0" y="0"/>
                <a:chExt cx="1926" cy="937"/>
              </a:xfrm>
            </p:grpSpPr>
            <p:sp>
              <p:nvSpPr>
                <p:cNvPr id="64532" name="Oval 18"/>
                <p:cNvSpPr>
                  <a:spLocks noChangeArrowheads="1"/>
                </p:cNvSpPr>
                <p:nvPr/>
              </p:nvSpPr>
              <p:spPr bwMode="auto">
                <a:xfrm>
                  <a:off x="21" y="30"/>
                  <a:ext cx="1905" cy="907"/>
                </a:xfrm>
                <a:prstGeom prst="ellipse">
                  <a:avLst/>
                </a:prstGeom>
                <a:gradFill rotWithShape="1">
                  <a:gsLst>
                    <a:gs pos="0">
                      <a:srgbClr val="996633"/>
                    </a:gs>
                    <a:gs pos="100000">
                      <a:srgbClr val="4A321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sp>
              <p:nvSpPr>
                <p:cNvPr id="64533" name="Oval 19"/>
                <p:cNvSpPr>
                  <a:spLocks noChangeArrowheads="1"/>
                </p:cNvSpPr>
                <p:nvPr/>
              </p:nvSpPr>
              <p:spPr bwMode="auto">
                <a:xfrm>
                  <a:off x="0" y="0"/>
                  <a:ext cx="1905" cy="907"/>
                </a:xfrm>
                <a:prstGeom prst="ellipse">
                  <a:avLst/>
                </a:prstGeom>
                <a:gradFill rotWithShape="1">
                  <a:gsLst>
                    <a:gs pos="0">
                      <a:srgbClr val="8EC5E0"/>
                    </a:gs>
                    <a:gs pos="100000">
                      <a:srgbClr val="007CB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grpSp>
          <p:sp>
            <p:nvSpPr>
              <p:cNvPr id="64528" name="Oval 20"/>
              <p:cNvSpPr>
                <a:spLocks noChangeArrowheads="1"/>
              </p:cNvSpPr>
              <p:nvPr/>
            </p:nvSpPr>
            <p:spPr bwMode="auto">
              <a:xfrm>
                <a:off x="89" y="0"/>
                <a:ext cx="1691" cy="845"/>
              </a:xfrm>
              <a:prstGeom prst="ellipse">
                <a:avLst/>
              </a:prstGeom>
              <a:gradFill rotWithShape="1">
                <a:gsLst>
                  <a:gs pos="0">
                    <a:srgbClr val="165446"/>
                  </a:gs>
                  <a:gs pos="100000">
                    <a:srgbClr val="2FB598"/>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sp>
            <p:nvSpPr>
              <p:cNvPr id="64529" name="Oval 21"/>
              <p:cNvSpPr>
                <a:spLocks noChangeArrowheads="1"/>
              </p:cNvSpPr>
              <p:nvPr/>
            </p:nvSpPr>
            <p:spPr bwMode="auto">
              <a:xfrm>
                <a:off x="111" y="5"/>
                <a:ext cx="1650" cy="824"/>
              </a:xfrm>
              <a:prstGeom prst="ellipse">
                <a:avLst/>
              </a:prstGeom>
              <a:gradFill rotWithShape="1">
                <a:gsLst>
                  <a:gs pos="0">
                    <a:srgbClr val="2FB598">
                      <a:alpha val="0"/>
                    </a:srgbClr>
                  </a:gs>
                  <a:gs pos="100000">
                    <a:srgbClr val="B6E5D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sp>
            <p:nvSpPr>
              <p:cNvPr id="64530" name="Oval 22"/>
              <p:cNvSpPr>
                <a:spLocks noChangeArrowheads="1"/>
              </p:cNvSpPr>
              <p:nvPr/>
            </p:nvSpPr>
            <p:spPr bwMode="auto">
              <a:xfrm>
                <a:off x="128" y="13"/>
                <a:ext cx="1570" cy="770"/>
              </a:xfrm>
              <a:prstGeom prst="ellipse">
                <a:avLst/>
              </a:prstGeom>
              <a:gradFill rotWithShape="1">
                <a:gsLst>
                  <a:gs pos="0">
                    <a:srgbClr val="258F78"/>
                  </a:gs>
                  <a:gs pos="100000">
                    <a:srgbClr val="2FB598">
                      <a:alpha val="48000"/>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sp>
            <p:nvSpPr>
              <p:cNvPr id="64531" name="Oval 23"/>
              <p:cNvSpPr>
                <a:spLocks noChangeArrowheads="1"/>
              </p:cNvSpPr>
              <p:nvPr/>
            </p:nvSpPr>
            <p:spPr bwMode="auto">
              <a:xfrm>
                <a:off x="211" y="30"/>
                <a:ext cx="1382" cy="624"/>
              </a:xfrm>
              <a:prstGeom prst="ellipse">
                <a:avLst/>
              </a:prstGeom>
              <a:gradFill rotWithShape="1">
                <a:gsLst>
                  <a:gs pos="0">
                    <a:srgbClr val="FFFFFF"/>
                  </a:gs>
                  <a:gs pos="100000">
                    <a:srgbClr val="2FB598">
                      <a:alpha val="37999"/>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zh-CN" sz="1800">
                  <a:solidFill>
                    <a:srgbClr val="000000"/>
                  </a:solidFill>
                </a:endParaRPr>
              </a:p>
            </p:txBody>
          </p:sp>
        </p:grpSp>
        <p:sp>
          <p:nvSpPr>
            <p:cNvPr id="64526" name="Text Box 24"/>
            <p:cNvSpPr txBox="1">
              <a:spLocks noChangeArrowheads="1"/>
            </p:cNvSpPr>
            <p:nvPr/>
          </p:nvSpPr>
          <p:spPr bwMode="auto">
            <a:xfrm>
              <a:off x="403" y="90"/>
              <a:ext cx="115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b="1">
                  <a:solidFill>
                    <a:srgbClr val="000000"/>
                  </a:solidFill>
                  <a:latin typeface="黑体" panose="02010609060101010101" pitchFamily="49" charset="-122"/>
                  <a:ea typeface="黑体" panose="02010609060101010101" pitchFamily="49" charset="-122"/>
                </a:rPr>
                <a:t>水害防治</a:t>
              </a:r>
              <a:endParaRPr lang="en-US" altLang="zh-CN" b="1">
                <a:solidFill>
                  <a:srgbClr val="000000"/>
                </a:solidFill>
                <a:latin typeface="黑体" panose="02010609060101010101" pitchFamily="49" charset="-122"/>
                <a:ea typeface="黑体" panose="02010609060101010101" pitchFamily="49" charset="-122"/>
              </a:endParaRPr>
            </a:p>
            <a:p>
              <a:pPr algn="ctr">
                <a:spcBef>
                  <a:spcPct val="0"/>
                </a:spcBef>
                <a:buFont typeface="Arial" panose="020B0604020202020204" pitchFamily="34" charset="0"/>
                <a:buNone/>
              </a:pPr>
              <a:r>
                <a:rPr lang="zh-CN" altLang="en-US" b="1">
                  <a:solidFill>
                    <a:srgbClr val="000000"/>
                  </a:solidFill>
                  <a:latin typeface="黑体" panose="02010609060101010101" pitchFamily="49" charset="-122"/>
                  <a:ea typeface="黑体" panose="02010609060101010101" pitchFamily="49" charset="-122"/>
                </a:rPr>
                <a:t>技术</a:t>
              </a:r>
              <a:endParaRPr lang="en-US" altLang="zh-CN" b="1">
                <a:solidFill>
                  <a:srgbClr val="000000"/>
                </a:solidFill>
                <a:latin typeface="黑体" panose="02010609060101010101" pitchFamily="49" charset="-122"/>
                <a:ea typeface="黑体" panose="02010609060101010101" pitchFamily="49" charset="-122"/>
              </a:endParaRPr>
            </a:p>
          </p:txBody>
        </p:sp>
      </p:grpSp>
      <p:sp>
        <p:nvSpPr>
          <p:cNvPr id="64524" name="矩形 47"/>
          <p:cNvSpPr>
            <a:spLocks noChangeArrowheads="1"/>
          </p:cNvSpPr>
          <p:nvPr/>
        </p:nvSpPr>
        <p:spPr bwMode="auto">
          <a:xfrm>
            <a:off x="107950" y="188913"/>
            <a:ext cx="4718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2.</a:t>
            </a:r>
            <a:r>
              <a:rPr lang="zh-CN" altLang="zh-CN" b="1">
                <a:latin typeface="黑体" panose="02010609060101010101" pitchFamily="49" charset="-122"/>
                <a:ea typeface="黑体" panose="02010609060101010101" pitchFamily="49" charset="-122"/>
              </a:rPr>
              <a:t>煤矿水害</a:t>
            </a:r>
            <a:r>
              <a:rPr lang="zh-CN" altLang="en-US" b="1">
                <a:latin typeface="黑体" panose="02010609060101010101" pitchFamily="49" charset="-122"/>
                <a:ea typeface="黑体" panose="02010609060101010101" pitchFamily="49" charset="-122"/>
              </a:rPr>
              <a:t>防治</a:t>
            </a:r>
            <a:r>
              <a:rPr lang="zh-CN" altLang="zh-CN" b="1">
                <a:latin typeface="黑体" panose="02010609060101010101" pitchFamily="49" charset="-122"/>
                <a:ea typeface="黑体" panose="02010609060101010101" pitchFamily="49" charset="-122"/>
              </a:rPr>
              <a:t>技术</a:t>
            </a:r>
            <a:r>
              <a:rPr lang="zh-CN" altLang="en-US" b="1">
                <a:latin typeface="黑体" panose="02010609060101010101" pitchFamily="49" charset="-122"/>
                <a:ea typeface="黑体" panose="02010609060101010101" pitchFamily="49" charset="-122"/>
              </a:rPr>
              <a:t>概述</a:t>
            </a:r>
            <a:endParaRPr lang="zh-CN" altLang="zh-CN" b="1"/>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562"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6656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66564"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A3FA2046-5E0C-4226-90C1-AF063B8AD2C3}" type="slidenum">
              <a:rPr lang="zh-CN" altLang="en-US" sz="1200">
                <a:solidFill>
                  <a:srgbClr val="898989"/>
                </a:solidFill>
              </a:rPr>
              <a:pPr algn="r" eaLnBrk="1" hangingPunct="1">
                <a:spcBef>
                  <a:spcPct val="0"/>
                </a:spcBef>
                <a:buFont typeface="Arial" panose="020B0604020202020204" pitchFamily="34" charset="0"/>
                <a:buNone/>
              </a:pPr>
              <a:t>12</a:t>
            </a:fld>
            <a:endParaRPr lang="en-US" altLang="zh-CN" sz="1200">
              <a:solidFill>
                <a:srgbClr val="898989"/>
              </a:solidFill>
            </a:endParaRPr>
          </a:p>
        </p:txBody>
      </p:sp>
      <p:sp>
        <p:nvSpPr>
          <p:cNvPr id="66565" name="AutoShape 6"/>
          <p:cNvSpPr>
            <a:spLocks noChangeArrowheads="1"/>
          </p:cNvSpPr>
          <p:nvPr/>
        </p:nvSpPr>
        <p:spPr bwMode="auto">
          <a:xfrm>
            <a:off x="4775200" y="2182813"/>
            <a:ext cx="2919413" cy="3389312"/>
          </a:xfrm>
          <a:prstGeom prst="roundRect">
            <a:avLst>
              <a:gd name="adj" fmla="val 4690"/>
            </a:avLst>
          </a:prstGeom>
          <a:noFill/>
          <a:ln w="57150">
            <a:solidFill>
              <a:srgbClr val="FAA90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66" name="AutoShape 7"/>
          <p:cNvSpPr>
            <a:spLocks noChangeArrowheads="1"/>
          </p:cNvSpPr>
          <p:nvPr/>
        </p:nvSpPr>
        <p:spPr bwMode="auto">
          <a:xfrm>
            <a:off x="5329238" y="2044700"/>
            <a:ext cx="1885950" cy="287338"/>
          </a:xfrm>
          <a:prstGeom prst="roundRect">
            <a:avLst>
              <a:gd name="adj" fmla="val 50000"/>
            </a:avLst>
          </a:prstGeom>
          <a:gradFill rotWithShape="1">
            <a:gsLst>
              <a:gs pos="0">
                <a:srgbClr val="744E03"/>
              </a:gs>
              <a:gs pos="50000">
                <a:srgbClr val="FAA906"/>
              </a:gs>
              <a:gs pos="100000">
                <a:srgbClr val="744E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67" name="AutoShape 8"/>
          <p:cNvSpPr>
            <a:spLocks noChangeArrowheads="1"/>
          </p:cNvSpPr>
          <p:nvPr/>
        </p:nvSpPr>
        <p:spPr bwMode="auto">
          <a:xfrm flipH="1">
            <a:off x="7024688" y="2120900"/>
            <a:ext cx="74612"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68" name="AutoShape 9"/>
          <p:cNvSpPr>
            <a:spLocks noChangeArrowheads="1"/>
          </p:cNvSpPr>
          <p:nvPr/>
        </p:nvSpPr>
        <p:spPr bwMode="auto">
          <a:xfrm flipH="1">
            <a:off x="5414963" y="2111375"/>
            <a:ext cx="73025"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69" name="AutoShape 18"/>
          <p:cNvSpPr>
            <a:spLocks noChangeArrowheads="1"/>
          </p:cNvSpPr>
          <p:nvPr/>
        </p:nvSpPr>
        <p:spPr bwMode="auto">
          <a:xfrm>
            <a:off x="1143000" y="2211388"/>
            <a:ext cx="2857500" cy="3360737"/>
          </a:xfrm>
          <a:prstGeom prst="roundRect">
            <a:avLst>
              <a:gd name="adj" fmla="val 4690"/>
            </a:avLst>
          </a:prstGeom>
          <a:noFill/>
          <a:ln w="57150">
            <a:solidFill>
              <a:srgbClr val="007CB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70" name="AutoShape 19"/>
          <p:cNvSpPr>
            <a:spLocks noChangeArrowheads="1"/>
          </p:cNvSpPr>
          <p:nvPr/>
        </p:nvSpPr>
        <p:spPr bwMode="auto">
          <a:xfrm>
            <a:off x="1608138" y="2071688"/>
            <a:ext cx="1884362" cy="284162"/>
          </a:xfrm>
          <a:prstGeom prst="roundRect">
            <a:avLst>
              <a:gd name="adj" fmla="val 50000"/>
            </a:avLst>
          </a:prstGeom>
          <a:gradFill rotWithShape="1">
            <a:gsLst>
              <a:gs pos="0">
                <a:srgbClr val="003048"/>
              </a:gs>
              <a:gs pos="50000">
                <a:srgbClr val="007CBA"/>
              </a:gs>
              <a:gs pos="100000">
                <a:srgbClr val="00304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71" name="AutoShape 20"/>
          <p:cNvSpPr>
            <a:spLocks noChangeArrowheads="1"/>
          </p:cNvSpPr>
          <p:nvPr/>
        </p:nvSpPr>
        <p:spPr bwMode="auto">
          <a:xfrm flipH="1">
            <a:off x="3311525" y="2139950"/>
            <a:ext cx="73025"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72" name="AutoShape 21"/>
          <p:cNvSpPr>
            <a:spLocks noChangeArrowheads="1"/>
          </p:cNvSpPr>
          <p:nvPr/>
        </p:nvSpPr>
        <p:spPr bwMode="auto">
          <a:xfrm flipH="1">
            <a:off x="1709738" y="2139950"/>
            <a:ext cx="74612"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66573" name="矩形 36"/>
          <p:cNvSpPr>
            <a:spLocks noChangeArrowheads="1"/>
          </p:cNvSpPr>
          <p:nvPr/>
        </p:nvSpPr>
        <p:spPr bwMode="auto">
          <a:xfrm>
            <a:off x="1354138" y="1484313"/>
            <a:ext cx="2347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zh-CN" sz="2800" b="1">
                <a:solidFill>
                  <a:srgbClr val="FF0000"/>
                </a:solidFill>
                <a:latin typeface="黑体" panose="02010609060101010101" pitchFamily="49" charset="-122"/>
                <a:ea typeface="黑体" panose="02010609060101010101" pitchFamily="49" charset="-122"/>
              </a:rPr>
              <a:t>水</a:t>
            </a:r>
            <a:r>
              <a:rPr lang="zh-CN" altLang="en-US" sz="2800" b="1">
                <a:solidFill>
                  <a:srgbClr val="FF0000"/>
                </a:solidFill>
                <a:latin typeface="黑体" panose="02010609060101010101" pitchFamily="49" charset="-122"/>
                <a:ea typeface="黑体" panose="02010609060101010101" pitchFamily="49" charset="-122"/>
              </a:rPr>
              <a:t>害</a:t>
            </a:r>
            <a:r>
              <a:rPr lang="zh-CN" altLang="zh-CN" sz="2800" b="1">
                <a:solidFill>
                  <a:srgbClr val="FF0000"/>
                </a:solidFill>
                <a:latin typeface="黑体" panose="02010609060101010101" pitchFamily="49" charset="-122"/>
                <a:ea typeface="黑体" panose="02010609060101010101" pitchFamily="49" charset="-122"/>
              </a:rPr>
              <a:t>预防技术</a:t>
            </a:r>
          </a:p>
        </p:txBody>
      </p:sp>
      <p:sp>
        <p:nvSpPr>
          <p:cNvPr id="66574" name="矩形 37"/>
          <p:cNvSpPr>
            <a:spLocks noChangeArrowheads="1"/>
          </p:cNvSpPr>
          <p:nvPr/>
        </p:nvSpPr>
        <p:spPr bwMode="auto">
          <a:xfrm>
            <a:off x="5072063" y="1484313"/>
            <a:ext cx="234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2800" b="1" dirty="0">
                <a:solidFill>
                  <a:srgbClr val="FF0000"/>
                </a:solidFill>
                <a:latin typeface="黑体" panose="02010609060101010101" pitchFamily="49" charset="-122"/>
                <a:ea typeface="黑体" panose="02010609060101010101" pitchFamily="49" charset="-122"/>
              </a:rPr>
              <a:t>水灾</a:t>
            </a:r>
            <a:r>
              <a:rPr lang="zh-CN" altLang="zh-CN" sz="2800" b="1" dirty="0">
                <a:solidFill>
                  <a:srgbClr val="FF0000"/>
                </a:solidFill>
                <a:latin typeface="黑体" panose="02010609060101010101" pitchFamily="49" charset="-122"/>
                <a:ea typeface="黑体" panose="02010609060101010101" pitchFamily="49" charset="-122"/>
              </a:rPr>
              <a:t>治理技术</a:t>
            </a:r>
          </a:p>
        </p:txBody>
      </p:sp>
      <p:sp>
        <p:nvSpPr>
          <p:cNvPr id="66575" name="文本框 1"/>
          <p:cNvSpPr txBox="1">
            <a:spLocks noChangeArrowheads="1"/>
          </p:cNvSpPr>
          <p:nvPr/>
        </p:nvSpPr>
        <p:spPr bwMode="auto">
          <a:xfrm>
            <a:off x="1331913" y="2571750"/>
            <a:ext cx="2286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探测探查</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监测预警</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预测预报</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超前治理</a:t>
            </a:r>
            <a:endParaRPr lang="en-US" altLang="zh-CN" sz="2800" b="1">
              <a:latin typeface="宋体" panose="02010600030101010101" pitchFamily="2" charset="-122"/>
            </a:endParaRPr>
          </a:p>
        </p:txBody>
      </p:sp>
      <p:sp>
        <p:nvSpPr>
          <p:cNvPr id="66576" name="文本框 19"/>
          <p:cNvSpPr txBox="1">
            <a:spLocks noChangeArrowheads="1"/>
          </p:cNvSpPr>
          <p:nvPr/>
        </p:nvSpPr>
        <p:spPr bwMode="auto">
          <a:xfrm>
            <a:off x="5032375" y="2536825"/>
            <a:ext cx="22542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应急救援</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探查测试</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快速复矿</a:t>
            </a:r>
            <a:endParaRPr lang="en-US" altLang="zh-CN" sz="2800" b="1">
              <a:latin typeface="宋体" panose="02010600030101010101" pitchFamily="2" charset="-122"/>
            </a:endParaRPr>
          </a:p>
          <a:p>
            <a:pPr>
              <a:lnSpc>
                <a:spcPct val="150000"/>
              </a:lnSpc>
              <a:spcBef>
                <a:spcPct val="0"/>
              </a:spcBef>
              <a:buClr>
                <a:srgbClr val="C00000"/>
              </a:buClr>
              <a:buSzPct val="80000"/>
              <a:buFont typeface="Wingdings" panose="05000000000000000000" pitchFamily="2" charset="2"/>
              <a:buChar char="u"/>
            </a:pPr>
            <a:r>
              <a:rPr lang="zh-CN" altLang="en-US" sz="2800" b="1">
                <a:latin typeface="宋体" panose="02010600030101010101" pitchFamily="2" charset="-122"/>
              </a:rPr>
              <a:t> 根治水患</a:t>
            </a:r>
          </a:p>
        </p:txBody>
      </p:sp>
      <p:sp>
        <p:nvSpPr>
          <p:cNvPr id="66577" name="矩形 47"/>
          <p:cNvSpPr>
            <a:spLocks noChangeArrowheads="1"/>
          </p:cNvSpPr>
          <p:nvPr/>
        </p:nvSpPr>
        <p:spPr bwMode="auto">
          <a:xfrm>
            <a:off x="107950" y="188913"/>
            <a:ext cx="4718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2.</a:t>
            </a:r>
            <a:r>
              <a:rPr lang="zh-CN" altLang="zh-CN" b="1">
                <a:latin typeface="黑体" panose="02010609060101010101" pitchFamily="49" charset="-122"/>
                <a:ea typeface="黑体" panose="02010609060101010101" pitchFamily="49" charset="-122"/>
              </a:rPr>
              <a:t>煤矿水害</a:t>
            </a:r>
            <a:r>
              <a:rPr lang="zh-CN" altLang="en-US" b="1">
                <a:latin typeface="黑体" panose="02010609060101010101" pitchFamily="49" charset="-122"/>
                <a:ea typeface="黑体" panose="02010609060101010101" pitchFamily="49" charset="-122"/>
              </a:rPr>
              <a:t>防治</a:t>
            </a:r>
            <a:r>
              <a:rPr lang="zh-CN" altLang="zh-CN" b="1">
                <a:latin typeface="黑体" panose="02010609060101010101" pitchFamily="49" charset="-122"/>
                <a:ea typeface="黑体" panose="02010609060101010101" pitchFamily="49" charset="-122"/>
              </a:rPr>
              <a:t>技术</a:t>
            </a:r>
            <a:r>
              <a:rPr lang="zh-CN" altLang="en-US" b="1">
                <a:latin typeface="黑体" panose="02010609060101010101" pitchFamily="49" charset="-122"/>
                <a:ea typeface="黑体" panose="02010609060101010101" pitchFamily="49" charset="-122"/>
              </a:rPr>
              <a:t>概述</a:t>
            </a:r>
            <a:endParaRPr lang="zh-CN" altLang="zh-CN" b="1"/>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平行四边形 3"/>
          <p:cNvSpPr>
            <a:spLocks noChangeArrowheads="1"/>
          </p:cNvSpPr>
          <p:nvPr/>
        </p:nvSpPr>
        <p:spPr bwMode="auto">
          <a:xfrm rot="-5400000">
            <a:off x="3934619" y="-780256"/>
            <a:ext cx="1274762" cy="9144000"/>
          </a:xfrm>
          <a:prstGeom prst="parallelogram">
            <a:avLst>
              <a:gd name="adj" fmla="val 0"/>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68611" name="矩形 4"/>
          <p:cNvSpPr>
            <a:spLocks noChangeArrowheads="1"/>
          </p:cNvSpPr>
          <p:nvPr/>
        </p:nvSpPr>
        <p:spPr bwMode="auto">
          <a:xfrm>
            <a:off x="6948488" y="1787525"/>
            <a:ext cx="1152525" cy="1382713"/>
          </a:xfrm>
          <a:prstGeom prst="rect">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68612" name="TextBox 7"/>
          <p:cNvSpPr txBox="1">
            <a:spLocks noChangeArrowheads="1"/>
          </p:cNvSpPr>
          <p:nvPr/>
        </p:nvSpPr>
        <p:spPr bwMode="auto">
          <a:xfrm>
            <a:off x="7102475" y="1717675"/>
            <a:ext cx="812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altLang="en-US"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8613" name="矩形 47"/>
          <p:cNvSpPr>
            <a:spLocks noChangeArrowheads="1"/>
          </p:cNvSpPr>
          <p:nvPr/>
        </p:nvSpPr>
        <p:spPr bwMode="auto">
          <a:xfrm>
            <a:off x="1116013" y="2185988"/>
            <a:ext cx="554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b="1">
                <a:latin typeface="黑体" panose="02010609060101010101" pitchFamily="49" charset="-122"/>
                <a:ea typeface="黑体" panose="02010609060101010101" pitchFamily="49" charset="-122"/>
              </a:rPr>
              <a:t>煤矿水</a:t>
            </a:r>
            <a:r>
              <a:rPr lang="zh-CN" altLang="en-US" b="1">
                <a:latin typeface="黑体" panose="02010609060101010101" pitchFamily="49" charset="-122"/>
                <a:ea typeface="黑体" panose="02010609060101010101" pitchFamily="49" charset="-122"/>
              </a:rPr>
              <a:t>害预防新技术与新装备</a:t>
            </a:r>
            <a:endParaRPr lang="zh-CN" altLang="zh-CN" b="1">
              <a:latin typeface="黑体" panose="02010609060101010101" pitchFamily="49" charset="-122"/>
              <a:ea typeface="黑体" panose="02010609060101010101" pitchFamily="49" charset="-122"/>
            </a:endParaRPr>
          </a:p>
        </p:txBody>
      </p:sp>
      <p:sp>
        <p:nvSpPr>
          <p:cNvPr id="68614"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CFB5390B-70DF-44E7-BE55-4CA23499DFB7}" type="slidenum">
              <a:rPr lang="zh-CN" altLang="en-US" sz="1200">
                <a:solidFill>
                  <a:srgbClr val="898989"/>
                </a:solidFill>
              </a:rPr>
              <a:pPr algn="r" eaLnBrk="1" hangingPunct="1">
                <a:spcBef>
                  <a:spcPct val="0"/>
                </a:spcBef>
                <a:buFont typeface="Arial" panose="020B0604020202020204" pitchFamily="34" charset="0"/>
                <a:buNone/>
              </a:pPr>
              <a:t>13</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灯片编号占位符 2"/>
          <p:cNvSpPr txBox="1">
            <a:spLocks noGrp="1" noChangeArrowheads="1"/>
          </p:cNvSpPr>
          <p:nvPr/>
        </p:nvSpPr>
        <p:spPr bwMode="auto">
          <a:xfrm>
            <a:off x="6804025" y="6527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2EA99ED2-36BE-4F15-B97B-ACEF9051EE8C}" type="slidenum">
              <a:rPr lang="zh-CN" altLang="en-US" sz="1200">
                <a:solidFill>
                  <a:srgbClr val="898989"/>
                </a:solidFill>
              </a:rPr>
              <a:pPr algn="r" eaLnBrk="1" hangingPunct="1">
                <a:spcBef>
                  <a:spcPct val="0"/>
                </a:spcBef>
                <a:buFont typeface="Arial" panose="020B0604020202020204" pitchFamily="34" charset="0"/>
                <a:buNone/>
              </a:pPr>
              <a:t>14</a:t>
            </a:fld>
            <a:endParaRPr lang="en-US" altLang="zh-CN" sz="1200">
              <a:solidFill>
                <a:srgbClr val="898989"/>
              </a:solidFill>
            </a:endParaRPr>
          </a:p>
        </p:txBody>
      </p:sp>
      <p:sp>
        <p:nvSpPr>
          <p:cNvPr id="70659" name="AutoShape 8"/>
          <p:cNvSpPr>
            <a:spLocks noChangeArrowheads="1"/>
          </p:cNvSpPr>
          <p:nvPr/>
        </p:nvSpPr>
        <p:spPr bwMode="auto">
          <a:xfrm>
            <a:off x="3203575" y="1341438"/>
            <a:ext cx="3178175" cy="576262"/>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60" name="Text Box 9"/>
          <p:cNvSpPr txBox="1">
            <a:spLocks noChangeArrowheads="1"/>
          </p:cNvSpPr>
          <p:nvPr/>
        </p:nvSpPr>
        <p:spPr bwMode="auto">
          <a:xfrm>
            <a:off x="3203575" y="1341438"/>
            <a:ext cx="3178175" cy="522287"/>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  水害预防技术</a:t>
            </a:r>
          </a:p>
        </p:txBody>
      </p:sp>
      <p:sp>
        <p:nvSpPr>
          <p:cNvPr id="70661" name="Line 10"/>
          <p:cNvSpPr>
            <a:spLocks noChangeShapeType="1"/>
          </p:cNvSpPr>
          <p:nvPr/>
        </p:nvSpPr>
        <p:spPr bwMode="auto">
          <a:xfrm>
            <a:off x="4703763" y="1917700"/>
            <a:ext cx="0"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2" name="Line 11"/>
          <p:cNvSpPr>
            <a:spLocks noChangeShapeType="1"/>
          </p:cNvSpPr>
          <p:nvPr/>
        </p:nvSpPr>
        <p:spPr bwMode="auto">
          <a:xfrm>
            <a:off x="1889125" y="2217738"/>
            <a:ext cx="5275263"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3" name="Line 12"/>
          <p:cNvSpPr>
            <a:spLocks noChangeShapeType="1"/>
          </p:cNvSpPr>
          <p:nvPr/>
        </p:nvSpPr>
        <p:spPr bwMode="auto">
          <a:xfrm>
            <a:off x="1871663" y="2200275"/>
            <a:ext cx="0" cy="360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4" name="Line 13"/>
          <p:cNvSpPr>
            <a:spLocks noChangeShapeType="1"/>
          </p:cNvSpPr>
          <p:nvPr/>
        </p:nvSpPr>
        <p:spPr bwMode="auto">
          <a:xfrm>
            <a:off x="5603875" y="22050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5" name="Line 14"/>
          <p:cNvSpPr>
            <a:spLocks noChangeShapeType="1"/>
          </p:cNvSpPr>
          <p:nvPr/>
        </p:nvSpPr>
        <p:spPr bwMode="auto">
          <a:xfrm>
            <a:off x="3779838" y="2222500"/>
            <a:ext cx="0" cy="360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6" name="AutoShape 15"/>
          <p:cNvSpPr>
            <a:spLocks noChangeArrowheads="1"/>
          </p:cNvSpPr>
          <p:nvPr/>
        </p:nvSpPr>
        <p:spPr bwMode="auto">
          <a:xfrm>
            <a:off x="1050925" y="2590800"/>
            <a:ext cx="1757363" cy="576263"/>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67" name="Text Box 16"/>
          <p:cNvSpPr txBox="1">
            <a:spLocks noChangeArrowheads="1"/>
          </p:cNvSpPr>
          <p:nvPr/>
        </p:nvSpPr>
        <p:spPr bwMode="auto">
          <a:xfrm>
            <a:off x="1116013" y="2617788"/>
            <a:ext cx="1636712" cy="523875"/>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探测探查</a:t>
            </a:r>
          </a:p>
        </p:txBody>
      </p:sp>
      <p:sp>
        <p:nvSpPr>
          <p:cNvPr id="70668" name="AutoShape 17"/>
          <p:cNvSpPr>
            <a:spLocks noChangeArrowheads="1"/>
          </p:cNvSpPr>
          <p:nvPr/>
        </p:nvSpPr>
        <p:spPr bwMode="auto">
          <a:xfrm>
            <a:off x="3033713" y="2592388"/>
            <a:ext cx="1601787" cy="576262"/>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69" name="Text Box 18"/>
          <p:cNvSpPr txBox="1">
            <a:spLocks noChangeArrowheads="1"/>
          </p:cNvSpPr>
          <p:nvPr/>
        </p:nvSpPr>
        <p:spPr bwMode="auto">
          <a:xfrm>
            <a:off x="3057525" y="2624138"/>
            <a:ext cx="1658938" cy="523875"/>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监测预警</a:t>
            </a:r>
          </a:p>
        </p:txBody>
      </p:sp>
      <p:sp>
        <p:nvSpPr>
          <p:cNvPr id="70670" name="AutoShape 19"/>
          <p:cNvSpPr>
            <a:spLocks noChangeArrowheads="1"/>
          </p:cNvSpPr>
          <p:nvPr/>
        </p:nvSpPr>
        <p:spPr bwMode="auto">
          <a:xfrm>
            <a:off x="4772025" y="2592388"/>
            <a:ext cx="1606550" cy="576262"/>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71" name="Text Box 20"/>
          <p:cNvSpPr txBox="1">
            <a:spLocks noChangeArrowheads="1"/>
          </p:cNvSpPr>
          <p:nvPr/>
        </p:nvSpPr>
        <p:spPr bwMode="auto">
          <a:xfrm>
            <a:off x="4775200" y="2617788"/>
            <a:ext cx="1665288" cy="523875"/>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预测预报</a:t>
            </a:r>
          </a:p>
        </p:txBody>
      </p:sp>
      <p:sp>
        <p:nvSpPr>
          <p:cNvPr id="70672" name="Line 21"/>
          <p:cNvSpPr>
            <a:spLocks noChangeShapeType="1"/>
          </p:cNvSpPr>
          <p:nvPr/>
        </p:nvSpPr>
        <p:spPr bwMode="auto">
          <a:xfrm flipH="1">
            <a:off x="2162175" y="3197225"/>
            <a:ext cx="1588" cy="11699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3" name="Line 22"/>
          <p:cNvSpPr>
            <a:spLocks noChangeShapeType="1"/>
          </p:cNvSpPr>
          <p:nvPr/>
        </p:nvSpPr>
        <p:spPr bwMode="auto">
          <a:xfrm>
            <a:off x="1111250" y="4325938"/>
            <a:ext cx="31765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4" name="Line 23"/>
          <p:cNvSpPr>
            <a:spLocks noChangeShapeType="1"/>
          </p:cNvSpPr>
          <p:nvPr/>
        </p:nvSpPr>
        <p:spPr bwMode="auto">
          <a:xfrm>
            <a:off x="1116013" y="4316413"/>
            <a:ext cx="0" cy="358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5" name="Line 24"/>
          <p:cNvSpPr>
            <a:spLocks noChangeShapeType="1"/>
          </p:cNvSpPr>
          <p:nvPr/>
        </p:nvSpPr>
        <p:spPr bwMode="auto">
          <a:xfrm>
            <a:off x="2159000" y="4337050"/>
            <a:ext cx="0" cy="360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6" name="Line 25"/>
          <p:cNvSpPr>
            <a:spLocks noChangeShapeType="1"/>
          </p:cNvSpPr>
          <p:nvPr/>
        </p:nvSpPr>
        <p:spPr bwMode="auto">
          <a:xfrm>
            <a:off x="3213100" y="43259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7" name="Line 26"/>
          <p:cNvSpPr>
            <a:spLocks noChangeShapeType="1"/>
          </p:cNvSpPr>
          <p:nvPr/>
        </p:nvSpPr>
        <p:spPr bwMode="auto">
          <a:xfrm>
            <a:off x="4287838" y="43259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78" name="AutoShape 30"/>
          <p:cNvSpPr>
            <a:spLocks noChangeArrowheads="1"/>
          </p:cNvSpPr>
          <p:nvPr/>
        </p:nvSpPr>
        <p:spPr bwMode="auto">
          <a:xfrm>
            <a:off x="674688" y="4741863"/>
            <a:ext cx="898525" cy="592137"/>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79" name="Text Box 31"/>
          <p:cNvSpPr txBox="1">
            <a:spLocks noChangeArrowheads="1"/>
          </p:cNvSpPr>
          <p:nvPr/>
        </p:nvSpPr>
        <p:spPr bwMode="auto">
          <a:xfrm>
            <a:off x="611188" y="4746625"/>
            <a:ext cx="935037" cy="51911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物探</a:t>
            </a:r>
          </a:p>
        </p:txBody>
      </p:sp>
      <p:sp>
        <p:nvSpPr>
          <p:cNvPr id="70680" name="AutoShape 41"/>
          <p:cNvSpPr>
            <a:spLocks noChangeArrowheads="1"/>
          </p:cNvSpPr>
          <p:nvPr/>
        </p:nvSpPr>
        <p:spPr bwMode="auto">
          <a:xfrm>
            <a:off x="1717675" y="4719638"/>
            <a:ext cx="898525" cy="592137"/>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81" name="Text Box 42"/>
          <p:cNvSpPr txBox="1">
            <a:spLocks noChangeArrowheads="1"/>
          </p:cNvSpPr>
          <p:nvPr/>
        </p:nvSpPr>
        <p:spPr bwMode="auto">
          <a:xfrm>
            <a:off x="1717675" y="4721225"/>
            <a:ext cx="935038" cy="51911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钻探</a:t>
            </a:r>
          </a:p>
        </p:txBody>
      </p:sp>
      <p:sp>
        <p:nvSpPr>
          <p:cNvPr id="70682" name="AutoShape 43"/>
          <p:cNvSpPr>
            <a:spLocks noChangeArrowheads="1"/>
          </p:cNvSpPr>
          <p:nvPr/>
        </p:nvSpPr>
        <p:spPr bwMode="auto">
          <a:xfrm>
            <a:off x="2771775" y="4697413"/>
            <a:ext cx="898525" cy="592137"/>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83" name="Text Box 44"/>
          <p:cNvSpPr txBox="1">
            <a:spLocks noChangeArrowheads="1"/>
          </p:cNvSpPr>
          <p:nvPr/>
        </p:nvSpPr>
        <p:spPr bwMode="auto">
          <a:xfrm>
            <a:off x="2749550" y="4708525"/>
            <a:ext cx="935038" cy="51911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化探</a:t>
            </a:r>
          </a:p>
        </p:txBody>
      </p:sp>
      <p:sp>
        <p:nvSpPr>
          <p:cNvPr id="70684" name="AutoShape 45"/>
          <p:cNvSpPr>
            <a:spLocks noChangeArrowheads="1"/>
          </p:cNvSpPr>
          <p:nvPr/>
        </p:nvSpPr>
        <p:spPr bwMode="auto">
          <a:xfrm>
            <a:off x="3878263" y="4700588"/>
            <a:ext cx="898525" cy="592137"/>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85" name="Text Box 46"/>
          <p:cNvSpPr txBox="1">
            <a:spLocks noChangeArrowheads="1"/>
          </p:cNvSpPr>
          <p:nvPr/>
        </p:nvSpPr>
        <p:spPr bwMode="auto">
          <a:xfrm>
            <a:off x="3840163" y="4718050"/>
            <a:ext cx="935037" cy="51911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试验</a:t>
            </a:r>
          </a:p>
        </p:txBody>
      </p:sp>
      <p:sp>
        <p:nvSpPr>
          <p:cNvPr id="56" name="Text Box 48"/>
          <p:cNvSpPr txBox="1">
            <a:spLocks noChangeArrowheads="1"/>
          </p:cNvSpPr>
          <p:nvPr/>
        </p:nvSpPr>
        <p:spPr bwMode="auto">
          <a:xfrm>
            <a:off x="781050" y="5832475"/>
            <a:ext cx="2160588" cy="584200"/>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b="1">
                <a:solidFill>
                  <a:srgbClr val="C00000"/>
                </a:solidFill>
                <a:ea typeface="楷体_GB2312" pitchFamily="1" charset="-122"/>
              </a:rPr>
              <a:t>“两</a:t>
            </a:r>
            <a:r>
              <a:rPr lang="zh-CN" altLang="en-US" b="1">
                <a:solidFill>
                  <a:srgbClr val="C00000"/>
                </a:solidFill>
                <a:latin typeface="楷体_GB2312" pitchFamily="1" charset="-122"/>
                <a:ea typeface="楷体_GB2312" pitchFamily="1" charset="-122"/>
              </a:rPr>
              <a:t>探</a:t>
            </a:r>
            <a:r>
              <a:rPr lang="zh-CN" altLang="en-US" b="1">
                <a:solidFill>
                  <a:srgbClr val="C00000"/>
                </a:solidFill>
                <a:ea typeface="楷体_GB2312" pitchFamily="1" charset="-122"/>
              </a:rPr>
              <a:t>”</a:t>
            </a:r>
            <a:endParaRPr lang="zh-CN" altLang="en-US" b="1">
              <a:solidFill>
                <a:srgbClr val="C00000"/>
              </a:solidFill>
              <a:latin typeface="楷体_GB2312" pitchFamily="1" charset="-122"/>
              <a:ea typeface="楷体_GB2312" pitchFamily="1" charset="-122"/>
            </a:endParaRPr>
          </a:p>
        </p:txBody>
      </p:sp>
      <p:sp>
        <p:nvSpPr>
          <p:cNvPr id="70687" name="左大括号 62"/>
          <p:cNvSpPr>
            <a:spLocks/>
          </p:cNvSpPr>
          <p:nvPr/>
        </p:nvSpPr>
        <p:spPr bwMode="auto">
          <a:xfrm rot="-5400000">
            <a:off x="1438276" y="4792662"/>
            <a:ext cx="412750" cy="1533525"/>
          </a:xfrm>
          <a:prstGeom prst="leftBrace">
            <a:avLst>
              <a:gd name="adj1" fmla="val 8342"/>
              <a:gd name="adj2" fmla="val 50000"/>
            </a:avLst>
          </a:prstGeom>
          <a:noFill/>
          <a:ln w="38100" algn="ctr">
            <a:solidFill>
              <a:srgbClr val="C00000"/>
            </a:solidFill>
            <a:round/>
            <a:headEnd/>
            <a:tailEnd/>
          </a:ln>
          <a:effectLst>
            <a:outerShdw kx="3284103" algn="bl"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88" name="Line 13"/>
          <p:cNvSpPr>
            <a:spLocks noChangeShapeType="1"/>
          </p:cNvSpPr>
          <p:nvPr/>
        </p:nvSpPr>
        <p:spPr bwMode="auto">
          <a:xfrm>
            <a:off x="7164388" y="22050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89" name="AutoShape 19"/>
          <p:cNvSpPr>
            <a:spLocks noChangeArrowheads="1"/>
          </p:cNvSpPr>
          <p:nvPr/>
        </p:nvSpPr>
        <p:spPr bwMode="auto">
          <a:xfrm>
            <a:off x="6561138" y="2582863"/>
            <a:ext cx="1898650" cy="576262"/>
          </a:xfrm>
          <a:prstGeom prst="roundRect">
            <a:avLst>
              <a:gd name="adj" fmla="val 16667"/>
            </a:avLst>
          </a:prstGeom>
          <a:solidFill>
            <a:srgbClr val="000080"/>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70690" name="Text Box 20"/>
          <p:cNvSpPr txBox="1">
            <a:spLocks noChangeArrowheads="1"/>
          </p:cNvSpPr>
          <p:nvPr/>
        </p:nvSpPr>
        <p:spPr bwMode="auto">
          <a:xfrm>
            <a:off x="6715125" y="2619375"/>
            <a:ext cx="1673225" cy="5222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50000"/>
              </a:spcBef>
              <a:buFont typeface="Arial" panose="020B0604020202020204" pitchFamily="34" charset="0"/>
              <a:buNone/>
            </a:pPr>
            <a:r>
              <a:rPr lang="zh-CN" altLang="en-US" sz="2800" b="1">
                <a:solidFill>
                  <a:srgbClr val="FFFF00"/>
                </a:solidFill>
                <a:latin typeface="黑体" panose="02010609060101010101" pitchFamily="49" charset="-122"/>
                <a:ea typeface="黑体" panose="02010609060101010101" pitchFamily="49" charset="-122"/>
              </a:rPr>
              <a:t>超前治理</a:t>
            </a:r>
          </a:p>
        </p:txBody>
      </p:sp>
      <p:cxnSp>
        <p:nvCxnSpPr>
          <p:cNvPr id="70691"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069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7069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6"/>
          <p:cNvSpPr txBox="1">
            <a:spLocks noChangeArrowheads="1"/>
          </p:cNvSpPr>
          <p:nvPr/>
        </p:nvSpPr>
        <p:spPr bwMode="auto">
          <a:xfrm>
            <a:off x="622300" y="1657350"/>
            <a:ext cx="82073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2200" b="1">
                <a:latin typeface="黑体" panose="02010609060101010101" pitchFamily="49" charset="-122"/>
                <a:ea typeface="黑体" panose="02010609060101010101" pitchFamily="49" charset="-122"/>
              </a:rPr>
              <a:t>常用的煤矿物探技术包括弹性波技术和电磁波技术两大类。</a:t>
            </a:r>
          </a:p>
        </p:txBody>
      </p:sp>
      <p:sp>
        <p:nvSpPr>
          <p:cNvPr id="70659" name="AutoShape 6"/>
          <p:cNvSpPr>
            <a:spLocks noChangeArrowheads="1"/>
          </p:cNvSpPr>
          <p:nvPr/>
        </p:nvSpPr>
        <p:spPr bwMode="auto">
          <a:xfrm>
            <a:off x="4746625" y="2713038"/>
            <a:ext cx="2919413" cy="3781425"/>
          </a:xfrm>
          <a:prstGeom prst="roundRect">
            <a:avLst>
              <a:gd name="adj" fmla="val 4690"/>
            </a:avLst>
          </a:prstGeom>
          <a:noFill/>
          <a:ln w="57150">
            <a:solidFill>
              <a:srgbClr val="FAA90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0" name="AutoShape 7"/>
          <p:cNvSpPr>
            <a:spLocks noChangeArrowheads="1"/>
          </p:cNvSpPr>
          <p:nvPr/>
        </p:nvSpPr>
        <p:spPr bwMode="auto">
          <a:xfrm>
            <a:off x="5300663" y="2574925"/>
            <a:ext cx="1885950" cy="287338"/>
          </a:xfrm>
          <a:prstGeom prst="roundRect">
            <a:avLst>
              <a:gd name="adj" fmla="val 50000"/>
            </a:avLst>
          </a:prstGeom>
          <a:gradFill rotWithShape="1">
            <a:gsLst>
              <a:gs pos="0">
                <a:srgbClr val="744E03"/>
              </a:gs>
              <a:gs pos="50000">
                <a:srgbClr val="FAA906"/>
              </a:gs>
              <a:gs pos="100000">
                <a:srgbClr val="744E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1" name="AutoShape 8"/>
          <p:cNvSpPr>
            <a:spLocks noChangeArrowheads="1"/>
          </p:cNvSpPr>
          <p:nvPr/>
        </p:nvSpPr>
        <p:spPr bwMode="auto">
          <a:xfrm flipH="1">
            <a:off x="6996113" y="2651125"/>
            <a:ext cx="74612"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2" name="AutoShape 9"/>
          <p:cNvSpPr>
            <a:spLocks noChangeArrowheads="1"/>
          </p:cNvSpPr>
          <p:nvPr/>
        </p:nvSpPr>
        <p:spPr bwMode="auto">
          <a:xfrm flipH="1">
            <a:off x="5386388" y="2641600"/>
            <a:ext cx="73025" cy="144463"/>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3" name="AutoShape 18"/>
          <p:cNvSpPr>
            <a:spLocks noChangeArrowheads="1"/>
          </p:cNvSpPr>
          <p:nvPr/>
        </p:nvSpPr>
        <p:spPr bwMode="auto">
          <a:xfrm>
            <a:off x="1185863" y="2714625"/>
            <a:ext cx="2952750" cy="3779838"/>
          </a:xfrm>
          <a:prstGeom prst="roundRect">
            <a:avLst>
              <a:gd name="adj" fmla="val 4690"/>
            </a:avLst>
          </a:prstGeom>
          <a:noFill/>
          <a:ln w="57150">
            <a:solidFill>
              <a:srgbClr val="007CB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4" name="AutoShape 19"/>
          <p:cNvSpPr>
            <a:spLocks noChangeArrowheads="1"/>
          </p:cNvSpPr>
          <p:nvPr/>
        </p:nvSpPr>
        <p:spPr bwMode="auto">
          <a:xfrm>
            <a:off x="1793875" y="2571750"/>
            <a:ext cx="1884363" cy="287338"/>
          </a:xfrm>
          <a:prstGeom prst="roundRect">
            <a:avLst>
              <a:gd name="adj" fmla="val 50000"/>
            </a:avLst>
          </a:prstGeom>
          <a:gradFill rotWithShape="1">
            <a:gsLst>
              <a:gs pos="0">
                <a:srgbClr val="003048"/>
              </a:gs>
              <a:gs pos="50000">
                <a:srgbClr val="007CBA"/>
              </a:gs>
              <a:gs pos="100000">
                <a:srgbClr val="00304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5" name="AutoShape 20"/>
          <p:cNvSpPr>
            <a:spLocks noChangeArrowheads="1"/>
          </p:cNvSpPr>
          <p:nvPr/>
        </p:nvSpPr>
        <p:spPr bwMode="auto">
          <a:xfrm flipH="1">
            <a:off x="3497263" y="2643188"/>
            <a:ext cx="73025" cy="144462"/>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6" name="AutoShape 21"/>
          <p:cNvSpPr>
            <a:spLocks noChangeArrowheads="1"/>
          </p:cNvSpPr>
          <p:nvPr/>
        </p:nvSpPr>
        <p:spPr bwMode="auto">
          <a:xfrm flipH="1">
            <a:off x="1895475" y="2643188"/>
            <a:ext cx="74613" cy="144462"/>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70667" name="Text Box 23"/>
          <p:cNvSpPr txBox="1">
            <a:spLocks noChangeArrowheads="1"/>
          </p:cNvSpPr>
          <p:nvPr/>
        </p:nvSpPr>
        <p:spPr bwMode="auto">
          <a:xfrm>
            <a:off x="1257300" y="2913063"/>
            <a:ext cx="27368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buClr>
                <a:schemeClr val="tx2"/>
              </a:buClr>
              <a:buFont typeface="Arial" panose="020B0604020202020204" pitchFamily="34" charset="0"/>
              <a:buNone/>
            </a:pPr>
            <a:r>
              <a:rPr lang="zh-CN" altLang="en-US" sz="1800" b="1">
                <a:solidFill>
                  <a:srgbClr val="0000CC"/>
                </a:solidFill>
                <a:latin typeface="黑体" panose="02010609060101010101" pitchFamily="49" charset="-122"/>
                <a:ea typeface="黑体" panose="02010609060101010101" pitchFamily="49" charset="-122"/>
              </a:rPr>
              <a:t>   根据不同地层的物性差异，探测地层厚度变化及地质构造等。</a:t>
            </a:r>
            <a:endParaRPr lang="en-US" altLang="zh-CN" sz="1800" b="1">
              <a:solidFill>
                <a:srgbClr val="0000CC"/>
              </a:solidFill>
              <a:latin typeface="黑体" panose="02010609060101010101" pitchFamily="49" charset="-122"/>
              <a:ea typeface="黑体" panose="02010609060101010101" pitchFamily="49" charset="-122"/>
            </a:endParaRPr>
          </a:p>
        </p:txBody>
      </p:sp>
      <p:sp>
        <p:nvSpPr>
          <p:cNvPr id="70668" name="Text Box 24"/>
          <p:cNvSpPr txBox="1">
            <a:spLocks noChangeArrowheads="1"/>
          </p:cNvSpPr>
          <p:nvPr/>
        </p:nvSpPr>
        <p:spPr bwMode="auto">
          <a:xfrm>
            <a:off x="4786313" y="2925763"/>
            <a:ext cx="28813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chemeClr val="tx2"/>
              </a:buClr>
              <a:buFont typeface="Arial" panose="020B0604020202020204" pitchFamily="34" charset="0"/>
              <a:buNone/>
            </a:pPr>
            <a:r>
              <a:rPr lang="zh-CN" altLang="en-US" sz="1800" b="1">
                <a:solidFill>
                  <a:srgbClr val="0000CC"/>
                </a:solidFill>
                <a:latin typeface="黑体" panose="02010609060101010101" pitchFamily="49" charset="-122"/>
                <a:ea typeface="黑体" panose="02010609060101010101" pitchFamily="49" charset="-122"/>
              </a:rPr>
              <a:t>   根据不同介质的电阻率差异，探查地层富水性。</a:t>
            </a:r>
            <a:endParaRPr lang="en-US" altLang="zh-CN" sz="1800" b="1">
              <a:solidFill>
                <a:srgbClr val="0000CC"/>
              </a:solidFill>
              <a:latin typeface="黑体" panose="02010609060101010101" pitchFamily="49" charset="-122"/>
              <a:ea typeface="黑体" panose="02010609060101010101" pitchFamily="49" charset="-122"/>
            </a:endParaRPr>
          </a:p>
        </p:txBody>
      </p:sp>
      <p:sp>
        <p:nvSpPr>
          <p:cNvPr id="70669" name="矩形 36"/>
          <p:cNvSpPr>
            <a:spLocks noChangeArrowheads="1"/>
          </p:cNvSpPr>
          <p:nvPr/>
        </p:nvSpPr>
        <p:spPr bwMode="auto">
          <a:xfrm>
            <a:off x="2022475" y="2205038"/>
            <a:ext cx="1474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zh-CN" sz="2000" b="1">
                <a:solidFill>
                  <a:srgbClr val="FF0000"/>
                </a:solidFill>
                <a:latin typeface="黑体" panose="02010609060101010101" pitchFamily="49" charset="-122"/>
                <a:ea typeface="黑体" panose="02010609060101010101" pitchFamily="49" charset="-122"/>
              </a:rPr>
              <a:t>弹性波技术</a:t>
            </a:r>
          </a:p>
        </p:txBody>
      </p:sp>
      <p:sp>
        <p:nvSpPr>
          <p:cNvPr id="70670" name="矩形 37"/>
          <p:cNvSpPr>
            <a:spLocks noChangeArrowheads="1"/>
          </p:cNvSpPr>
          <p:nvPr/>
        </p:nvSpPr>
        <p:spPr bwMode="auto">
          <a:xfrm>
            <a:off x="5459413" y="2205038"/>
            <a:ext cx="1474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zh-CN" sz="2000" b="1">
                <a:solidFill>
                  <a:srgbClr val="FF0000"/>
                </a:solidFill>
                <a:latin typeface="黑体" panose="02010609060101010101" pitchFamily="49" charset="-122"/>
                <a:ea typeface="黑体" panose="02010609060101010101" pitchFamily="49" charset="-122"/>
              </a:rPr>
              <a:t>电磁波技术</a:t>
            </a:r>
          </a:p>
        </p:txBody>
      </p:sp>
      <p:sp>
        <p:nvSpPr>
          <p:cNvPr id="70671" name="文本框 1"/>
          <p:cNvSpPr txBox="1">
            <a:spLocks noChangeArrowheads="1"/>
          </p:cNvSpPr>
          <p:nvPr/>
        </p:nvSpPr>
        <p:spPr bwMode="auto">
          <a:xfrm>
            <a:off x="1257300" y="4129088"/>
            <a:ext cx="28813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常规三维地震</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高密度全数字三维地震</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槽波</a:t>
            </a: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瑞利波</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微震</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en-US" altLang="zh-CN" sz="1800" b="1">
                <a:latin typeface="宋体" panose="02010600030101010101" pitchFamily="2" charset="-122"/>
              </a:rPr>
              <a:t>……</a:t>
            </a:r>
            <a:endParaRPr lang="zh-CN" altLang="en-US" sz="1800" b="1">
              <a:latin typeface="宋体" panose="02010600030101010101" pitchFamily="2" charset="-122"/>
            </a:endParaRPr>
          </a:p>
        </p:txBody>
      </p:sp>
      <p:sp>
        <p:nvSpPr>
          <p:cNvPr id="70672" name="文本框 19"/>
          <p:cNvSpPr txBox="1">
            <a:spLocks noChangeArrowheads="1"/>
          </p:cNvSpPr>
          <p:nvPr/>
        </p:nvSpPr>
        <p:spPr bwMode="auto">
          <a:xfrm>
            <a:off x="5003800" y="3911600"/>
            <a:ext cx="251936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瞬变电磁法</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直流电法</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高密度电法</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音频电透视</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zh-CN" altLang="en-US" sz="1800" b="1">
                <a:latin typeface="宋体" panose="02010600030101010101" pitchFamily="2" charset="-122"/>
              </a:rPr>
              <a:t>坑透</a:t>
            </a:r>
            <a:endParaRPr lang="en-US" altLang="zh-CN" sz="1800" b="1">
              <a:latin typeface="宋体" panose="02010600030101010101" pitchFamily="2" charset="-122"/>
            </a:endParaRPr>
          </a:p>
          <a:p>
            <a:pPr>
              <a:lnSpc>
                <a:spcPct val="130000"/>
              </a:lnSpc>
              <a:spcBef>
                <a:spcPct val="0"/>
              </a:spcBef>
              <a:buClr>
                <a:srgbClr val="C00000"/>
              </a:buClr>
              <a:buSzPct val="80000"/>
              <a:buFont typeface="Wingdings" panose="05000000000000000000" pitchFamily="2" charset="2"/>
              <a:buChar char="u"/>
            </a:pPr>
            <a:r>
              <a:rPr lang="en-US" altLang="zh-CN" sz="1800" b="1">
                <a:latin typeface="宋体" panose="02010600030101010101" pitchFamily="2" charset="-122"/>
              </a:rPr>
              <a:t>……</a:t>
            </a:r>
            <a:endParaRPr lang="zh-CN" altLang="en-US" sz="1800" b="1">
              <a:latin typeface="宋体" panose="02010600030101010101" pitchFamily="2" charset="-122"/>
            </a:endParaRPr>
          </a:p>
        </p:txBody>
      </p:sp>
      <p:cxnSp>
        <p:nvCxnSpPr>
          <p:cNvPr id="70673"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067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70675" name="TextBox 14"/>
          <p:cNvSpPr txBox="1">
            <a:spLocks noChangeArrowheads="1"/>
          </p:cNvSpPr>
          <p:nvPr/>
        </p:nvSpPr>
        <p:spPr bwMode="auto">
          <a:xfrm>
            <a:off x="212725" y="1236663"/>
            <a:ext cx="22717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a:solidFill>
                  <a:srgbClr val="0000CC"/>
                </a:solidFill>
                <a:latin typeface="黑体" panose="02010609060101010101" pitchFamily="49" charset="-122"/>
                <a:ea typeface="黑体" panose="02010609060101010101" pitchFamily="49" charset="-122"/>
              </a:rPr>
              <a:t>（</a:t>
            </a:r>
            <a:r>
              <a:rPr lang="en-US" altLang="zh-CN" sz="2400" b="1" dirty="0">
                <a:solidFill>
                  <a:srgbClr val="0000CC"/>
                </a:solidFill>
                <a:latin typeface="黑体" panose="02010609060101010101" pitchFamily="49" charset="-122"/>
                <a:ea typeface="黑体" panose="02010609060101010101" pitchFamily="49" charset="-122"/>
              </a:rPr>
              <a:t>1</a:t>
            </a:r>
            <a:r>
              <a:rPr lang="zh-CN" altLang="en-US" sz="2400" b="1" dirty="0">
                <a:solidFill>
                  <a:srgbClr val="0000CC"/>
                </a:solidFill>
                <a:latin typeface="黑体" panose="02010609060101010101" pitchFamily="49" charset="-122"/>
                <a:ea typeface="黑体" panose="02010609060101010101" pitchFamily="49" charset="-122"/>
              </a:rPr>
              <a:t>）物探技术</a:t>
            </a:r>
            <a:endParaRPr lang="en-US" altLang="zh-CN" sz="2400" b="1" dirty="0">
              <a:solidFill>
                <a:srgbClr val="0000CC"/>
              </a:solidFill>
              <a:latin typeface="黑体" panose="02010609060101010101" pitchFamily="49" charset="-122"/>
              <a:ea typeface="黑体" panose="02010609060101010101" pitchFamily="49" charset="-122"/>
            </a:endParaRPr>
          </a:p>
        </p:txBody>
      </p:sp>
      <p:sp>
        <p:nvSpPr>
          <p:cNvPr id="70676" name="灯片编号占位符 2"/>
          <p:cNvSpPr txBox="1">
            <a:spLocks noGrp="1" noChangeArrowheads="1"/>
          </p:cNvSpPr>
          <p:nvPr/>
        </p:nvSpPr>
        <p:spPr bwMode="auto">
          <a:xfrm>
            <a:off x="6615113"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845FE420-0A54-40F6-940C-279A4AC67691}" type="slidenum">
              <a:rPr lang="zh-CN" altLang="en-US" sz="1200">
                <a:solidFill>
                  <a:srgbClr val="898989"/>
                </a:solidFill>
              </a:rPr>
              <a:pPr algn="r" eaLnBrk="1" hangingPunct="1">
                <a:spcBef>
                  <a:spcPct val="0"/>
                </a:spcBef>
                <a:buFont typeface="Arial" panose="020B0604020202020204" pitchFamily="34" charset="0"/>
                <a:buNone/>
              </a:pPr>
              <a:t>15</a:t>
            </a:fld>
            <a:endParaRPr lang="en-US" altLang="zh-CN" sz="1200">
              <a:solidFill>
                <a:srgbClr val="898989"/>
              </a:solidFill>
            </a:endParaRPr>
          </a:p>
        </p:txBody>
      </p:sp>
      <p:sp>
        <p:nvSpPr>
          <p:cNvPr id="70677"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70678"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74229520"/>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本框 5"/>
          <p:cNvSpPr txBox="1">
            <a:spLocks noChangeArrowheads="1"/>
          </p:cNvSpPr>
          <p:nvPr/>
        </p:nvSpPr>
        <p:spPr bwMode="auto">
          <a:xfrm>
            <a:off x="323850" y="2374900"/>
            <a:ext cx="410845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p"/>
            </a:pPr>
            <a:r>
              <a:rPr lang="zh-CN" altLang="en-US" sz="2200">
                <a:solidFill>
                  <a:srgbClr val="0000CC"/>
                </a:solidFill>
                <a:latin typeface="黑体" panose="02010609060101010101" pitchFamily="49" charset="-122"/>
                <a:ea typeface="黑体" panose="02010609060101010101" pitchFamily="49" charset="-122"/>
              </a:rPr>
              <a:t>高覆盖次数、小面元采集、面元属性均匀</a:t>
            </a:r>
            <a:endParaRPr lang="en-US" altLang="zh-CN" sz="2200">
              <a:solidFill>
                <a:srgbClr val="0000CC"/>
              </a:solidFill>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a:solidFill>
                  <a:srgbClr val="0000CC"/>
                </a:solidFill>
                <a:latin typeface="黑体" panose="02010609060101010101" pitchFamily="49" charset="-122"/>
                <a:ea typeface="黑体" panose="02010609060101010101" pitchFamily="49" charset="-122"/>
              </a:rPr>
              <a:t>数字记录、数字传输</a:t>
            </a:r>
            <a:endParaRPr lang="en-US" altLang="zh-CN" sz="2200">
              <a:solidFill>
                <a:srgbClr val="0000CC"/>
              </a:solidFill>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a:solidFill>
                  <a:srgbClr val="0000CC"/>
                </a:solidFill>
                <a:latin typeface="黑体" panose="02010609060101010101" pitchFamily="49" charset="-122"/>
                <a:ea typeface="黑体" panose="02010609060101010101" pitchFamily="49" charset="-122"/>
              </a:rPr>
              <a:t>提高弱反射层的成像精度</a:t>
            </a:r>
          </a:p>
          <a:p>
            <a:pPr>
              <a:lnSpc>
                <a:spcPct val="150000"/>
              </a:lnSpc>
              <a:spcBef>
                <a:spcPct val="0"/>
              </a:spcBef>
              <a:buClr>
                <a:srgbClr val="C00000"/>
              </a:buClr>
              <a:buSzPct val="80000"/>
              <a:buFont typeface="Wingdings" panose="05000000000000000000" pitchFamily="2" charset="2"/>
              <a:buChar char="p"/>
            </a:pPr>
            <a:r>
              <a:rPr lang="zh-CN" altLang="en-US" sz="2200">
                <a:solidFill>
                  <a:srgbClr val="0000CC"/>
                </a:solidFill>
                <a:latin typeface="黑体" panose="02010609060101010101" pitchFamily="49" charset="-122"/>
                <a:ea typeface="黑体" panose="02010609060101010101" pitchFamily="49" charset="-122"/>
              </a:rPr>
              <a:t>拓宽目的层反射波频带及提高主频</a:t>
            </a:r>
          </a:p>
          <a:p>
            <a:pPr>
              <a:lnSpc>
                <a:spcPct val="150000"/>
              </a:lnSpc>
              <a:spcBef>
                <a:spcPct val="0"/>
              </a:spcBef>
              <a:buClr>
                <a:srgbClr val="C00000"/>
              </a:buClr>
              <a:buSzPct val="80000"/>
              <a:buFont typeface="Wingdings" panose="05000000000000000000" pitchFamily="2" charset="2"/>
              <a:buChar char="p"/>
            </a:pPr>
            <a:r>
              <a:rPr lang="zh-CN" altLang="en-US" sz="2200">
                <a:solidFill>
                  <a:srgbClr val="0000CC"/>
                </a:solidFill>
                <a:latin typeface="黑体" panose="02010609060101010101" pitchFamily="49" charset="-122"/>
                <a:ea typeface="黑体" panose="02010609060101010101" pitchFamily="49" charset="-122"/>
              </a:rPr>
              <a:t>提高地震资料的信噪比</a:t>
            </a:r>
          </a:p>
        </p:txBody>
      </p:sp>
      <p:sp>
        <p:nvSpPr>
          <p:cNvPr id="7" name="圆角矩形 6"/>
          <p:cNvSpPr/>
          <p:nvPr/>
        </p:nvSpPr>
        <p:spPr>
          <a:xfrm>
            <a:off x="171450" y="1771650"/>
            <a:ext cx="4329113" cy="4541838"/>
          </a:xfrm>
          <a:prstGeom prst="roundRect">
            <a:avLst>
              <a:gd name="adj" fmla="val 101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n>
                <a:solidFill>
                  <a:srgbClr val="0000CC"/>
                </a:solidFill>
              </a:ln>
              <a:solidFill>
                <a:srgbClr val="FFFFFF"/>
              </a:solidFill>
            </a:endParaRPr>
          </a:p>
        </p:txBody>
      </p:sp>
      <p:sp>
        <p:nvSpPr>
          <p:cNvPr id="72708" name="TextBox 15"/>
          <p:cNvSpPr txBox="1">
            <a:spLocks noChangeArrowheads="1"/>
          </p:cNvSpPr>
          <p:nvPr/>
        </p:nvSpPr>
        <p:spPr bwMode="auto">
          <a:xfrm>
            <a:off x="503238" y="1890713"/>
            <a:ext cx="3749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200" b="1">
                <a:solidFill>
                  <a:srgbClr val="FF0000"/>
                </a:solidFill>
                <a:latin typeface="黑体" panose="02010609060101010101" pitchFamily="49" charset="-122"/>
                <a:ea typeface="黑体" panose="02010609060101010101" pitchFamily="49" charset="-122"/>
              </a:rPr>
              <a:t>高密度全数字三维地震技术</a:t>
            </a:r>
          </a:p>
        </p:txBody>
      </p:sp>
      <p:sp>
        <p:nvSpPr>
          <p:cNvPr id="72709" name="灯片编号占位符 1"/>
          <p:cNvSpPr>
            <a:spLocks noGrp="1"/>
          </p:cNvSpPr>
          <p:nvPr>
            <p:ph type="sldNum" sz="quarter" idx="12"/>
          </p:nvPr>
        </p:nvSpPr>
        <p:spPr>
          <a:xfrm>
            <a:off x="6640513" y="62261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557213" indent="-214313">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0D7A2F3-4616-45AE-985C-ABB20F001C84}" type="slidenum">
              <a:rPr lang="zh-CN" altLang="en-US" sz="900" smtClean="0">
                <a:solidFill>
                  <a:srgbClr val="898989"/>
                </a:solidFill>
              </a:rPr>
              <a:pPr>
                <a:spcBef>
                  <a:spcPct val="0"/>
                </a:spcBef>
                <a:buFontTx/>
                <a:buNone/>
              </a:pPr>
              <a:t>16</a:t>
            </a:fld>
            <a:endParaRPr lang="zh-CN" altLang="en-US" sz="900" smtClean="0">
              <a:solidFill>
                <a:srgbClr val="898989"/>
              </a:solidFill>
            </a:endParaRPr>
          </a:p>
        </p:txBody>
      </p:sp>
      <p:pic>
        <p:nvPicPr>
          <p:cNvPr id="7271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4075113"/>
            <a:ext cx="42926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1276350"/>
            <a:ext cx="424338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2"/>
          <p:cNvPicPr>
            <a:picLocks noChangeAspect="1" noChangeArrowheads="1"/>
          </p:cNvPicPr>
          <p:nvPr/>
        </p:nvPicPr>
        <p:blipFill>
          <a:blip r:embed="rId5">
            <a:extLst>
              <a:ext uri="{28A0092B-C50C-407E-A947-70E740481C1C}">
                <a14:useLocalDpi xmlns:a14="http://schemas.microsoft.com/office/drawing/2010/main" val="0"/>
              </a:ext>
            </a:extLst>
          </a:blip>
          <a:srcRect b="26315"/>
          <a:stretch>
            <a:fillRect/>
          </a:stretch>
        </p:blipFill>
        <p:spPr bwMode="auto">
          <a:xfrm>
            <a:off x="4978400" y="1506538"/>
            <a:ext cx="3795713" cy="384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13" name="文本框 40"/>
          <p:cNvSpPr txBox="1">
            <a:spLocks noChangeArrowheads="1"/>
          </p:cNvSpPr>
          <p:nvPr/>
        </p:nvSpPr>
        <p:spPr bwMode="auto">
          <a:xfrm>
            <a:off x="8105775" y="2811463"/>
            <a:ext cx="1030288"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b="1">
                <a:solidFill>
                  <a:srgbClr val="FF0000"/>
                </a:solidFill>
                <a:latin typeface="黑体" panose="02010609060101010101" pitchFamily="49" charset="-122"/>
                <a:ea typeface="黑体" panose="02010609060101010101" pitchFamily="49" charset="-122"/>
              </a:rPr>
              <a:t>奥灰顶界面无法识别</a:t>
            </a:r>
          </a:p>
        </p:txBody>
      </p:sp>
      <p:sp>
        <p:nvSpPr>
          <p:cNvPr id="72714" name="文本框 43"/>
          <p:cNvSpPr txBox="1">
            <a:spLocks noChangeArrowheads="1"/>
          </p:cNvSpPr>
          <p:nvPr/>
        </p:nvSpPr>
        <p:spPr bwMode="auto">
          <a:xfrm>
            <a:off x="8066088" y="5667375"/>
            <a:ext cx="1082675"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b="1">
                <a:solidFill>
                  <a:srgbClr val="FF0000"/>
                </a:solidFill>
                <a:latin typeface="黑体" panose="02010609060101010101" pitchFamily="49" charset="-122"/>
                <a:ea typeface="黑体" panose="02010609060101010101" pitchFamily="49" charset="-122"/>
              </a:rPr>
              <a:t>奥灰顶界面清晰可见</a:t>
            </a:r>
          </a:p>
        </p:txBody>
      </p:sp>
      <p:cxnSp>
        <p:nvCxnSpPr>
          <p:cNvPr id="72715" name="直接箭头连接符 44"/>
          <p:cNvCxnSpPr>
            <a:cxnSpLocks noChangeShapeType="1"/>
          </p:cNvCxnSpPr>
          <p:nvPr/>
        </p:nvCxnSpPr>
        <p:spPr bwMode="auto">
          <a:xfrm flipH="1">
            <a:off x="6421438" y="3333750"/>
            <a:ext cx="1644650" cy="26670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2716" name="直接箭头连接符 46"/>
          <p:cNvCxnSpPr>
            <a:cxnSpLocks noChangeShapeType="1"/>
            <a:stCxn id="72714" idx="1"/>
          </p:cNvCxnSpPr>
          <p:nvPr/>
        </p:nvCxnSpPr>
        <p:spPr bwMode="auto">
          <a:xfrm flipH="1">
            <a:off x="6421438" y="6129338"/>
            <a:ext cx="1644650" cy="26035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72717" name="Picture 3"/>
          <p:cNvPicPr>
            <a:picLocks noChangeAspect="1" noChangeArrowheads="1"/>
          </p:cNvPicPr>
          <p:nvPr/>
        </p:nvPicPr>
        <p:blipFill>
          <a:blip r:embed="rId6">
            <a:extLst>
              <a:ext uri="{28A0092B-C50C-407E-A947-70E740481C1C}">
                <a14:useLocalDpi xmlns:a14="http://schemas.microsoft.com/office/drawing/2010/main" val="0"/>
              </a:ext>
            </a:extLst>
          </a:blip>
          <a:srcRect b="17686"/>
          <a:stretch>
            <a:fillRect/>
          </a:stretch>
        </p:blipFill>
        <p:spPr bwMode="auto">
          <a:xfrm>
            <a:off x="4881563" y="4284663"/>
            <a:ext cx="389413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72718"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2719"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72720"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72721"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19" name="TextBox 14"/>
          <p:cNvSpPr txBox="1">
            <a:spLocks noChangeArrowheads="1"/>
          </p:cNvSpPr>
          <p:nvPr/>
        </p:nvSpPr>
        <p:spPr bwMode="auto">
          <a:xfrm>
            <a:off x="212725" y="1236663"/>
            <a:ext cx="22717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a:solidFill>
                  <a:srgbClr val="0000CC"/>
                </a:solidFill>
                <a:latin typeface="黑体" panose="02010609060101010101" pitchFamily="49" charset="-122"/>
                <a:ea typeface="黑体" panose="02010609060101010101" pitchFamily="49" charset="-122"/>
              </a:rPr>
              <a:t>（</a:t>
            </a:r>
            <a:r>
              <a:rPr lang="en-US" altLang="zh-CN" sz="2400" b="1" dirty="0">
                <a:solidFill>
                  <a:srgbClr val="0000CC"/>
                </a:solidFill>
                <a:latin typeface="黑体" panose="02010609060101010101" pitchFamily="49" charset="-122"/>
                <a:ea typeface="黑体" panose="02010609060101010101" pitchFamily="49" charset="-122"/>
              </a:rPr>
              <a:t>1</a:t>
            </a:r>
            <a:r>
              <a:rPr lang="zh-CN" altLang="en-US" sz="2400" b="1" dirty="0">
                <a:solidFill>
                  <a:srgbClr val="0000CC"/>
                </a:solidFill>
                <a:latin typeface="黑体" panose="02010609060101010101" pitchFamily="49" charset="-122"/>
                <a:ea typeface="黑体" panose="02010609060101010101" pitchFamily="49" charset="-122"/>
              </a:rPr>
              <a:t>）物探技术</a:t>
            </a:r>
            <a:endParaRPr lang="en-US" altLang="zh-CN" sz="2400" b="1" dirty="0">
              <a:solidFill>
                <a:srgbClr val="0000CC"/>
              </a:solidFill>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754" name="直接连接符 10"/>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475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74756" name="矩形 36"/>
          <p:cNvSpPr>
            <a:spLocks noChangeArrowheads="1"/>
          </p:cNvSpPr>
          <p:nvPr/>
        </p:nvSpPr>
        <p:spPr bwMode="auto">
          <a:xfrm>
            <a:off x="7164388" y="293688"/>
            <a:ext cx="1887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FF0000"/>
                </a:solidFill>
                <a:latin typeface="黑体" panose="02010609060101010101" pitchFamily="49" charset="-122"/>
                <a:ea typeface="黑体" panose="02010609060101010101" pitchFamily="49" charset="-122"/>
              </a:rPr>
              <a:t>1</a:t>
            </a:r>
            <a:r>
              <a:rPr lang="zh-CN" altLang="en-US" sz="2400" b="1">
                <a:solidFill>
                  <a:srgbClr val="FF0000"/>
                </a:solidFill>
                <a:latin typeface="黑体" panose="02010609060101010101" pitchFamily="49" charset="-122"/>
                <a:ea typeface="黑体" panose="02010609060101010101" pitchFamily="49" charset="-122"/>
              </a:rPr>
              <a:t>）探测技术</a:t>
            </a:r>
          </a:p>
        </p:txBody>
      </p:sp>
      <p:sp>
        <p:nvSpPr>
          <p:cNvPr id="74757" name="矩形 38"/>
          <p:cNvSpPr>
            <a:spLocks noChangeArrowheads="1"/>
          </p:cNvSpPr>
          <p:nvPr/>
        </p:nvSpPr>
        <p:spPr bwMode="auto">
          <a:xfrm>
            <a:off x="971550" y="1539875"/>
            <a:ext cx="24939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nSpc>
                <a:spcPct val="150000"/>
              </a:lnSpc>
              <a:spcBef>
                <a:spcPct val="0"/>
              </a:spcBef>
              <a:buClr>
                <a:srgbClr val="03038B"/>
              </a:buClr>
              <a:buSzPct val="105000"/>
              <a:buFontTx/>
              <a:buNone/>
            </a:pPr>
            <a:r>
              <a:rPr lang="zh-CN" altLang="en-US" sz="2200">
                <a:solidFill>
                  <a:srgbClr val="0000CC"/>
                </a:solidFill>
                <a:latin typeface="黑体" panose="02010609060101010101" pitchFamily="49" charset="-122"/>
                <a:ea typeface="黑体" panose="02010609060101010101" pitchFamily="49" charset="-122"/>
                <a:cs typeface="Times New Roman" panose="02020603050405020304" pitchFamily="18" charset="0"/>
              </a:rPr>
              <a:t>槽波探测新技术：</a:t>
            </a:r>
          </a:p>
        </p:txBody>
      </p:sp>
      <p:sp>
        <p:nvSpPr>
          <p:cNvPr id="74758" name="TextBox 287"/>
          <p:cNvSpPr txBox="1">
            <a:spLocks noChangeArrowheads="1"/>
          </p:cNvSpPr>
          <p:nvPr/>
        </p:nvSpPr>
        <p:spPr bwMode="auto">
          <a:xfrm>
            <a:off x="312738" y="1962150"/>
            <a:ext cx="4152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en-US" altLang="zh-CN" sz="1800">
                <a:latin typeface="黑体" panose="02010609060101010101" pitchFamily="49" charset="-122"/>
                <a:ea typeface="黑体" panose="02010609060101010101" pitchFamily="49" charset="-122"/>
              </a:rPr>
              <a:t>1)</a:t>
            </a:r>
            <a:r>
              <a:rPr lang="zh-CN" altLang="en-US" sz="1800">
                <a:solidFill>
                  <a:srgbClr val="FF0000"/>
                </a:solidFill>
                <a:latin typeface="黑体" panose="02010609060101010101" pitchFamily="49" charset="-122"/>
                <a:ea typeface="黑体" panose="02010609060101010101" pitchFamily="49" charset="-122"/>
              </a:rPr>
              <a:t>槽波设备： </a:t>
            </a:r>
            <a:r>
              <a:rPr lang="zh-CN" altLang="en-US" sz="1800">
                <a:latin typeface="黑体" panose="02010609060101010101" pitchFamily="49" charset="-122"/>
                <a:ea typeface="黑体" panose="02010609060101010101" pitchFamily="49" charset="-122"/>
              </a:rPr>
              <a:t>集中式 </a:t>
            </a:r>
            <a:r>
              <a:rPr lang="en-US" altLang="zh-CN" sz="1800">
                <a:latin typeface="黑体" panose="02010609060101010101" pitchFamily="49" charset="-122"/>
                <a:ea typeface="黑体" panose="02010609060101010101" pitchFamily="49" charset="-122"/>
              </a:rPr>
              <a:t>     </a:t>
            </a:r>
            <a:r>
              <a:rPr lang="zh-CN" altLang="en-US" sz="1800">
                <a:latin typeface="黑体" panose="02010609060101010101" pitchFamily="49" charset="-122"/>
                <a:ea typeface="黑体" panose="02010609060101010101" pitchFamily="49" charset="-122"/>
              </a:rPr>
              <a:t>节点式</a:t>
            </a:r>
            <a:endParaRPr lang="en-US" altLang="zh-CN" sz="1800">
              <a:latin typeface="黑体" panose="02010609060101010101" pitchFamily="49" charset="-122"/>
              <a:ea typeface="黑体" panose="02010609060101010101" pitchFamily="49" charset="-122"/>
            </a:endParaRPr>
          </a:p>
          <a:p>
            <a:pPr>
              <a:lnSpc>
                <a:spcPct val="150000"/>
              </a:lnSpc>
              <a:spcBef>
                <a:spcPct val="0"/>
              </a:spcBef>
              <a:buFontTx/>
              <a:buNone/>
            </a:pPr>
            <a:r>
              <a:rPr lang="en-US" altLang="zh-CN" sz="1800">
                <a:latin typeface="黑体" panose="02010609060101010101" pitchFamily="49" charset="-122"/>
                <a:ea typeface="黑体" panose="02010609060101010101" pitchFamily="49" charset="-122"/>
              </a:rPr>
              <a:t>2)</a:t>
            </a:r>
            <a:r>
              <a:rPr lang="zh-CN" altLang="en-US" sz="1800">
                <a:solidFill>
                  <a:srgbClr val="FF0000"/>
                </a:solidFill>
                <a:latin typeface="黑体" panose="02010609060101010101" pitchFamily="49" charset="-122"/>
                <a:ea typeface="黑体" panose="02010609060101010101" pitchFamily="49" charset="-122"/>
              </a:rPr>
              <a:t>数据类型： </a:t>
            </a:r>
            <a:r>
              <a:rPr lang="en-US" altLang="zh-CN" sz="1800">
                <a:latin typeface="黑体" panose="02010609060101010101" pitchFamily="49" charset="-122"/>
                <a:ea typeface="黑体" panose="02010609060101010101" pitchFamily="49" charset="-122"/>
              </a:rPr>
              <a:t>XY</a:t>
            </a:r>
            <a:r>
              <a:rPr lang="zh-CN" altLang="en-US" sz="1800">
                <a:latin typeface="黑体" panose="02010609060101010101" pitchFamily="49" charset="-122"/>
                <a:ea typeface="黑体" panose="02010609060101010101" pitchFamily="49" charset="-122"/>
              </a:rPr>
              <a:t>分量 </a:t>
            </a:r>
            <a:r>
              <a:rPr lang="en-US" altLang="zh-CN" sz="1800">
                <a:latin typeface="黑体" panose="02010609060101010101" pitchFamily="49" charset="-122"/>
                <a:ea typeface="黑体" panose="02010609060101010101" pitchFamily="49" charset="-122"/>
              </a:rPr>
              <a:t>     Z</a:t>
            </a:r>
            <a:r>
              <a:rPr lang="zh-CN" altLang="en-US" sz="1800">
                <a:latin typeface="黑体" panose="02010609060101010101" pitchFamily="49" charset="-122"/>
                <a:ea typeface="黑体" panose="02010609060101010101" pitchFamily="49" charset="-122"/>
              </a:rPr>
              <a:t>分量</a:t>
            </a:r>
            <a:endParaRPr lang="en-US" altLang="zh-CN" sz="1800">
              <a:latin typeface="黑体" panose="02010609060101010101" pitchFamily="49" charset="-122"/>
              <a:ea typeface="黑体" panose="02010609060101010101" pitchFamily="49" charset="-122"/>
            </a:endParaRPr>
          </a:p>
          <a:p>
            <a:pPr>
              <a:lnSpc>
                <a:spcPct val="150000"/>
              </a:lnSpc>
              <a:spcBef>
                <a:spcPct val="0"/>
              </a:spcBef>
              <a:buFontTx/>
              <a:buNone/>
            </a:pPr>
            <a:r>
              <a:rPr lang="en-US" altLang="zh-CN" sz="1800">
                <a:latin typeface="黑体" panose="02010609060101010101" pitchFamily="49" charset="-122"/>
                <a:ea typeface="黑体" panose="02010609060101010101" pitchFamily="49" charset="-122"/>
              </a:rPr>
              <a:t>3)</a:t>
            </a:r>
            <a:r>
              <a:rPr lang="zh-CN" altLang="en-US" sz="1800">
                <a:solidFill>
                  <a:srgbClr val="FF0000"/>
                </a:solidFill>
                <a:latin typeface="黑体" panose="02010609060101010101" pitchFamily="49" charset="-122"/>
                <a:ea typeface="黑体" panose="02010609060101010101" pitchFamily="49" charset="-122"/>
              </a:rPr>
              <a:t>透射方法：</a:t>
            </a:r>
            <a:r>
              <a:rPr lang="zh-CN" altLang="en-US" sz="1800">
                <a:latin typeface="黑体" panose="02010609060101010101" pitchFamily="49" charset="-122"/>
                <a:ea typeface="黑体" panose="02010609060101010101" pitchFamily="49" charset="-122"/>
              </a:rPr>
              <a:t>速度成像 </a:t>
            </a:r>
            <a:r>
              <a:rPr lang="en-US" altLang="zh-CN" sz="1800">
                <a:latin typeface="黑体" panose="02010609060101010101" pitchFamily="49" charset="-122"/>
                <a:ea typeface="黑体" panose="02010609060101010101" pitchFamily="49" charset="-122"/>
              </a:rPr>
              <a:t>   </a:t>
            </a:r>
            <a:r>
              <a:rPr lang="zh-CN" altLang="en-US" sz="1800">
                <a:latin typeface="黑体" panose="02010609060101010101" pitchFamily="49" charset="-122"/>
                <a:ea typeface="黑体" panose="02010609060101010101" pitchFamily="49" charset="-122"/>
              </a:rPr>
              <a:t>能量成像</a:t>
            </a:r>
            <a:endParaRPr lang="en-US" altLang="zh-CN" sz="1800">
              <a:latin typeface="黑体" panose="02010609060101010101" pitchFamily="49" charset="-122"/>
              <a:ea typeface="黑体" panose="02010609060101010101" pitchFamily="49" charset="-122"/>
            </a:endParaRPr>
          </a:p>
          <a:p>
            <a:pPr>
              <a:lnSpc>
                <a:spcPct val="150000"/>
              </a:lnSpc>
              <a:spcBef>
                <a:spcPct val="0"/>
              </a:spcBef>
              <a:buFontTx/>
              <a:buNone/>
            </a:pPr>
            <a:r>
              <a:rPr lang="en-US" altLang="zh-CN" sz="1800">
                <a:latin typeface="黑体" panose="02010609060101010101" pitchFamily="49" charset="-122"/>
                <a:ea typeface="黑体" panose="02010609060101010101" pitchFamily="49" charset="-122"/>
              </a:rPr>
              <a:t>4)</a:t>
            </a:r>
            <a:r>
              <a:rPr lang="zh-CN" altLang="en-US" sz="1800">
                <a:solidFill>
                  <a:srgbClr val="FF0000"/>
                </a:solidFill>
                <a:latin typeface="黑体" panose="02010609060101010101" pitchFamily="49" charset="-122"/>
                <a:ea typeface="黑体" panose="02010609060101010101" pitchFamily="49" charset="-122"/>
              </a:rPr>
              <a:t>反射方法：</a:t>
            </a:r>
            <a:r>
              <a:rPr lang="zh-CN" altLang="en-US" sz="1800">
                <a:latin typeface="黑体" panose="02010609060101010101" pitchFamily="49" charset="-122"/>
                <a:ea typeface="黑体" panose="02010609060101010101" pitchFamily="49" charset="-122"/>
              </a:rPr>
              <a:t>同相叠加 </a:t>
            </a:r>
            <a:r>
              <a:rPr lang="en-US" altLang="zh-CN" sz="1800">
                <a:latin typeface="黑体" panose="02010609060101010101" pitchFamily="49" charset="-122"/>
                <a:ea typeface="黑体" panose="02010609060101010101" pitchFamily="49" charset="-122"/>
              </a:rPr>
              <a:t>   </a:t>
            </a:r>
            <a:r>
              <a:rPr lang="zh-CN" altLang="en-US" sz="1800">
                <a:latin typeface="黑体" panose="02010609060101010101" pitchFamily="49" charset="-122"/>
                <a:ea typeface="黑体" panose="02010609060101010101" pitchFamily="49" charset="-122"/>
              </a:rPr>
              <a:t>绕射偏移</a:t>
            </a:r>
          </a:p>
        </p:txBody>
      </p:sp>
      <p:sp>
        <p:nvSpPr>
          <p:cNvPr id="10" name="矩形 9"/>
          <p:cNvSpPr/>
          <p:nvPr/>
        </p:nvSpPr>
        <p:spPr>
          <a:xfrm>
            <a:off x="4524375" y="3778250"/>
            <a:ext cx="4476750" cy="295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p:cNvSpPr/>
          <p:nvPr/>
        </p:nvSpPr>
        <p:spPr>
          <a:xfrm>
            <a:off x="114300" y="3792538"/>
            <a:ext cx="4324350" cy="2951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4761" name="Picture 2"/>
          <p:cNvPicPr>
            <a:picLocks noChangeAspect="1" noChangeArrowheads="1"/>
          </p:cNvPicPr>
          <p:nvPr/>
        </p:nvPicPr>
        <p:blipFill>
          <a:blip r:embed="rId3">
            <a:extLst>
              <a:ext uri="{28A0092B-C50C-407E-A947-70E740481C1C}">
                <a14:useLocalDpi xmlns:a14="http://schemas.microsoft.com/office/drawing/2010/main" val="0"/>
              </a:ext>
            </a:extLst>
          </a:blip>
          <a:srcRect l="21584" t="25594" r="25287" b="40939"/>
          <a:stretch>
            <a:fillRect/>
          </a:stretch>
        </p:blipFill>
        <p:spPr bwMode="auto">
          <a:xfrm>
            <a:off x="265113" y="4502150"/>
            <a:ext cx="38909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图片 13"/>
          <p:cNvPicPr>
            <a:picLocks noChangeAspect="1"/>
          </p:cNvPicPr>
          <p:nvPr/>
        </p:nvPicPr>
        <p:blipFill>
          <a:blip r:embed="rId4">
            <a:extLst>
              <a:ext uri="{28A0092B-C50C-407E-A947-70E740481C1C}">
                <a14:useLocalDpi xmlns:a14="http://schemas.microsoft.com/office/drawing/2010/main" val="0"/>
              </a:ext>
            </a:extLst>
          </a:blip>
          <a:srcRect l="10568" t="33771" r="4880" b="36491"/>
          <a:stretch>
            <a:fillRect/>
          </a:stretch>
        </p:blipFill>
        <p:spPr bwMode="auto">
          <a:xfrm>
            <a:off x="4846638" y="2133600"/>
            <a:ext cx="3603625" cy="133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矩形 14"/>
          <p:cNvSpPr/>
          <p:nvPr/>
        </p:nvSpPr>
        <p:spPr bwMode="auto">
          <a:xfrm>
            <a:off x="4876800" y="2419350"/>
            <a:ext cx="2590800" cy="152400"/>
          </a:xfrm>
          <a:prstGeom prst="rect">
            <a:avLst/>
          </a:prstGeom>
          <a:noFill/>
          <a:ln w="9525">
            <a:solidFill>
              <a:schemeClr val="tx1"/>
            </a:solid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6" name="椭圆 15"/>
          <p:cNvSpPr/>
          <p:nvPr/>
        </p:nvSpPr>
        <p:spPr bwMode="auto">
          <a:xfrm>
            <a:off x="4813300" y="2760663"/>
            <a:ext cx="73025" cy="71437"/>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 name="等腰三角形 16"/>
          <p:cNvSpPr/>
          <p:nvPr/>
        </p:nvSpPr>
        <p:spPr bwMode="auto">
          <a:xfrm flipV="1">
            <a:off x="4957763" y="2760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8" name="等腰三角形 17"/>
          <p:cNvSpPr/>
          <p:nvPr/>
        </p:nvSpPr>
        <p:spPr bwMode="auto">
          <a:xfrm flipV="1">
            <a:off x="5292725" y="2506663"/>
            <a:ext cx="46038"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 name="等腰三角形 18"/>
          <p:cNvSpPr/>
          <p:nvPr/>
        </p:nvSpPr>
        <p:spPr bwMode="auto">
          <a:xfrm flipV="1">
            <a:off x="5445125" y="2506663"/>
            <a:ext cx="46038"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0" name="椭圆 19"/>
          <p:cNvSpPr/>
          <p:nvPr/>
        </p:nvSpPr>
        <p:spPr bwMode="auto">
          <a:xfrm>
            <a:off x="5572125" y="2506663"/>
            <a:ext cx="73025" cy="71437"/>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1" name="等腰三角形 20"/>
          <p:cNvSpPr/>
          <p:nvPr/>
        </p:nvSpPr>
        <p:spPr bwMode="auto">
          <a:xfrm flipV="1">
            <a:off x="5726113"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2" name="等腰三角形 21"/>
          <p:cNvSpPr/>
          <p:nvPr/>
        </p:nvSpPr>
        <p:spPr bwMode="auto">
          <a:xfrm flipV="1">
            <a:off x="5878513"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3" name="等腰三角形 22"/>
          <p:cNvSpPr/>
          <p:nvPr/>
        </p:nvSpPr>
        <p:spPr bwMode="auto">
          <a:xfrm flipV="1">
            <a:off x="6030913"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4" name="椭圆 23"/>
          <p:cNvSpPr/>
          <p:nvPr/>
        </p:nvSpPr>
        <p:spPr bwMode="auto">
          <a:xfrm>
            <a:off x="6148388" y="2506663"/>
            <a:ext cx="73025" cy="71437"/>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5" name="等腰三角形 24"/>
          <p:cNvSpPr/>
          <p:nvPr/>
        </p:nvSpPr>
        <p:spPr bwMode="auto">
          <a:xfrm flipV="1">
            <a:off x="6302375" y="2506663"/>
            <a:ext cx="46038"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6" name="等腰三角形 25"/>
          <p:cNvSpPr/>
          <p:nvPr/>
        </p:nvSpPr>
        <p:spPr bwMode="auto">
          <a:xfrm flipV="1">
            <a:off x="6454775" y="2506663"/>
            <a:ext cx="46038"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7" name="等腰三角形 26"/>
          <p:cNvSpPr/>
          <p:nvPr/>
        </p:nvSpPr>
        <p:spPr bwMode="auto">
          <a:xfrm flipV="1">
            <a:off x="6607175" y="2506663"/>
            <a:ext cx="46038"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8" name="椭圆 27"/>
          <p:cNvSpPr/>
          <p:nvPr/>
        </p:nvSpPr>
        <p:spPr bwMode="auto">
          <a:xfrm>
            <a:off x="6724650" y="2506663"/>
            <a:ext cx="71438" cy="71437"/>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9" name="等腰三角形 28"/>
          <p:cNvSpPr/>
          <p:nvPr/>
        </p:nvSpPr>
        <p:spPr bwMode="auto">
          <a:xfrm flipV="1">
            <a:off x="6878638"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30" name="等腰三角形 29"/>
          <p:cNvSpPr/>
          <p:nvPr/>
        </p:nvSpPr>
        <p:spPr bwMode="auto">
          <a:xfrm flipV="1">
            <a:off x="7031038"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32" name="等腰三角形 31"/>
          <p:cNvSpPr/>
          <p:nvPr/>
        </p:nvSpPr>
        <p:spPr bwMode="auto">
          <a:xfrm flipV="1">
            <a:off x="7183438" y="2506663"/>
            <a:ext cx="46037" cy="71437"/>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33" name="椭圆 32"/>
          <p:cNvSpPr/>
          <p:nvPr/>
        </p:nvSpPr>
        <p:spPr bwMode="auto">
          <a:xfrm>
            <a:off x="7300913" y="2506663"/>
            <a:ext cx="71437" cy="71437"/>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cxnSp>
        <p:nvCxnSpPr>
          <p:cNvPr id="34" name="直接箭头连接符 33"/>
          <p:cNvCxnSpPr>
            <a:stCxn id="28" idx="5"/>
          </p:cNvCxnSpPr>
          <p:nvPr/>
        </p:nvCxnSpPr>
        <p:spPr>
          <a:xfrm>
            <a:off x="6786563" y="2568575"/>
            <a:ext cx="931862" cy="620713"/>
          </a:xfrm>
          <a:prstGeom prst="straightConnector1">
            <a:avLst/>
          </a:prstGeom>
          <a:ln>
            <a:solidFill>
              <a:srgbClr val="FFFF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endCxn id="17" idx="5"/>
          </p:cNvCxnSpPr>
          <p:nvPr/>
        </p:nvCxnSpPr>
        <p:spPr>
          <a:xfrm flipH="1" flipV="1">
            <a:off x="4992688" y="2797175"/>
            <a:ext cx="2543175" cy="6461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endCxn id="19" idx="1"/>
          </p:cNvCxnSpPr>
          <p:nvPr/>
        </p:nvCxnSpPr>
        <p:spPr>
          <a:xfrm flipH="1" flipV="1">
            <a:off x="5456238" y="2543175"/>
            <a:ext cx="2262187" cy="6461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22" idx="5"/>
          </p:cNvCxnSpPr>
          <p:nvPr/>
        </p:nvCxnSpPr>
        <p:spPr>
          <a:xfrm flipH="1" flipV="1">
            <a:off x="5913438" y="2543175"/>
            <a:ext cx="1804987" cy="6461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endCxn id="25" idx="1"/>
          </p:cNvCxnSpPr>
          <p:nvPr/>
        </p:nvCxnSpPr>
        <p:spPr>
          <a:xfrm flipH="1" flipV="1">
            <a:off x="6313488" y="2543175"/>
            <a:ext cx="1420812" cy="6477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32" idx="1"/>
          </p:cNvCxnSpPr>
          <p:nvPr/>
        </p:nvCxnSpPr>
        <p:spPr>
          <a:xfrm flipH="1" flipV="1">
            <a:off x="7194550" y="2543175"/>
            <a:ext cx="523875" cy="6461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endCxn id="30" idx="1"/>
          </p:cNvCxnSpPr>
          <p:nvPr/>
        </p:nvCxnSpPr>
        <p:spPr>
          <a:xfrm flipH="1" flipV="1">
            <a:off x="7042150" y="2543175"/>
            <a:ext cx="676275" cy="6461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28" idx="5"/>
          </p:cNvCxnSpPr>
          <p:nvPr/>
        </p:nvCxnSpPr>
        <p:spPr>
          <a:xfrm>
            <a:off x="6786563" y="2568575"/>
            <a:ext cx="366712" cy="2413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4789" name="TextBox 30"/>
          <p:cNvSpPr txBox="1">
            <a:spLocks noChangeArrowheads="1"/>
          </p:cNvSpPr>
          <p:nvPr/>
        </p:nvSpPr>
        <p:spPr bwMode="auto">
          <a:xfrm>
            <a:off x="7766050" y="2960688"/>
            <a:ext cx="463550"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断层</a:t>
            </a:r>
          </a:p>
        </p:txBody>
      </p:sp>
      <p:sp>
        <p:nvSpPr>
          <p:cNvPr id="74790" name="TextBox 31"/>
          <p:cNvSpPr txBox="1">
            <a:spLocks noChangeArrowheads="1"/>
          </p:cNvSpPr>
          <p:nvPr/>
        </p:nvSpPr>
        <p:spPr bwMode="auto">
          <a:xfrm>
            <a:off x="4843463" y="2730500"/>
            <a:ext cx="900112"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黑体" panose="02010609060101010101" pitchFamily="49" charset="-122"/>
                <a:ea typeface="黑体" panose="02010609060101010101" pitchFamily="49" charset="-122"/>
              </a:rPr>
              <a:t>回风巷道</a:t>
            </a:r>
          </a:p>
        </p:txBody>
      </p:sp>
      <p:sp>
        <p:nvSpPr>
          <p:cNvPr id="74791" name="TextBox 33"/>
          <p:cNvSpPr txBox="1">
            <a:spLocks noChangeArrowheads="1"/>
          </p:cNvSpPr>
          <p:nvPr/>
        </p:nvSpPr>
        <p:spPr bwMode="auto">
          <a:xfrm>
            <a:off x="4757738" y="1182688"/>
            <a:ext cx="40322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solidFill>
                  <a:srgbClr val="0070C0"/>
                </a:solidFill>
                <a:latin typeface="黑体" panose="02010609060101010101" pitchFamily="49" charset="-122"/>
                <a:ea typeface="黑体" panose="02010609060101010101" pitchFamily="49" charset="-122"/>
              </a:rPr>
              <a:t>1.</a:t>
            </a:r>
            <a:r>
              <a:rPr lang="zh-CN" altLang="en-US" sz="2000">
                <a:solidFill>
                  <a:srgbClr val="0070C0"/>
                </a:solidFill>
                <a:latin typeface="黑体" panose="02010609060101010101" pitchFamily="49" charset="-122"/>
                <a:ea typeface="黑体" panose="02010609060101010101" pitchFamily="49" charset="-122"/>
              </a:rPr>
              <a:t>巷道超前探测：</a:t>
            </a:r>
            <a:endParaRPr lang="en-US" altLang="zh-CN" sz="2000">
              <a:solidFill>
                <a:srgbClr val="0070C0"/>
              </a:solidFill>
              <a:latin typeface="黑体" panose="02010609060101010101" pitchFamily="49" charset="-122"/>
              <a:ea typeface="黑体" panose="02010609060101010101" pitchFamily="49" charset="-122"/>
            </a:endParaRPr>
          </a:p>
          <a:p>
            <a:pPr>
              <a:spcBef>
                <a:spcPct val="0"/>
              </a:spcBef>
              <a:buFontTx/>
              <a:buNone/>
            </a:pPr>
            <a:r>
              <a:rPr lang="zh-CN" altLang="en-US" sz="1600">
                <a:latin typeface="黑体" panose="02010609060101010101" pitchFamily="49" charset="-122"/>
                <a:ea typeface="黑体" panose="02010609060101010101" pitchFamily="49" charset="-122"/>
              </a:rPr>
              <a:t>巷道掘进过程中，探测迎头前方构造</a:t>
            </a:r>
            <a:endParaRPr lang="en-US" altLang="zh-CN" sz="1600">
              <a:latin typeface="黑体" panose="02010609060101010101" pitchFamily="49" charset="-122"/>
              <a:ea typeface="黑体" panose="02010609060101010101" pitchFamily="49" charset="-122"/>
            </a:endParaRPr>
          </a:p>
          <a:p>
            <a:pPr>
              <a:spcBef>
                <a:spcPct val="0"/>
              </a:spcBef>
              <a:buFontTx/>
              <a:buNone/>
            </a:pPr>
            <a:r>
              <a:rPr lang="zh-CN" altLang="en-US" sz="1600">
                <a:latin typeface="黑体" panose="02010609060101010101" pitchFamily="49" charset="-122"/>
                <a:ea typeface="黑体" panose="02010609060101010101" pitchFamily="49" charset="-122"/>
              </a:rPr>
              <a:t>探测距离</a:t>
            </a:r>
            <a:r>
              <a:rPr lang="en-US" altLang="zh-CN" sz="1600">
                <a:latin typeface="黑体" panose="02010609060101010101" pitchFamily="49" charset="-122"/>
                <a:ea typeface="黑体" panose="02010609060101010101" pitchFamily="49" charset="-122"/>
              </a:rPr>
              <a:t>200m</a:t>
            </a:r>
            <a:endParaRPr lang="zh-CN" altLang="en-US" sz="1600">
              <a:latin typeface="黑体" panose="02010609060101010101" pitchFamily="49" charset="-122"/>
              <a:ea typeface="黑体" panose="02010609060101010101" pitchFamily="49" charset="-122"/>
            </a:endParaRPr>
          </a:p>
        </p:txBody>
      </p:sp>
      <p:sp>
        <p:nvSpPr>
          <p:cNvPr id="74792" name="TextBox 81"/>
          <p:cNvSpPr txBox="1">
            <a:spLocks noChangeArrowheads="1"/>
          </p:cNvSpPr>
          <p:nvPr/>
        </p:nvSpPr>
        <p:spPr bwMode="auto">
          <a:xfrm>
            <a:off x="111125" y="3790950"/>
            <a:ext cx="4386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solidFill>
                  <a:srgbClr val="0070C0"/>
                </a:solidFill>
                <a:latin typeface="黑体" panose="02010609060101010101" pitchFamily="49" charset="-122"/>
                <a:ea typeface="黑体" panose="02010609060101010101" pitchFamily="49" charset="-122"/>
              </a:rPr>
              <a:t>2.</a:t>
            </a:r>
            <a:r>
              <a:rPr lang="zh-CN" altLang="en-US" sz="2000">
                <a:solidFill>
                  <a:srgbClr val="0070C0"/>
                </a:solidFill>
                <a:latin typeface="黑体" panose="02010609060101010101" pitchFamily="49" charset="-122"/>
                <a:ea typeface="黑体" panose="02010609060101010101" pitchFamily="49" charset="-122"/>
              </a:rPr>
              <a:t>反射槽波探测：</a:t>
            </a:r>
            <a:endParaRPr lang="en-US" altLang="zh-CN" sz="2000">
              <a:solidFill>
                <a:srgbClr val="0070C0"/>
              </a:solidFill>
              <a:latin typeface="黑体" panose="02010609060101010101" pitchFamily="49" charset="-122"/>
              <a:ea typeface="黑体" panose="02010609060101010101" pitchFamily="49" charset="-122"/>
            </a:endParaRPr>
          </a:p>
          <a:p>
            <a:pPr>
              <a:spcBef>
                <a:spcPct val="0"/>
              </a:spcBef>
              <a:buFontTx/>
              <a:buNone/>
            </a:pPr>
            <a:r>
              <a:rPr lang="zh-CN" altLang="en-US" sz="1600">
                <a:latin typeface="黑体" panose="02010609060101010101" pitchFamily="49" charset="-122"/>
                <a:ea typeface="黑体" panose="02010609060101010101" pitchFamily="49" charset="-122"/>
              </a:rPr>
              <a:t>巷道形成后，探测巷道侧帮内部探测深度</a:t>
            </a:r>
            <a:r>
              <a:rPr lang="en-US" altLang="zh-CN" sz="1600">
                <a:latin typeface="黑体" panose="02010609060101010101" pitchFamily="49" charset="-122"/>
                <a:ea typeface="黑体" panose="02010609060101010101" pitchFamily="49" charset="-122"/>
              </a:rPr>
              <a:t>300m</a:t>
            </a:r>
            <a:endParaRPr lang="zh-CN" altLang="en-US" sz="1600">
              <a:latin typeface="黑体" panose="02010609060101010101" pitchFamily="49" charset="-122"/>
              <a:ea typeface="黑体" panose="02010609060101010101" pitchFamily="49" charset="-122"/>
            </a:endParaRPr>
          </a:p>
        </p:txBody>
      </p:sp>
      <p:sp>
        <p:nvSpPr>
          <p:cNvPr id="46" name="矩形 45"/>
          <p:cNvSpPr/>
          <p:nvPr/>
        </p:nvSpPr>
        <p:spPr>
          <a:xfrm>
            <a:off x="4521200" y="1090613"/>
            <a:ext cx="4470400" cy="2527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4794" name="组合 46"/>
          <p:cNvGrpSpPr>
            <a:grpSpLocks/>
          </p:cNvGrpSpPr>
          <p:nvPr/>
        </p:nvGrpSpPr>
        <p:grpSpPr bwMode="auto">
          <a:xfrm>
            <a:off x="4637088" y="3798888"/>
            <a:ext cx="4316412" cy="2887662"/>
            <a:chOff x="178912" y="2583759"/>
            <a:chExt cx="5400600" cy="2738935"/>
          </a:xfrm>
        </p:grpSpPr>
        <p:sp>
          <p:nvSpPr>
            <p:cNvPr id="48" name="矩形 47"/>
            <p:cNvSpPr/>
            <p:nvPr/>
          </p:nvSpPr>
          <p:spPr bwMode="auto">
            <a:xfrm flipV="1">
              <a:off x="178912" y="3267364"/>
              <a:ext cx="5400600" cy="2014676"/>
            </a:xfrm>
            <a:prstGeom prst="rect">
              <a:avLst/>
            </a:prstGeom>
            <a:noFill/>
            <a:ln w="9525">
              <a:solidFill>
                <a:schemeClr val="tx1"/>
              </a:solid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49" name="椭圆 48"/>
            <p:cNvSpPr/>
            <p:nvPr/>
          </p:nvSpPr>
          <p:spPr bwMode="auto">
            <a:xfrm>
              <a:off x="323907"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0" name="等腰三角形 49"/>
            <p:cNvSpPr/>
            <p:nvPr/>
          </p:nvSpPr>
          <p:spPr bwMode="auto">
            <a:xfrm flipV="1">
              <a:off x="466917"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1" name="等腰三角形 50"/>
            <p:cNvSpPr/>
            <p:nvPr/>
          </p:nvSpPr>
          <p:spPr bwMode="auto">
            <a:xfrm flipV="1">
              <a:off x="619858"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2" name="等腰三角形 51"/>
            <p:cNvSpPr/>
            <p:nvPr/>
          </p:nvSpPr>
          <p:spPr bwMode="auto">
            <a:xfrm flipV="1">
              <a:off x="770813"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3" name="椭圆 52"/>
            <p:cNvSpPr/>
            <p:nvPr/>
          </p:nvSpPr>
          <p:spPr bwMode="auto">
            <a:xfrm>
              <a:off x="899918"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4" name="等腰三角形 53"/>
            <p:cNvSpPr/>
            <p:nvPr/>
          </p:nvSpPr>
          <p:spPr bwMode="auto">
            <a:xfrm flipV="1">
              <a:off x="1052860"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5" name="等腰三角形 54"/>
            <p:cNvSpPr/>
            <p:nvPr/>
          </p:nvSpPr>
          <p:spPr bwMode="auto">
            <a:xfrm flipV="1">
              <a:off x="1205800"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6" name="等腰三角形 55"/>
            <p:cNvSpPr/>
            <p:nvPr/>
          </p:nvSpPr>
          <p:spPr bwMode="auto">
            <a:xfrm flipV="1">
              <a:off x="1356755"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7" name="椭圆 56"/>
            <p:cNvSpPr/>
            <p:nvPr/>
          </p:nvSpPr>
          <p:spPr bwMode="auto">
            <a:xfrm>
              <a:off x="1475929"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8" name="等腰三角形 57"/>
            <p:cNvSpPr/>
            <p:nvPr/>
          </p:nvSpPr>
          <p:spPr bwMode="auto">
            <a:xfrm flipV="1">
              <a:off x="1628871"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59" name="等腰三角形 58"/>
            <p:cNvSpPr/>
            <p:nvPr/>
          </p:nvSpPr>
          <p:spPr bwMode="auto">
            <a:xfrm flipV="1">
              <a:off x="1781811"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0" name="等腰三角形 59"/>
            <p:cNvSpPr/>
            <p:nvPr/>
          </p:nvSpPr>
          <p:spPr bwMode="auto">
            <a:xfrm flipV="1">
              <a:off x="1932766"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1" name="椭圆 60"/>
            <p:cNvSpPr/>
            <p:nvPr/>
          </p:nvSpPr>
          <p:spPr bwMode="auto">
            <a:xfrm>
              <a:off x="2051941"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2" name="等腰三角形 61"/>
            <p:cNvSpPr/>
            <p:nvPr/>
          </p:nvSpPr>
          <p:spPr bwMode="auto">
            <a:xfrm flipV="1">
              <a:off x="2204882"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3" name="等腰三角形 62"/>
            <p:cNvSpPr/>
            <p:nvPr/>
          </p:nvSpPr>
          <p:spPr bwMode="auto">
            <a:xfrm flipV="1">
              <a:off x="2357822"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4" name="等腰三角形 63"/>
            <p:cNvSpPr/>
            <p:nvPr/>
          </p:nvSpPr>
          <p:spPr bwMode="auto">
            <a:xfrm flipV="1">
              <a:off x="2508777"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65" name="椭圆 64"/>
            <p:cNvSpPr/>
            <p:nvPr/>
          </p:nvSpPr>
          <p:spPr bwMode="auto">
            <a:xfrm>
              <a:off x="2627952"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cxnSp>
          <p:nvCxnSpPr>
            <p:cNvPr id="66" name="直接箭头连接符 65"/>
            <p:cNvCxnSpPr>
              <a:stCxn id="61" idx="2"/>
            </p:cNvCxnSpPr>
            <p:nvPr/>
          </p:nvCxnSpPr>
          <p:spPr>
            <a:xfrm>
              <a:off x="2051941" y="3270375"/>
              <a:ext cx="1120242" cy="2020699"/>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endCxn id="50" idx="5"/>
            </p:cNvCxnSpPr>
            <p:nvPr/>
          </p:nvCxnSpPr>
          <p:spPr>
            <a:xfrm flipH="1" flipV="1">
              <a:off x="500684" y="3270375"/>
              <a:ext cx="2671499"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endCxn id="52" idx="1"/>
            </p:cNvCxnSpPr>
            <p:nvPr/>
          </p:nvCxnSpPr>
          <p:spPr>
            <a:xfrm flipH="1" flipV="1">
              <a:off x="782731" y="3270375"/>
              <a:ext cx="2389452"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endCxn id="55" idx="5"/>
            </p:cNvCxnSpPr>
            <p:nvPr/>
          </p:nvCxnSpPr>
          <p:spPr>
            <a:xfrm flipH="1" flipV="1">
              <a:off x="1239567" y="3270375"/>
              <a:ext cx="1932616"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endCxn id="58" idx="1"/>
            </p:cNvCxnSpPr>
            <p:nvPr/>
          </p:nvCxnSpPr>
          <p:spPr>
            <a:xfrm flipH="1" flipV="1">
              <a:off x="1640788" y="3270375"/>
              <a:ext cx="1531394"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endCxn id="64" idx="1"/>
            </p:cNvCxnSpPr>
            <p:nvPr/>
          </p:nvCxnSpPr>
          <p:spPr>
            <a:xfrm flipH="1" flipV="1">
              <a:off x="2520694" y="3270375"/>
              <a:ext cx="651488"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endCxn id="63" idx="1"/>
            </p:cNvCxnSpPr>
            <p:nvPr/>
          </p:nvCxnSpPr>
          <p:spPr>
            <a:xfrm flipH="1" flipV="1">
              <a:off x="2367754" y="3270375"/>
              <a:ext cx="804429" cy="2020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885" name="TextBox 176"/>
            <p:cNvSpPr txBox="1">
              <a:spLocks noChangeArrowheads="1"/>
            </p:cNvSpPr>
            <p:nvPr/>
          </p:nvSpPr>
          <p:spPr bwMode="auto">
            <a:xfrm>
              <a:off x="3131240" y="3954542"/>
              <a:ext cx="83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断层</a:t>
              </a:r>
            </a:p>
          </p:txBody>
        </p:sp>
        <p:sp>
          <p:nvSpPr>
            <p:cNvPr id="74886" name="TextBox 177"/>
            <p:cNvSpPr txBox="1">
              <a:spLocks noChangeArrowheads="1"/>
            </p:cNvSpPr>
            <p:nvPr/>
          </p:nvSpPr>
          <p:spPr bwMode="auto">
            <a:xfrm>
              <a:off x="356120" y="3309367"/>
              <a:ext cx="1459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黑体" panose="02010609060101010101" pitchFamily="49" charset="-122"/>
                  <a:ea typeface="黑体" panose="02010609060101010101" pitchFamily="49" charset="-122"/>
                </a:rPr>
                <a:t>回风巷道</a:t>
              </a:r>
            </a:p>
          </p:txBody>
        </p:sp>
        <p:sp>
          <p:nvSpPr>
            <p:cNvPr id="74887" name="TextBox 178"/>
            <p:cNvSpPr txBox="1">
              <a:spLocks noChangeArrowheads="1"/>
            </p:cNvSpPr>
            <p:nvPr/>
          </p:nvSpPr>
          <p:spPr bwMode="auto">
            <a:xfrm>
              <a:off x="187570" y="2583759"/>
              <a:ext cx="5338903" cy="6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solidFill>
                    <a:srgbClr val="0070C0"/>
                  </a:solidFill>
                  <a:latin typeface="黑体" panose="02010609060101010101" pitchFamily="49" charset="-122"/>
                  <a:ea typeface="黑体" panose="02010609060101010101" pitchFamily="49" charset="-122"/>
                </a:rPr>
                <a:t>3.</a:t>
              </a:r>
              <a:r>
                <a:rPr lang="zh-CN" altLang="en-US" sz="2000">
                  <a:solidFill>
                    <a:srgbClr val="0070C0"/>
                  </a:solidFill>
                  <a:latin typeface="黑体" panose="02010609060101010101" pitchFamily="49" charset="-122"/>
                  <a:ea typeface="黑体" panose="02010609060101010101" pitchFamily="49" charset="-122"/>
                </a:rPr>
                <a:t>透射槽波探测：</a:t>
              </a:r>
              <a:endParaRPr lang="en-US" altLang="zh-CN" sz="2000">
                <a:solidFill>
                  <a:srgbClr val="0070C0"/>
                </a:solidFill>
                <a:latin typeface="黑体" panose="02010609060101010101" pitchFamily="49" charset="-122"/>
                <a:ea typeface="黑体" panose="02010609060101010101" pitchFamily="49" charset="-122"/>
              </a:endParaRPr>
            </a:p>
            <a:p>
              <a:pPr>
                <a:spcBef>
                  <a:spcPct val="0"/>
                </a:spcBef>
                <a:buFontTx/>
                <a:buNone/>
              </a:pPr>
              <a:r>
                <a:rPr lang="zh-CN" altLang="en-US" sz="1600">
                  <a:latin typeface="黑体" panose="02010609060101010101" pitchFamily="49" charset="-122"/>
                  <a:ea typeface="黑体" panose="02010609060101010101" pitchFamily="49" charset="-122"/>
                </a:rPr>
                <a:t>工作面形成后，探测工作面内部透射距离</a:t>
              </a:r>
              <a:r>
                <a:rPr lang="en-US" altLang="zh-CN" sz="1600">
                  <a:latin typeface="黑体" panose="02010609060101010101" pitchFamily="49" charset="-122"/>
                  <a:ea typeface="黑体" panose="02010609060101010101" pitchFamily="49" charset="-122"/>
                </a:rPr>
                <a:t>600m</a:t>
              </a:r>
              <a:endParaRPr lang="zh-CN" altLang="en-US" sz="1600">
                <a:latin typeface="黑体" panose="02010609060101010101" pitchFamily="49" charset="-122"/>
                <a:ea typeface="黑体" panose="02010609060101010101" pitchFamily="49" charset="-122"/>
              </a:endParaRPr>
            </a:p>
          </p:txBody>
        </p:sp>
        <p:sp>
          <p:nvSpPr>
            <p:cNvPr id="76" name="椭圆 75"/>
            <p:cNvSpPr/>
            <p:nvPr/>
          </p:nvSpPr>
          <p:spPr bwMode="auto">
            <a:xfrm>
              <a:off x="2627952"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77" name="等腰三角形 76"/>
            <p:cNvSpPr/>
            <p:nvPr/>
          </p:nvSpPr>
          <p:spPr bwMode="auto">
            <a:xfrm flipV="1">
              <a:off x="2770961"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78" name="等腰三角形 77"/>
            <p:cNvSpPr/>
            <p:nvPr/>
          </p:nvSpPr>
          <p:spPr bwMode="auto">
            <a:xfrm flipV="1">
              <a:off x="2923903"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79" name="等腰三角形 78"/>
            <p:cNvSpPr/>
            <p:nvPr/>
          </p:nvSpPr>
          <p:spPr bwMode="auto">
            <a:xfrm flipV="1">
              <a:off x="3076843"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0" name="椭圆 79"/>
            <p:cNvSpPr/>
            <p:nvPr/>
          </p:nvSpPr>
          <p:spPr bwMode="auto">
            <a:xfrm>
              <a:off x="3203963"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1" name="等腰三角形 80"/>
            <p:cNvSpPr/>
            <p:nvPr/>
          </p:nvSpPr>
          <p:spPr bwMode="auto">
            <a:xfrm flipV="1">
              <a:off x="3356904"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2" name="等腰三角形 81"/>
            <p:cNvSpPr/>
            <p:nvPr/>
          </p:nvSpPr>
          <p:spPr bwMode="auto">
            <a:xfrm flipV="1">
              <a:off x="3509845"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3" name="等腰三角形 82"/>
            <p:cNvSpPr/>
            <p:nvPr/>
          </p:nvSpPr>
          <p:spPr bwMode="auto">
            <a:xfrm flipV="1">
              <a:off x="3660799"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4" name="椭圆 83"/>
            <p:cNvSpPr/>
            <p:nvPr/>
          </p:nvSpPr>
          <p:spPr bwMode="auto">
            <a:xfrm>
              <a:off x="3779974"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5" name="等腰三角形 84"/>
            <p:cNvSpPr/>
            <p:nvPr/>
          </p:nvSpPr>
          <p:spPr bwMode="auto">
            <a:xfrm flipV="1">
              <a:off x="3932915"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6" name="等腰三角形 85"/>
            <p:cNvSpPr/>
            <p:nvPr/>
          </p:nvSpPr>
          <p:spPr bwMode="auto">
            <a:xfrm flipV="1">
              <a:off x="4085856"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7" name="等腰三角形 86"/>
            <p:cNvSpPr/>
            <p:nvPr/>
          </p:nvSpPr>
          <p:spPr bwMode="auto">
            <a:xfrm flipV="1">
              <a:off x="4236810"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8" name="椭圆 87"/>
            <p:cNvSpPr/>
            <p:nvPr/>
          </p:nvSpPr>
          <p:spPr bwMode="auto">
            <a:xfrm>
              <a:off x="4355985"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89" name="等腰三角形 88"/>
            <p:cNvSpPr/>
            <p:nvPr/>
          </p:nvSpPr>
          <p:spPr bwMode="auto">
            <a:xfrm flipV="1">
              <a:off x="4508926"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0" name="等腰三角形 89"/>
            <p:cNvSpPr/>
            <p:nvPr/>
          </p:nvSpPr>
          <p:spPr bwMode="auto">
            <a:xfrm flipV="1">
              <a:off x="4661867"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1" name="等腰三角形 90"/>
            <p:cNvSpPr/>
            <p:nvPr/>
          </p:nvSpPr>
          <p:spPr bwMode="auto">
            <a:xfrm flipV="1">
              <a:off x="4812821"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2" name="椭圆 91"/>
            <p:cNvSpPr/>
            <p:nvPr/>
          </p:nvSpPr>
          <p:spPr bwMode="auto">
            <a:xfrm>
              <a:off x="4931996"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3" name="等腰三角形 92"/>
            <p:cNvSpPr/>
            <p:nvPr/>
          </p:nvSpPr>
          <p:spPr bwMode="auto">
            <a:xfrm flipV="1">
              <a:off x="5084938" y="3234237"/>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4" name="等腰三角形 93"/>
            <p:cNvSpPr/>
            <p:nvPr/>
          </p:nvSpPr>
          <p:spPr bwMode="auto">
            <a:xfrm flipV="1">
              <a:off x="5237878"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5" name="等腰三角形 94"/>
            <p:cNvSpPr/>
            <p:nvPr/>
          </p:nvSpPr>
          <p:spPr bwMode="auto">
            <a:xfrm flipV="1">
              <a:off x="5388832" y="3234237"/>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96" name="椭圆 95"/>
            <p:cNvSpPr/>
            <p:nvPr/>
          </p:nvSpPr>
          <p:spPr bwMode="auto">
            <a:xfrm>
              <a:off x="5508007" y="3234237"/>
              <a:ext cx="71505"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cxnSp>
          <p:nvCxnSpPr>
            <p:cNvPr id="97" name="直接箭头连接符 96"/>
            <p:cNvCxnSpPr>
              <a:stCxn id="128" idx="5"/>
              <a:endCxn id="77" idx="0"/>
            </p:cNvCxnSpPr>
            <p:nvPr/>
          </p:nvCxnSpPr>
          <p:spPr>
            <a:xfrm flipH="1" flipV="1">
              <a:off x="2794796" y="3306513"/>
              <a:ext cx="397249" cy="2005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a:stCxn id="128" idx="5"/>
              <a:endCxn id="79" idx="0"/>
            </p:cNvCxnSpPr>
            <p:nvPr/>
          </p:nvCxnSpPr>
          <p:spPr>
            <a:xfrm flipH="1" flipV="1">
              <a:off x="3098692" y="3306513"/>
              <a:ext cx="93353" cy="2005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a:stCxn id="128" idx="5"/>
              <a:endCxn id="81" idx="0"/>
            </p:cNvCxnSpPr>
            <p:nvPr/>
          </p:nvCxnSpPr>
          <p:spPr>
            <a:xfrm flipV="1">
              <a:off x="3192045" y="3306513"/>
              <a:ext cx="186707" cy="2005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V="1">
              <a:off x="3172183" y="3270375"/>
              <a:ext cx="500534" cy="20206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a:stCxn id="128" idx="6"/>
              <a:endCxn id="85" idx="5"/>
            </p:cNvCxnSpPr>
            <p:nvPr/>
          </p:nvCxnSpPr>
          <p:spPr>
            <a:xfrm flipV="1">
              <a:off x="3203963" y="3270375"/>
              <a:ext cx="762718" cy="2016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a:stCxn id="128" idx="6"/>
              <a:endCxn id="87" idx="5"/>
            </p:cNvCxnSpPr>
            <p:nvPr/>
          </p:nvCxnSpPr>
          <p:spPr>
            <a:xfrm flipV="1">
              <a:off x="3203963" y="3270375"/>
              <a:ext cx="1068600" cy="2016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a:stCxn id="128" idx="6"/>
              <a:endCxn id="89" idx="5"/>
            </p:cNvCxnSpPr>
            <p:nvPr/>
          </p:nvCxnSpPr>
          <p:spPr>
            <a:xfrm flipV="1">
              <a:off x="3203963" y="3270375"/>
              <a:ext cx="1338729" cy="2016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a:stCxn id="128" idx="7"/>
              <a:endCxn id="91" idx="5"/>
            </p:cNvCxnSpPr>
            <p:nvPr/>
          </p:nvCxnSpPr>
          <p:spPr>
            <a:xfrm flipV="1">
              <a:off x="3192045" y="3270375"/>
              <a:ext cx="1656528" cy="1990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a:stCxn id="128" idx="6"/>
              <a:endCxn id="93" idx="0"/>
            </p:cNvCxnSpPr>
            <p:nvPr/>
          </p:nvCxnSpPr>
          <p:spPr>
            <a:xfrm flipV="1">
              <a:off x="3203963" y="3306513"/>
              <a:ext cx="1904810" cy="1980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a:endCxn id="95" idx="0"/>
            </p:cNvCxnSpPr>
            <p:nvPr/>
          </p:nvCxnSpPr>
          <p:spPr>
            <a:xfrm flipV="1">
              <a:off x="3172183" y="3306513"/>
              <a:ext cx="2240485" cy="1984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bwMode="auto">
            <a:xfrm>
              <a:off x="250417"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08" name="等腰三角形 107"/>
            <p:cNvSpPr/>
            <p:nvPr/>
          </p:nvSpPr>
          <p:spPr bwMode="auto">
            <a:xfrm flipV="1">
              <a:off x="395412"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09" name="等腰三角形 108"/>
            <p:cNvSpPr/>
            <p:nvPr/>
          </p:nvSpPr>
          <p:spPr bwMode="auto">
            <a:xfrm flipV="1">
              <a:off x="546367" y="5250419"/>
              <a:ext cx="47670"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0" name="等腰三角形 109"/>
            <p:cNvSpPr/>
            <p:nvPr/>
          </p:nvSpPr>
          <p:spPr bwMode="auto">
            <a:xfrm flipV="1">
              <a:off x="699308"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1" name="椭圆 110"/>
            <p:cNvSpPr/>
            <p:nvPr/>
          </p:nvSpPr>
          <p:spPr bwMode="auto">
            <a:xfrm>
              <a:off x="826428"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2" name="等腰三角形 111"/>
            <p:cNvSpPr/>
            <p:nvPr/>
          </p:nvSpPr>
          <p:spPr bwMode="auto">
            <a:xfrm flipV="1">
              <a:off x="981355"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3" name="等腰三角形 112"/>
            <p:cNvSpPr/>
            <p:nvPr/>
          </p:nvSpPr>
          <p:spPr bwMode="auto">
            <a:xfrm flipV="1">
              <a:off x="1132310"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4" name="等腰三角形 113"/>
            <p:cNvSpPr/>
            <p:nvPr/>
          </p:nvSpPr>
          <p:spPr bwMode="auto">
            <a:xfrm flipV="1">
              <a:off x="1285250"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5" name="椭圆 114"/>
            <p:cNvSpPr/>
            <p:nvPr/>
          </p:nvSpPr>
          <p:spPr bwMode="auto">
            <a:xfrm>
              <a:off x="1402439"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6" name="等腰三角形 115"/>
            <p:cNvSpPr/>
            <p:nvPr/>
          </p:nvSpPr>
          <p:spPr bwMode="auto">
            <a:xfrm flipV="1">
              <a:off x="1557366"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7" name="等腰三角形 116"/>
            <p:cNvSpPr/>
            <p:nvPr/>
          </p:nvSpPr>
          <p:spPr bwMode="auto">
            <a:xfrm flipV="1">
              <a:off x="1708321"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8" name="等腰三角形 117"/>
            <p:cNvSpPr/>
            <p:nvPr/>
          </p:nvSpPr>
          <p:spPr bwMode="auto">
            <a:xfrm flipV="1">
              <a:off x="1861261"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19" name="椭圆 118"/>
            <p:cNvSpPr/>
            <p:nvPr/>
          </p:nvSpPr>
          <p:spPr bwMode="auto">
            <a:xfrm>
              <a:off x="1978450"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0" name="等腰三角形 119"/>
            <p:cNvSpPr/>
            <p:nvPr/>
          </p:nvSpPr>
          <p:spPr bwMode="auto">
            <a:xfrm flipV="1">
              <a:off x="2133377"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1" name="等腰三角形 120"/>
            <p:cNvSpPr/>
            <p:nvPr/>
          </p:nvSpPr>
          <p:spPr bwMode="auto">
            <a:xfrm flipV="1">
              <a:off x="2284332"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2" name="等腰三角形 121"/>
            <p:cNvSpPr/>
            <p:nvPr/>
          </p:nvSpPr>
          <p:spPr bwMode="auto">
            <a:xfrm flipV="1">
              <a:off x="2437272"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3" name="椭圆 122"/>
            <p:cNvSpPr/>
            <p:nvPr/>
          </p:nvSpPr>
          <p:spPr bwMode="auto">
            <a:xfrm>
              <a:off x="2554461"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4" name="椭圆 123"/>
            <p:cNvSpPr/>
            <p:nvPr/>
          </p:nvSpPr>
          <p:spPr bwMode="auto">
            <a:xfrm>
              <a:off x="2554461"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5" name="等腰三角形 124"/>
            <p:cNvSpPr/>
            <p:nvPr/>
          </p:nvSpPr>
          <p:spPr bwMode="auto">
            <a:xfrm flipV="1">
              <a:off x="2699456"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6" name="等腰三角形 125"/>
            <p:cNvSpPr/>
            <p:nvPr/>
          </p:nvSpPr>
          <p:spPr bwMode="auto">
            <a:xfrm flipV="1">
              <a:off x="2852398"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7" name="等腰三角形 126"/>
            <p:cNvSpPr/>
            <p:nvPr/>
          </p:nvSpPr>
          <p:spPr bwMode="auto">
            <a:xfrm flipV="1">
              <a:off x="3003353"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8" name="椭圆 127"/>
            <p:cNvSpPr/>
            <p:nvPr/>
          </p:nvSpPr>
          <p:spPr bwMode="auto">
            <a:xfrm>
              <a:off x="3130472"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29" name="等腰三角形 128"/>
            <p:cNvSpPr/>
            <p:nvPr/>
          </p:nvSpPr>
          <p:spPr bwMode="auto">
            <a:xfrm flipV="1">
              <a:off x="3285399"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0" name="等腰三角形 129"/>
            <p:cNvSpPr/>
            <p:nvPr/>
          </p:nvSpPr>
          <p:spPr bwMode="auto">
            <a:xfrm flipV="1">
              <a:off x="3436354"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1" name="等腰三角形 130"/>
            <p:cNvSpPr/>
            <p:nvPr/>
          </p:nvSpPr>
          <p:spPr bwMode="auto">
            <a:xfrm flipV="1">
              <a:off x="3589294"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2" name="椭圆 131"/>
            <p:cNvSpPr/>
            <p:nvPr/>
          </p:nvSpPr>
          <p:spPr bwMode="auto">
            <a:xfrm>
              <a:off x="3706483"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3" name="等腰三角形 132"/>
            <p:cNvSpPr/>
            <p:nvPr/>
          </p:nvSpPr>
          <p:spPr bwMode="auto">
            <a:xfrm flipV="1">
              <a:off x="3861411"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4" name="等腰三角形 133"/>
            <p:cNvSpPr/>
            <p:nvPr/>
          </p:nvSpPr>
          <p:spPr bwMode="auto">
            <a:xfrm flipV="1">
              <a:off x="4012365"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5" name="等腰三角形 134"/>
            <p:cNvSpPr/>
            <p:nvPr/>
          </p:nvSpPr>
          <p:spPr bwMode="auto">
            <a:xfrm flipV="1">
              <a:off x="4165305"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6" name="椭圆 135"/>
            <p:cNvSpPr/>
            <p:nvPr/>
          </p:nvSpPr>
          <p:spPr bwMode="auto">
            <a:xfrm>
              <a:off x="4282495"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7" name="等腰三角形 136"/>
            <p:cNvSpPr/>
            <p:nvPr/>
          </p:nvSpPr>
          <p:spPr bwMode="auto">
            <a:xfrm flipV="1">
              <a:off x="4437422"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8" name="等腰三角形 137"/>
            <p:cNvSpPr/>
            <p:nvPr/>
          </p:nvSpPr>
          <p:spPr bwMode="auto">
            <a:xfrm flipV="1">
              <a:off x="4588376"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39" name="等腰三角形 138"/>
            <p:cNvSpPr/>
            <p:nvPr/>
          </p:nvSpPr>
          <p:spPr bwMode="auto">
            <a:xfrm flipV="1">
              <a:off x="4741317"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0" name="椭圆 139"/>
            <p:cNvSpPr/>
            <p:nvPr/>
          </p:nvSpPr>
          <p:spPr bwMode="auto">
            <a:xfrm>
              <a:off x="4858506"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1" name="等腰三角形 140"/>
            <p:cNvSpPr/>
            <p:nvPr/>
          </p:nvSpPr>
          <p:spPr bwMode="auto">
            <a:xfrm flipV="1">
              <a:off x="5013433" y="5250419"/>
              <a:ext cx="45683"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2" name="等腰三角形 141"/>
            <p:cNvSpPr/>
            <p:nvPr/>
          </p:nvSpPr>
          <p:spPr bwMode="auto">
            <a:xfrm flipV="1">
              <a:off x="5164387" y="5250419"/>
              <a:ext cx="47670"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3" name="等腰三角形 142"/>
            <p:cNvSpPr/>
            <p:nvPr/>
          </p:nvSpPr>
          <p:spPr bwMode="auto">
            <a:xfrm flipV="1">
              <a:off x="5317328" y="5250419"/>
              <a:ext cx="45684" cy="72275"/>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4" name="椭圆 143"/>
            <p:cNvSpPr/>
            <p:nvPr/>
          </p:nvSpPr>
          <p:spPr bwMode="auto">
            <a:xfrm>
              <a:off x="5434517" y="5250419"/>
              <a:ext cx="73490" cy="72275"/>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74957" name="TextBox 248"/>
            <p:cNvSpPr txBox="1">
              <a:spLocks noChangeArrowheads="1"/>
            </p:cNvSpPr>
            <p:nvPr/>
          </p:nvSpPr>
          <p:spPr bwMode="auto">
            <a:xfrm>
              <a:off x="402767" y="4922118"/>
              <a:ext cx="13635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黑体" panose="02010609060101010101" pitchFamily="49" charset="-122"/>
                  <a:ea typeface="黑体" panose="02010609060101010101" pitchFamily="49" charset="-122"/>
                </a:rPr>
                <a:t>运输巷道</a:t>
              </a:r>
            </a:p>
          </p:txBody>
        </p:sp>
        <p:sp>
          <p:nvSpPr>
            <p:cNvPr id="146" name="任意多边形 145"/>
            <p:cNvSpPr/>
            <p:nvPr/>
          </p:nvSpPr>
          <p:spPr>
            <a:xfrm flipV="1">
              <a:off x="2266455" y="3810934"/>
              <a:ext cx="2665541" cy="287596"/>
            </a:xfrm>
            <a:custGeom>
              <a:avLst/>
              <a:gdLst>
                <a:gd name="connsiteX0" fmla="*/ 0 w 1555845"/>
                <a:gd name="connsiteY0" fmla="*/ 0 h 2189189"/>
                <a:gd name="connsiteX1" fmla="*/ 75063 w 1555845"/>
                <a:gd name="connsiteY1" fmla="*/ 95535 h 2189189"/>
                <a:gd name="connsiteX2" fmla="*/ 150126 w 1555845"/>
                <a:gd name="connsiteY2" fmla="*/ 232012 h 2189189"/>
                <a:gd name="connsiteX3" fmla="*/ 211541 w 1555845"/>
                <a:gd name="connsiteY3" fmla="*/ 327546 h 2189189"/>
                <a:gd name="connsiteX4" fmla="*/ 300251 w 1555845"/>
                <a:gd name="connsiteY4" fmla="*/ 484496 h 2189189"/>
                <a:gd name="connsiteX5" fmla="*/ 443553 w 1555845"/>
                <a:gd name="connsiteY5" fmla="*/ 689212 h 2189189"/>
                <a:gd name="connsiteX6" fmla="*/ 586854 w 1555845"/>
                <a:gd name="connsiteY6" fmla="*/ 948520 h 2189189"/>
                <a:gd name="connsiteX7" fmla="*/ 730156 w 1555845"/>
                <a:gd name="connsiteY7" fmla="*/ 1153236 h 2189189"/>
                <a:gd name="connsiteX8" fmla="*/ 934872 w 1555845"/>
                <a:gd name="connsiteY8" fmla="*/ 1549021 h 2189189"/>
                <a:gd name="connsiteX9" fmla="*/ 1098645 w 1555845"/>
                <a:gd name="connsiteY9" fmla="*/ 1705970 h 2189189"/>
                <a:gd name="connsiteX10" fmla="*/ 1248770 w 1555845"/>
                <a:gd name="connsiteY10" fmla="*/ 1903863 h 2189189"/>
                <a:gd name="connsiteX11" fmla="*/ 1310185 w 1555845"/>
                <a:gd name="connsiteY11" fmla="*/ 1958454 h 2189189"/>
                <a:gd name="connsiteX12" fmla="*/ 1439839 w 1555845"/>
                <a:gd name="connsiteY12" fmla="*/ 2094932 h 2189189"/>
                <a:gd name="connsiteX13" fmla="*/ 1480782 w 1555845"/>
                <a:gd name="connsiteY13" fmla="*/ 2135875 h 2189189"/>
                <a:gd name="connsiteX14" fmla="*/ 1528550 w 1555845"/>
                <a:gd name="connsiteY14" fmla="*/ 2169994 h 2189189"/>
                <a:gd name="connsiteX15" fmla="*/ 1555845 w 1555845"/>
                <a:gd name="connsiteY15" fmla="*/ 2176818 h 21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5845" h="2189189">
                  <a:moveTo>
                    <a:pt x="0" y="0"/>
                  </a:moveTo>
                  <a:cubicBezTo>
                    <a:pt x="25021" y="31845"/>
                    <a:pt x="53062" y="61533"/>
                    <a:pt x="75063" y="95535"/>
                  </a:cubicBezTo>
                  <a:cubicBezTo>
                    <a:pt x="103268" y="139125"/>
                    <a:pt x="123802" y="187261"/>
                    <a:pt x="150126" y="232012"/>
                  </a:cubicBezTo>
                  <a:cubicBezTo>
                    <a:pt x="169320" y="264642"/>
                    <a:pt x="192193" y="295006"/>
                    <a:pt x="211541" y="327546"/>
                  </a:cubicBezTo>
                  <a:cubicBezTo>
                    <a:pt x="242254" y="379200"/>
                    <a:pt x="267802" y="433914"/>
                    <a:pt x="300251" y="484496"/>
                  </a:cubicBezTo>
                  <a:cubicBezTo>
                    <a:pt x="345227" y="554606"/>
                    <a:pt x="399782" y="618344"/>
                    <a:pt x="443553" y="689212"/>
                  </a:cubicBezTo>
                  <a:cubicBezTo>
                    <a:pt x="495449" y="773234"/>
                    <a:pt x="534958" y="864498"/>
                    <a:pt x="586854" y="948520"/>
                  </a:cubicBezTo>
                  <a:cubicBezTo>
                    <a:pt x="630625" y="1019388"/>
                    <a:pt x="688389" y="1081168"/>
                    <a:pt x="730156" y="1153236"/>
                  </a:cubicBezTo>
                  <a:cubicBezTo>
                    <a:pt x="804633" y="1281746"/>
                    <a:pt x="866633" y="1417093"/>
                    <a:pt x="934872" y="1549021"/>
                  </a:cubicBezTo>
                  <a:cubicBezTo>
                    <a:pt x="969610" y="1616181"/>
                    <a:pt x="1048547" y="1649337"/>
                    <a:pt x="1098645" y="1705970"/>
                  </a:cubicBezTo>
                  <a:cubicBezTo>
                    <a:pt x="1153505" y="1767985"/>
                    <a:pt x="1198728" y="1837899"/>
                    <a:pt x="1248770" y="1903863"/>
                  </a:cubicBezTo>
                  <a:cubicBezTo>
                    <a:pt x="1265324" y="1925685"/>
                    <a:pt x="1290817" y="1939086"/>
                    <a:pt x="1310185" y="1958454"/>
                  </a:cubicBezTo>
                  <a:cubicBezTo>
                    <a:pt x="1354555" y="2002824"/>
                    <a:pt x="1396347" y="2049701"/>
                    <a:pt x="1439839" y="2094932"/>
                  </a:cubicBezTo>
                  <a:cubicBezTo>
                    <a:pt x="1453216" y="2108845"/>
                    <a:pt x="1464723" y="2125169"/>
                    <a:pt x="1480782" y="2135875"/>
                  </a:cubicBezTo>
                  <a:cubicBezTo>
                    <a:pt x="1529015" y="2168030"/>
                    <a:pt x="1469318" y="2127686"/>
                    <a:pt x="1528550" y="2169994"/>
                  </a:cubicBezTo>
                  <a:cubicBezTo>
                    <a:pt x="1551055" y="2186069"/>
                    <a:pt x="1543474" y="2189189"/>
                    <a:pt x="1555845" y="2176818"/>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7" name="任意多边形 146"/>
            <p:cNvSpPr/>
            <p:nvPr/>
          </p:nvSpPr>
          <p:spPr bwMode="auto">
            <a:xfrm>
              <a:off x="3779974" y="4243081"/>
              <a:ext cx="1428111" cy="737811"/>
            </a:xfrm>
            <a:custGeom>
              <a:avLst/>
              <a:gdLst>
                <a:gd name="connsiteX0" fmla="*/ 22994 w 299230"/>
                <a:gd name="connsiteY0" fmla="*/ 30145 h 246598"/>
                <a:gd name="connsiteX1" fmla="*/ 22994 w 299230"/>
                <a:gd name="connsiteY1" fmla="*/ 30145 h 246598"/>
                <a:gd name="connsiteX2" fmla="*/ 22994 w 299230"/>
                <a:gd name="connsiteY2" fmla="*/ 150726 h 246598"/>
                <a:gd name="connsiteX3" fmla="*/ 93332 w 299230"/>
                <a:gd name="connsiteY3" fmla="*/ 190919 h 246598"/>
                <a:gd name="connsiteX4" fmla="*/ 123477 w 299230"/>
                <a:gd name="connsiteY4" fmla="*/ 211016 h 246598"/>
                <a:gd name="connsiteX5" fmla="*/ 193816 w 299230"/>
                <a:gd name="connsiteY5" fmla="*/ 241161 h 246598"/>
                <a:gd name="connsiteX6" fmla="*/ 274202 w 299230"/>
                <a:gd name="connsiteY6" fmla="*/ 231112 h 246598"/>
                <a:gd name="connsiteX7" fmla="*/ 294299 w 299230"/>
                <a:gd name="connsiteY7" fmla="*/ 170822 h 246598"/>
                <a:gd name="connsiteX8" fmla="*/ 284251 w 299230"/>
                <a:gd name="connsiteY8" fmla="*/ 90435 h 246598"/>
                <a:gd name="connsiteX9" fmla="*/ 234009 w 299230"/>
                <a:gd name="connsiteY9" fmla="*/ 80387 h 246598"/>
                <a:gd name="connsiteX10" fmla="*/ 163671 w 299230"/>
                <a:gd name="connsiteY10" fmla="*/ 60290 h 246598"/>
                <a:gd name="connsiteX11" fmla="*/ 103381 w 299230"/>
                <a:gd name="connsiteY11" fmla="*/ 10049 h 246598"/>
                <a:gd name="connsiteX12" fmla="*/ 73235 w 299230"/>
                <a:gd name="connsiteY12" fmla="*/ 0 h 246598"/>
                <a:gd name="connsiteX13" fmla="*/ 22994 w 299230"/>
                <a:gd name="connsiteY13" fmla="*/ 30145 h 24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230" h="246598">
                  <a:moveTo>
                    <a:pt x="22994" y="30145"/>
                  </a:moveTo>
                  <a:lnTo>
                    <a:pt x="22994" y="30145"/>
                  </a:lnTo>
                  <a:cubicBezTo>
                    <a:pt x="21377" y="44693"/>
                    <a:pt x="0" y="121984"/>
                    <a:pt x="22994" y="150726"/>
                  </a:cubicBezTo>
                  <a:cubicBezTo>
                    <a:pt x="33300" y="163609"/>
                    <a:pt x="82404" y="184674"/>
                    <a:pt x="93332" y="190919"/>
                  </a:cubicBezTo>
                  <a:cubicBezTo>
                    <a:pt x="103817" y="196911"/>
                    <a:pt x="112991" y="205024"/>
                    <a:pt x="123477" y="211016"/>
                  </a:cubicBezTo>
                  <a:cubicBezTo>
                    <a:pt x="158239" y="230880"/>
                    <a:pt x="160000" y="229888"/>
                    <a:pt x="193816" y="241161"/>
                  </a:cubicBezTo>
                  <a:cubicBezTo>
                    <a:pt x="220611" y="237811"/>
                    <a:pt x="252080" y="246598"/>
                    <a:pt x="274202" y="231112"/>
                  </a:cubicBezTo>
                  <a:cubicBezTo>
                    <a:pt x="291556" y="218964"/>
                    <a:pt x="294299" y="170822"/>
                    <a:pt x="294299" y="170822"/>
                  </a:cubicBezTo>
                  <a:cubicBezTo>
                    <a:pt x="290950" y="144026"/>
                    <a:pt x="299230" y="112904"/>
                    <a:pt x="284251" y="90435"/>
                  </a:cubicBezTo>
                  <a:cubicBezTo>
                    <a:pt x="274777" y="76224"/>
                    <a:pt x="250681" y="84092"/>
                    <a:pt x="234009" y="80387"/>
                  </a:cubicBezTo>
                  <a:cubicBezTo>
                    <a:pt x="222413" y="77810"/>
                    <a:pt x="177103" y="67006"/>
                    <a:pt x="163671" y="60290"/>
                  </a:cubicBezTo>
                  <a:cubicBezTo>
                    <a:pt x="97915" y="27412"/>
                    <a:pt x="170055" y="54499"/>
                    <a:pt x="103381" y="10049"/>
                  </a:cubicBezTo>
                  <a:cubicBezTo>
                    <a:pt x="94568" y="4173"/>
                    <a:pt x="83284" y="3350"/>
                    <a:pt x="73235" y="0"/>
                  </a:cubicBezTo>
                  <a:cubicBezTo>
                    <a:pt x="28805" y="22215"/>
                    <a:pt x="31367" y="25121"/>
                    <a:pt x="22994" y="30145"/>
                  </a:cubicBezTo>
                  <a:close/>
                </a:path>
              </a:pathLst>
            </a:custGeom>
            <a:solidFill>
              <a:srgbClr val="CCECFF"/>
            </a:solidFill>
            <a:ln w="9525">
              <a:noFill/>
              <a:miter lim="800000"/>
              <a:headEnd/>
              <a:tailEnd/>
            </a:ln>
            <a:effectLst/>
          </p:spPr>
          <p:txBody>
            <a:bodyPr anchor="ctr">
              <a:spAutoFit/>
            </a:bodyP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48" name="任意多边形 147"/>
            <p:cNvSpPr/>
            <p:nvPr/>
          </p:nvSpPr>
          <p:spPr bwMode="auto">
            <a:xfrm>
              <a:off x="1763936" y="4386126"/>
              <a:ext cx="431015" cy="362883"/>
            </a:xfrm>
            <a:custGeom>
              <a:avLst/>
              <a:gdLst>
                <a:gd name="connsiteX0" fmla="*/ 389225 w 484246"/>
                <a:gd name="connsiteY0" fmla="*/ 79310 h 350616"/>
                <a:gd name="connsiteX1" fmla="*/ 389225 w 484246"/>
                <a:gd name="connsiteY1" fmla="*/ 79310 h 350616"/>
                <a:gd name="connsiteX2" fmla="*/ 318886 w 484246"/>
                <a:gd name="connsiteY2" fmla="*/ 29068 h 350616"/>
                <a:gd name="connsiteX3" fmla="*/ 127967 w 484246"/>
                <a:gd name="connsiteY3" fmla="*/ 29068 h 350616"/>
                <a:gd name="connsiteX4" fmla="*/ 87774 w 484246"/>
                <a:gd name="connsiteY4" fmla="*/ 49165 h 350616"/>
                <a:gd name="connsiteX5" fmla="*/ 67677 w 484246"/>
                <a:gd name="connsiteY5" fmla="*/ 79310 h 350616"/>
                <a:gd name="connsiteX6" fmla="*/ 37532 w 484246"/>
                <a:gd name="connsiteY6" fmla="*/ 109455 h 350616"/>
                <a:gd name="connsiteX7" fmla="*/ 27484 w 484246"/>
                <a:gd name="connsiteY7" fmla="*/ 270229 h 350616"/>
                <a:gd name="connsiteX8" fmla="*/ 57629 w 484246"/>
                <a:gd name="connsiteY8" fmla="*/ 280277 h 350616"/>
                <a:gd name="connsiteX9" fmla="*/ 87774 w 484246"/>
                <a:gd name="connsiteY9" fmla="*/ 300374 h 350616"/>
                <a:gd name="connsiteX10" fmla="*/ 148064 w 484246"/>
                <a:gd name="connsiteY10" fmla="*/ 320470 h 350616"/>
                <a:gd name="connsiteX11" fmla="*/ 178209 w 484246"/>
                <a:gd name="connsiteY11" fmla="*/ 330519 h 350616"/>
                <a:gd name="connsiteX12" fmla="*/ 258596 w 484246"/>
                <a:gd name="connsiteY12" fmla="*/ 350616 h 350616"/>
                <a:gd name="connsiteX13" fmla="*/ 379176 w 484246"/>
                <a:gd name="connsiteY13" fmla="*/ 340567 h 350616"/>
                <a:gd name="connsiteX14" fmla="*/ 439466 w 484246"/>
                <a:gd name="connsiteY14" fmla="*/ 290325 h 350616"/>
                <a:gd name="connsiteX15" fmla="*/ 469611 w 484246"/>
                <a:gd name="connsiteY15" fmla="*/ 270229 h 350616"/>
                <a:gd name="connsiteX16" fmla="*/ 479660 w 484246"/>
                <a:gd name="connsiteY16" fmla="*/ 240084 h 350616"/>
                <a:gd name="connsiteX17" fmla="*/ 449515 w 484246"/>
                <a:gd name="connsiteY17" fmla="*/ 109455 h 350616"/>
                <a:gd name="connsiteX18" fmla="*/ 419370 w 484246"/>
                <a:gd name="connsiteY18" fmla="*/ 79310 h 350616"/>
                <a:gd name="connsiteX19" fmla="*/ 389225 w 484246"/>
                <a:gd name="connsiteY19" fmla="*/ 79310 h 35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4246" h="350616">
                  <a:moveTo>
                    <a:pt x="389225" y="79310"/>
                  </a:moveTo>
                  <a:lnTo>
                    <a:pt x="389225" y="79310"/>
                  </a:lnTo>
                  <a:cubicBezTo>
                    <a:pt x="365779" y="62563"/>
                    <a:pt x="343593" y="43892"/>
                    <a:pt x="318886" y="29068"/>
                  </a:cubicBezTo>
                  <a:cubicBezTo>
                    <a:pt x="270440" y="0"/>
                    <a:pt x="133845" y="28701"/>
                    <a:pt x="127967" y="29068"/>
                  </a:cubicBezTo>
                  <a:cubicBezTo>
                    <a:pt x="114569" y="35767"/>
                    <a:pt x="99281" y="39576"/>
                    <a:pt x="87774" y="49165"/>
                  </a:cubicBezTo>
                  <a:cubicBezTo>
                    <a:pt x="78496" y="56896"/>
                    <a:pt x="75408" y="70032"/>
                    <a:pt x="67677" y="79310"/>
                  </a:cubicBezTo>
                  <a:cubicBezTo>
                    <a:pt x="58580" y="90227"/>
                    <a:pt x="47580" y="99407"/>
                    <a:pt x="37532" y="109455"/>
                  </a:cubicBezTo>
                  <a:cubicBezTo>
                    <a:pt x="16436" y="172743"/>
                    <a:pt x="0" y="194648"/>
                    <a:pt x="27484" y="270229"/>
                  </a:cubicBezTo>
                  <a:cubicBezTo>
                    <a:pt x="31104" y="280183"/>
                    <a:pt x="47581" y="276928"/>
                    <a:pt x="57629" y="280277"/>
                  </a:cubicBezTo>
                  <a:cubicBezTo>
                    <a:pt x="67677" y="286976"/>
                    <a:pt x="76738" y="295469"/>
                    <a:pt x="87774" y="300374"/>
                  </a:cubicBezTo>
                  <a:cubicBezTo>
                    <a:pt x="107132" y="308977"/>
                    <a:pt x="127967" y="313771"/>
                    <a:pt x="148064" y="320470"/>
                  </a:cubicBezTo>
                  <a:cubicBezTo>
                    <a:pt x="158112" y="323819"/>
                    <a:pt x="167933" y="327950"/>
                    <a:pt x="178209" y="330519"/>
                  </a:cubicBezTo>
                  <a:lnTo>
                    <a:pt x="258596" y="350616"/>
                  </a:lnTo>
                  <a:cubicBezTo>
                    <a:pt x="298789" y="347266"/>
                    <a:pt x="339627" y="348477"/>
                    <a:pt x="379176" y="340567"/>
                  </a:cubicBezTo>
                  <a:cubicBezTo>
                    <a:pt x="398872" y="336628"/>
                    <a:pt x="426990" y="300721"/>
                    <a:pt x="439466" y="290325"/>
                  </a:cubicBezTo>
                  <a:cubicBezTo>
                    <a:pt x="448743" y="282594"/>
                    <a:pt x="459563" y="276928"/>
                    <a:pt x="469611" y="270229"/>
                  </a:cubicBezTo>
                  <a:cubicBezTo>
                    <a:pt x="472961" y="260181"/>
                    <a:pt x="479660" y="250676"/>
                    <a:pt x="479660" y="240084"/>
                  </a:cubicBezTo>
                  <a:cubicBezTo>
                    <a:pt x="479660" y="173506"/>
                    <a:pt x="484246" y="151133"/>
                    <a:pt x="449515" y="109455"/>
                  </a:cubicBezTo>
                  <a:cubicBezTo>
                    <a:pt x="440418" y="98538"/>
                    <a:pt x="430934" y="87570"/>
                    <a:pt x="419370" y="79310"/>
                  </a:cubicBezTo>
                  <a:cubicBezTo>
                    <a:pt x="407181" y="70603"/>
                    <a:pt x="394249" y="79310"/>
                    <a:pt x="389225" y="79310"/>
                  </a:cubicBezTo>
                  <a:close/>
                </a:path>
              </a:pathLst>
            </a:custGeom>
            <a:solidFill>
              <a:srgbClr val="FF9933"/>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74961" name="TextBox 252"/>
            <p:cNvSpPr txBox="1">
              <a:spLocks noChangeArrowheads="1"/>
            </p:cNvSpPr>
            <p:nvPr/>
          </p:nvSpPr>
          <p:spPr bwMode="auto">
            <a:xfrm>
              <a:off x="1547064" y="4674622"/>
              <a:ext cx="10858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陷落柱</a:t>
              </a:r>
            </a:p>
          </p:txBody>
        </p:sp>
        <p:sp>
          <p:nvSpPr>
            <p:cNvPr id="74962" name="TextBox 253"/>
            <p:cNvSpPr txBox="1">
              <a:spLocks noChangeArrowheads="1"/>
            </p:cNvSpPr>
            <p:nvPr/>
          </p:nvSpPr>
          <p:spPr bwMode="auto">
            <a:xfrm>
              <a:off x="3908138" y="4860930"/>
              <a:ext cx="15970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煤厚变薄带</a:t>
              </a:r>
            </a:p>
          </p:txBody>
        </p:sp>
      </p:grpSp>
      <p:sp>
        <p:nvSpPr>
          <p:cNvPr id="74795" name="TextBox 255"/>
          <p:cNvSpPr txBox="1">
            <a:spLocks noChangeArrowheads="1"/>
          </p:cNvSpPr>
          <p:nvPr/>
        </p:nvSpPr>
        <p:spPr bwMode="auto">
          <a:xfrm>
            <a:off x="4868863" y="3181350"/>
            <a:ext cx="1760537" cy="307975"/>
          </a:xfrm>
          <a:prstGeom prst="rect">
            <a:avLst/>
          </a:prstGeom>
          <a:solidFill>
            <a:srgbClr val="FFFF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400">
                <a:solidFill>
                  <a:srgbClr val="0000FF"/>
                </a:solidFill>
                <a:latin typeface="黑体" panose="02010609060101010101" pitchFamily="49" charset="-122"/>
                <a:ea typeface="黑体" panose="02010609060101010101" pitchFamily="49" charset="-122"/>
              </a:rPr>
              <a:t>高家堡</a:t>
            </a:r>
            <a:r>
              <a:rPr lang="en-US" altLang="zh-CN" sz="1400">
                <a:solidFill>
                  <a:srgbClr val="0000FF"/>
                </a:solidFill>
                <a:latin typeface="黑体" panose="02010609060101010101" pitchFamily="49" charset="-122"/>
                <a:ea typeface="黑体" panose="02010609060101010101" pitchFamily="49" charset="-122"/>
              </a:rPr>
              <a:t>41103</a:t>
            </a:r>
            <a:r>
              <a:rPr lang="zh-CN" altLang="en-US" sz="1400">
                <a:solidFill>
                  <a:srgbClr val="0000FF"/>
                </a:solidFill>
                <a:latin typeface="黑体" panose="02010609060101010101" pitchFamily="49" charset="-122"/>
                <a:ea typeface="黑体" panose="02010609060101010101" pitchFamily="49" charset="-122"/>
              </a:rPr>
              <a:t>工作面</a:t>
            </a:r>
          </a:p>
        </p:txBody>
      </p:sp>
      <p:grpSp>
        <p:nvGrpSpPr>
          <p:cNvPr id="152" name="组合 151"/>
          <p:cNvGrpSpPr>
            <a:grpSpLocks/>
          </p:cNvGrpSpPr>
          <p:nvPr/>
        </p:nvGrpSpPr>
        <p:grpSpPr bwMode="auto">
          <a:xfrm>
            <a:off x="5253038" y="4513263"/>
            <a:ext cx="3168650" cy="2211387"/>
            <a:chOff x="5215111" y="2563690"/>
            <a:chExt cx="3168352" cy="2211887"/>
          </a:xfrm>
        </p:grpSpPr>
        <p:pic>
          <p:nvPicPr>
            <p:cNvPr id="74857" name="图片 152"/>
            <p:cNvPicPr>
              <a:picLocks noChangeAspect="1"/>
            </p:cNvPicPr>
            <p:nvPr/>
          </p:nvPicPr>
          <p:blipFill>
            <a:blip r:embed="rId5">
              <a:extLst>
                <a:ext uri="{28A0092B-C50C-407E-A947-70E740481C1C}">
                  <a14:useLocalDpi xmlns:a14="http://schemas.microsoft.com/office/drawing/2010/main" val="0"/>
                </a:ext>
              </a:extLst>
            </a:blip>
            <a:srcRect l="4720"/>
            <a:stretch>
              <a:fillRect/>
            </a:stretch>
          </p:blipFill>
          <p:spPr bwMode="auto">
            <a:xfrm>
              <a:off x="5215111" y="2563690"/>
              <a:ext cx="3168352" cy="2211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858" name="TextBox 261"/>
            <p:cNvSpPr txBox="1">
              <a:spLocks noChangeArrowheads="1"/>
            </p:cNvSpPr>
            <p:nvPr/>
          </p:nvSpPr>
          <p:spPr bwMode="auto">
            <a:xfrm>
              <a:off x="7303343" y="3859835"/>
              <a:ext cx="57606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断层</a:t>
              </a:r>
            </a:p>
          </p:txBody>
        </p:sp>
        <p:sp>
          <p:nvSpPr>
            <p:cNvPr id="74859" name="TextBox 264"/>
            <p:cNvSpPr txBox="1">
              <a:spLocks noChangeArrowheads="1"/>
            </p:cNvSpPr>
            <p:nvPr/>
          </p:nvSpPr>
          <p:spPr bwMode="auto">
            <a:xfrm>
              <a:off x="5239545" y="4152900"/>
              <a:ext cx="1180305" cy="307777"/>
            </a:xfrm>
            <a:prstGeom prst="rect">
              <a:avLst/>
            </a:prstGeom>
            <a:solidFill>
              <a:srgbClr val="FFFF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400">
                  <a:solidFill>
                    <a:srgbClr val="0000FF"/>
                  </a:solidFill>
                  <a:latin typeface="黑体" panose="02010609060101010101" pitchFamily="49" charset="-122"/>
                  <a:ea typeface="黑体" panose="02010609060101010101" pitchFamily="49" charset="-122"/>
                </a:rPr>
                <a:t>刘桥一矿</a:t>
              </a:r>
              <a:r>
                <a:rPr lang="en-US" altLang="zh-CN" sz="1400">
                  <a:solidFill>
                    <a:srgbClr val="0000FF"/>
                  </a:solidFill>
                  <a:latin typeface="黑体" panose="02010609060101010101" pitchFamily="49" charset="-122"/>
                  <a:ea typeface="黑体" panose="02010609060101010101" pitchFamily="49" charset="-122"/>
                </a:rPr>
                <a:t>417</a:t>
              </a:r>
              <a:endParaRPr lang="zh-CN" altLang="en-US" sz="1400">
                <a:solidFill>
                  <a:srgbClr val="0000FF"/>
                </a:solidFill>
                <a:latin typeface="黑体" panose="02010609060101010101" pitchFamily="49" charset="-122"/>
                <a:ea typeface="黑体" panose="02010609060101010101" pitchFamily="49" charset="-122"/>
              </a:endParaRPr>
            </a:p>
          </p:txBody>
        </p:sp>
      </p:grpSp>
      <p:grpSp>
        <p:nvGrpSpPr>
          <p:cNvPr id="156" name="组合 155"/>
          <p:cNvGrpSpPr>
            <a:grpSpLocks/>
          </p:cNvGrpSpPr>
          <p:nvPr/>
        </p:nvGrpSpPr>
        <p:grpSpPr bwMode="auto">
          <a:xfrm>
            <a:off x="4572000" y="4959350"/>
            <a:ext cx="4362450" cy="1239838"/>
            <a:chOff x="-4543504" y="3854549"/>
            <a:chExt cx="4362529" cy="1240198"/>
          </a:xfrm>
        </p:grpSpPr>
        <p:pic>
          <p:nvPicPr>
            <p:cNvPr id="157" name="Picture 4"/>
            <p:cNvPicPr>
              <a:picLocks noChangeAspect="1" noChangeArrowheads="1"/>
            </p:cNvPicPr>
            <p:nvPr/>
          </p:nvPicPr>
          <p:blipFill rotWithShape="1">
            <a:blip r:embed="rId6"/>
            <a:srcRect l="28663" t="34440" r="15589" b="42027"/>
            <a:stretch/>
          </p:blipFill>
          <p:spPr bwMode="auto">
            <a:xfrm>
              <a:off x="-4543504" y="3854549"/>
              <a:ext cx="4362529" cy="1240198"/>
            </a:xfrm>
            <a:prstGeom prst="rect">
              <a:avLst/>
            </a:prstGeom>
            <a:noFill/>
            <a:ln w="9525">
              <a:solidFill>
                <a:schemeClr val="bg1">
                  <a:lumMod val="85000"/>
                </a:schemeClr>
              </a:solidFill>
              <a:miter lim="800000"/>
              <a:headEnd/>
              <a:tailEnd/>
            </a:ln>
          </p:spPr>
        </p:pic>
        <p:sp>
          <p:nvSpPr>
            <p:cNvPr id="74855" name="TextBox 259"/>
            <p:cNvSpPr txBox="1">
              <a:spLocks noChangeArrowheads="1"/>
            </p:cNvSpPr>
            <p:nvPr/>
          </p:nvSpPr>
          <p:spPr bwMode="auto">
            <a:xfrm>
              <a:off x="-2479898" y="4208052"/>
              <a:ext cx="72008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陷落柱</a:t>
              </a:r>
            </a:p>
          </p:txBody>
        </p:sp>
        <p:sp>
          <p:nvSpPr>
            <p:cNvPr id="74856" name="TextBox 266"/>
            <p:cNvSpPr txBox="1">
              <a:spLocks noChangeArrowheads="1"/>
            </p:cNvSpPr>
            <p:nvPr/>
          </p:nvSpPr>
          <p:spPr bwMode="auto">
            <a:xfrm>
              <a:off x="-4523580" y="4762500"/>
              <a:ext cx="894555" cy="307777"/>
            </a:xfrm>
            <a:prstGeom prst="rect">
              <a:avLst/>
            </a:prstGeom>
            <a:solidFill>
              <a:srgbClr val="FFFF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400">
                  <a:solidFill>
                    <a:srgbClr val="0000FF"/>
                  </a:solidFill>
                  <a:latin typeface="黑体" panose="02010609060101010101" pitchFamily="49" charset="-122"/>
                  <a:ea typeface="黑体" panose="02010609060101010101" pitchFamily="49" charset="-122"/>
                </a:rPr>
                <a:t>赵庄</a:t>
              </a:r>
              <a:r>
                <a:rPr lang="en-US" altLang="zh-CN" sz="1400">
                  <a:solidFill>
                    <a:srgbClr val="0000FF"/>
                  </a:solidFill>
                  <a:latin typeface="黑体" panose="02010609060101010101" pitchFamily="49" charset="-122"/>
                  <a:ea typeface="黑体" panose="02010609060101010101" pitchFamily="49" charset="-122"/>
                </a:rPr>
                <a:t>5312</a:t>
              </a:r>
              <a:endParaRPr lang="zh-CN" altLang="en-US" sz="1400">
                <a:solidFill>
                  <a:srgbClr val="0000FF"/>
                </a:solidFill>
                <a:latin typeface="黑体" panose="02010609060101010101" pitchFamily="49" charset="-122"/>
                <a:ea typeface="黑体" panose="02010609060101010101" pitchFamily="49" charset="-122"/>
              </a:endParaRPr>
            </a:p>
          </p:txBody>
        </p:sp>
      </p:grpSp>
      <p:grpSp>
        <p:nvGrpSpPr>
          <p:cNvPr id="160" name="组合 159"/>
          <p:cNvGrpSpPr>
            <a:grpSpLocks/>
          </p:cNvGrpSpPr>
          <p:nvPr/>
        </p:nvGrpSpPr>
        <p:grpSpPr bwMode="auto">
          <a:xfrm>
            <a:off x="4543425" y="4979988"/>
            <a:ext cx="4367213" cy="1368425"/>
            <a:chOff x="-4472577" y="2151421"/>
            <a:chExt cx="4367802" cy="1368152"/>
          </a:xfrm>
        </p:grpSpPr>
        <p:pic>
          <p:nvPicPr>
            <p:cNvPr id="74851" name="图片 160"/>
            <p:cNvPicPr>
              <a:picLocks noChangeAspect="1"/>
            </p:cNvPicPr>
            <p:nvPr/>
          </p:nvPicPr>
          <p:blipFill>
            <a:blip r:embed="rId7">
              <a:extLst>
                <a:ext uri="{28A0092B-C50C-407E-A947-70E740481C1C}">
                  <a14:useLocalDpi xmlns:a14="http://schemas.microsoft.com/office/drawing/2010/main" val="0"/>
                </a:ext>
              </a:extLst>
            </a:blip>
            <a:srcRect t="27783" r="27164" b="23387"/>
            <a:stretch>
              <a:fillRect/>
            </a:stretch>
          </p:blipFill>
          <p:spPr bwMode="auto">
            <a:xfrm>
              <a:off x="-4472577" y="2151421"/>
              <a:ext cx="436780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2" name="TextBox 263"/>
            <p:cNvSpPr txBox="1">
              <a:spLocks noChangeArrowheads="1"/>
            </p:cNvSpPr>
            <p:nvPr/>
          </p:nvSpPr>
          <p:spPr bwMode="auto">
            <a:xfrm>
              <a:off x="-1724025" y="2598327"/>
              <a:ext cx="1171575"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煤厚变薄带</a:t>
              </a:r>
            </a:p>
          </p:txBody>
        </p:sp>
        <p:sp>
          <p:nvSpPr>
            <p:cNvPr id="74853" name="TextBox 267"/>
            <p:cNvSpPr txBox="1">
              <a:spLocks noChangeArrowheads="1"/>
            </p:cNvSpPr>
            <p:nvPr/>
          </p:nvSpPr>
          <p:spPr bwMode="auto">
            <a:xfrm>
              <a:off x="-4152105" y="2457450"/>
              <a:ext cx="1180305" cy="307777"/>
            </a:xfrm>
            <a:prstGeom prst="rect">
              <a:avLst/>
            </a:prstGeom>
            <a:solidFill>
              <a:srgbClr val="FFFF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400">
                  <a:solidFill>
                    <a:srgbClr val="0000FF"/>
                  </a:solidFill>
                  <a:latin typeface="黑体" panose="02010609060101010101" pitchFamily="49" charset="-122"/>
                  <a:ea typeface="黑体" panose="02010609060101010101" pitchFamily="49" charset="-122"/>
                </a:rPr>
                <a:t>葫芦素</a:t>
              </a:r>
              <a:r>
                <a:rPr lang="en-US" altLang="zh-CN" sz="1400">
                  <a:solidFill>
                    <a:srgbClr val="0000FF"/>
                  </a:solidFill>
                  <a:latin typeface="黑体" panose="02010609060101010101" pitchFamily="49" charset="-122"/>
                  <a:ea typeface="黑体" panose="02010609060101010101" pitchFamily="49" charset="-122"/>
                </a:rPr>
                <a:t>21102</a:t>
              </a:r>
              <a:endParaRPr lang="zh-CN" altLang="en-US" sz="1400">
                <a:solidFill>
                  <a:srgbClr val="0000FF"/>
                </a:solidFill>
                <a:latin typeface="黑体" panose="02010609060101010101" pitchFamily="49" charset="-122"/>
                <a:ea typeface="黑体" panose="02010609060101010101" pitchFamily="49" charset="-122"/>
              </a:endParaRPr>
            </a:p>
          </p:txBody>
        </p:sp>
      </p:grpSp>
      <p:grpSp>
        <p:nvGrpSpPr>
          <p:cNvPr id="74799" name="组合 163"/>
          <p:cNvGrpSpPr>
            <a:grpSpLocks/>
          </p:cNvGrpSpPr>
          <p:nvPr/>
        </p:nvGrpSpPr>
        <p:grpSpPr bwMode="auto">
          <a:xfrm>
            <a:off x="204788" y="4638675"/>
            <a:ext cx="3890962" cy="1984375"/>
            <a:chOff x="205358" y="4638675"/>
            <a:chExt cx="3890392" cy="1984177"/>
          </a:xfrm>
        </p:grpSpPr>
        <p:sp>
          <p:nvSpPr>
            <p:cNvPr id="165" name="矩形 164"/>
            <p:cNvSpPr/>
            <p:nvPr/>
          </p:nvSpPr>
          <p:spPr bwMode="auto">
            <a:xfrm>
              <a:off x="205358" y="4638675"/>
              <a:ext cx="3890392" cy="161909"/>
            </a:xfrm>
            <a:prstGeom prst="rect">
              <a:avLst/>
            </a:prstGeom>
            <a:noFill/>
            <a:ln w="9525">
              <a:solidFill>
                <a:schemeClr val="tx1"/>
              </a:solid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66" name="椭圆 165"/>
            <p:cNvSpPr/>
            <p:nvPr/>
          </p:nvSpPr>
          <p:spPr bwMode="auto">
            <a:xfrm>
              <a:off x="349799" y="4764075"/>
              <a:ext cx="71428"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67" name="等腰三角形 166"/>
            <p:cNvSpPr/>
            <p:nvPr/>
          </p:nvSpPr>
          <p:spPr bwMode="auto">
            <a:xfrm flipV="1">
              <a:off x="492653"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68" name="等腰三角形 167"/>
            <p:cNvSpPr/>
            <p:nvPr/>
          </p:nvSpPr>
          <p:spPr bwMode="auto">
            <a:xfrm flipV="1">
              <a:off x="645031"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69" name="等腰三角形 168"/>
            <p:cNvSpPr/>
            <p:nvPr/>
          </p:nvSpPr>
          <p:spPr bwMode="auto">
            <a:xfrm flipV="1">
              <a:off x="797408"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0" name="椭圆 169"/>
            <p:cNvSpPr/>
            <p:nvPr/>
          </p:nvSpPr>
          <p:spPr bwMode="auto">
            <a:xfrm>
              <a:off x="925977" y="4764075"/>
              <a:ext cx="71427"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1" name="等腰三角形 170"/>
            <p:cNvSpPr/>
            <p:nvPr/>
          </p:nvSpPr>
          <p:spPr bwMode="auto">
            <a:xfrm flipV="1">
              <a:off x="1078355"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2" name="等腰三角形 171"/>
            <p:cNvSpPr/>
            <p:nvPr/>
          </p:nvSpPr>
          <p:spPr bwMode="auto">
            <a:xfrm flipV="1">
              <a:off x="1230733"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3" name="等腰三角形 172"/>
            <p:cNvSpPr/>
            <p:nvPr/>
          </p:nvSpPr>
          <p:spPr bwMode="auto">
            <a:xfrm flipV="1">
              <a:off x="1383110"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4" name="椭圆 173"/>
            <p:cNvSpPr/>
            <p:nvPr/>
          </p:nvSpPr>
          <p:spPr bwMode="auto">
            <a:xfrm>
              <a:off x="1502155" y="4764075"/>
              <a:ext cx="71428"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5" name="等腰三角形 174"/>
            <p:cNvSpPr/>
            <p:nvPr/>
          </p:nvSpPr>
          <p:spPr bwMode="auto">
            <a:xfrm flipV="1">
              <a:off x="1654533"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6" name="等腰三角形 175"/>
            <p:cNvSpPr/>
            <p:nvPr/>
          </p:nvSpPr>
          <p:spPr bwMode="auto">
            <a:xfrm flipV="1">
              <a:off x="1806910"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7" name="等腰三角形 176"/>
            <p:cNvSpPr/>
            <p:nvPr/>
          </p:nvSpPr>
          <p:spPr bwMode="auto">
            <a:xfrm flipV="1">
              <a:off x="1959288"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8" name="椭圆 177"/>
            <p:cNvSpPr/>
            <p:nvPr/>
          </p:nvSpPr>
          <p:spPr bwMode="auto">
            <a:xfrm>
              <a:off x="2078334" y="4764075"/>
              <a:ext cx="71427"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79" name="等腰三角形 178"/>
            <p:cNvSpPr/>
            <p:nvPr/>
          </p:nvSpPr>
          <p:spPr bwMode="auto">
            <a:xfrm flipV="1">
              <a:off x="2230711"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80" name="等腰三角形 179"/>
            <p:cNvSpPr/>
            <p:nvPr/>
          </p:nvSpPr>
          <p:spPr bwMode="auto">
            <a:xfrm flipV="1">
              <a:off x="2383089"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81" name="等腰三角形 180"/>
            <p:cNvSpPr/>
            <p:nvPr/>
          </p:nvSpPr>
          <p:spPr bwMode="auto">
            <a:xfrm flipV="1">
              <a:off x="2535467"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82" name="椭圆 181"/>
            <p:cNvSpPr/>
            <p:nvPr/>
          </p:nvSpPr>
          <p:spPr bwMode="auto">
            <a:xfrm>
              <a:off x="2652924" y="4764075"/>
              <a:ext cx="73014"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cxnSp>
          <p:nvCxnSpPr>
            <p:cNvPr id="183" name="直接箭头连接符 182"/>
            <p:cNvCxnSpPr>
              <a:stCxn id="178" idx="2"/>
            </p:cNvCxnSpPr>
            <p:nvPr/>
          </p:nvCxnSpPr>
          <p:spPr>
            <a:xfrm>
              <a:off x="2078334" y="4800584"/>
              <a:ext cx="558718"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接箭头连接符 183"/>
            <p:cNvCxnSpPr>
              <a:endCxn id="167" idx="5"/>
            </p:cNvCxnSpPr>
            <p:nvPr/>
          </p:nvCxnSpPr>
          <p:spPr>
            <a:xfrm flipH="1" flipV="1">
              <a:off x="527573" y="4800584"/>
              <a:ext cx="2109479"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接箭头连接符 184"/>
            <p:cNvCxnSpPr>
              <a:endCxn id="169" idx="1"/>
            </p:cNvCxnSpPr>
            <p:nvPr/>
          </p:nvCxnSpPr>
          <p:spPr>
            <a:xfrm flipH="1" flipV="1">
              <a:off x="810106" y="4800584"/>
              <a:ext cx="1826945"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接箭头连接符 185"/>
            <p:cNvCxnSpPr>
              <a:endCxn id="172" idx="5"/>
            </p:cNvCxnSpPr>
            <p:nvPr/>
          </p:nvCxnSpPr>
          <p:spPr>
            <a:xfrm flipH="1" flipV="1">
              <a:off x="1265653" y="4800584"/>
              <a:ext cx="1371399"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接箭头连接符 186"/>
            <p:cNvCxnSpPr>
              <a:endCxn id="175" idx="1"/>
            </p:cNvCxnSpPr>
            <p:nvPr/>
          </p:nvCxnSpPr>
          <p:spPr>
            <a:xfrm flipH="1" flipV="1">
              <a:off x="1667231" y="4800584"/>
              <a:ext cx="969821"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接箭头连接符 187"/>
            <p:cNvCxnSpPr>
              <a:endCxn id="181" idx="1"/>
            </p:cNvCxnSpPr>
            <p:nvPr/>
          </p:nvCxnSpPr>
          <p:spPr>
            <a:xfrm flipH="1" flipV="1">
              <a:off x="2546577" y="4800584"/>
              <a:ext cx="90475"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接箭头连接符 188"/>
            <p:cNvCxnSpPr>
              <a:endCxn id="180" idx="1"/>
            </p:cNvCxnSpPr>
            <p:nvPr/>
          </p:nvCxnSpPr>
          <p:spPr>
            <a:xfrm flipH="1" flipV="1">
              <a:off x="2394199" y="4800584"/>
              <a:ext cx="242852"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4831" name="TextBox 79"/>
            <p:cNvSpPr txBox="1">
              <a:spLocks noChangeArrowheads="1"/>
            </p:cNvSpPr>
            <p:nvPr/>
          </p:nvSpPr>
          <p:spPr bwMode="auto">
            <a:xfrm>
              <a:off x="3157686" y="5484093"/>
              <a:ext cx="72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solidFill>
                    <a:srgbClr val="FF0000"/>
                  </a:solidFill>
                  <a:latin typeface="黑体" panose="02010609060101010101" pitchFamily="49" charset="-122"/>
                  <a:ea typeface="黑体" panose="02010609060101010101" pitchFamily="49" charset="-122"/>
                </a:rPr>
                <a:t>断层</a:t>
              </a:r>
            </a:p>
          </p:txBody>
        </p:sp>
        <p:sp>
          <p:nvSpPr>
            <p:cNvPr id="74832" name="TextBox 80"/>
            <p:cNvSpPr txBox="1">
              <a:spLocks noChangeArrowheads="1"/>
            </p:cNvSpPr>
            <p:nvPr/>
          </p:nvSpPr>
          <p:spPr bwMode="auto">
            <a:xfrm>
              <a:off x="466403" y="5022329"/>
              <a:ext cx="886147" cy="244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黑体" panose="02010609060101010101" pitchFamily="49" charset="-122"/>
                  <a:ea typeface="黑体" panose="02010609060101010101" pitchFamily="49" charset="-122"/>
                </a:rPr>
                <a:t>回风巷道</a:t>
              </a:r>
            </a:p>
          </p:txBody>
        </p:sp>
        <p:sp>
          <p:nvSpPr>
            <p:cNvPr id="192" name="椭圆 191"/>
            <p:cNvSpPr/>
            <p:nvPr/>
          </p:nvSpPr>
          <p:spPr bwMode="auto">
            <a:xfrm>
              <a:off x="2652924" y="4764075"/>
              <a:ext cx="73014"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3" name="等腰三角形 192"/>
            <p:cNvSpPr/>
            <p:nvPr/>
          </p:nvSpPr>
          <p:spPr bwMode="auto">
            <a:xfrm flipV="1">
              <a:off x="2797365"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4" name="等腰三角形 193"/>
            <p:cNvSpPr/>
            <p:nvPr/>
          </p:nvSpPr>
          <p:spPr bwMode="auto">
            <a:xfrm flipV="1">
              <a:off x="2949743"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5" name="等腰三角形 194"/>
            <p:cNvSpPr/>
            <p:nvPr/>
          </p:nvSpPr>
          <p:spPr bwMode="auto">
            <a:xfrm flipV="1">
              <a:off x="3102121"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6" name="椭圆 195"/>
            <p:cNvSpPr/>
            <p:nvPr/>
          </p:nvSpPr>
          <p:spPr bwMode="auto">
            <a:xfrm>
              <a:off x="3229102" y="4764075"/>
              <a:ext cx="73014"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7" name="等腰三角形 196"/>
            <p:cNvSpPr/>
            <p:nvPr/>
          </p:nvSpPr>
          <p:spPr bwMode="auto">
            <a:xfrm flipV="1">
              <a:off x="3383067"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8" name="等腰三角形 197"/>
            <p:cNvSpPr/>
            <p:nvPr/>
          </p:nvSpPr>
          <p:spPr bwMode="auto">
            <a:xfrm flipV="1">
              <a:off x="3535445"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199" name="等腰三角形 198"/>
            <p:cNvSpPr/>
            <p:nvPr/>
          </p:nvSpPr>
          <p:spPr bwMode="auto">
            <a:xfrm flipV="1">
              <a:off x="3687823" y="4764075"/>
              <a:ext cx="46030"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00" name="椭圆 199"/>
            <p:cNvSpPr/>
            <p:nvPr/>
          </p:nvSpPr>
          <p:spPr bwMode="auto">
            <a:xfrm>
              <a:off x="3805281" y="4764075"/>
              <a:ext cx="73014" cy="71430"/>
            </a:xfrm>
            <a:prstGeom prst="ellipse">
              <a:avLst/>
            </a:prstGeom>
            <a:solidFill>
              <a:srgbClr val="FF0000"/>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sp>
          <p:nvSpPr>
            <p:cNvPr id="201" name="等腰三角形 200"/>
            <p:cNvSpPr/>
            <p:nvPr/>
          </p:nvSpPr>
          <p:spPr bwMode="auto">
            <a:xfrm flipV="1">
              <a:off x="3959245" y="4764075"/>
              <a:ext cx="46031" cy="71430"/>
            </a:xfrm>
            <a:prstGeom prst="triangle">
              <a:avLst/>
            </a:prstGeom>
            <a:solidFill>
              <a:srgbClr val="0000FF"/>
            </a:solidFill>
            <a:ln w="9525">
              <a:noFill/>
              <a:miter lim="800000"/>
              <a:headEnd/>
              <a:tailEnd/>
            </a:ln>
            <a:effectLst/>
          </p:spPr>
          <p:txBody>
            <a:bodyPr anchor="ctr"/>
            <a:lstStyle/>
            <a:p>
              <a:pPr marL="742950" indent="-742950" algn="ctr">
                <a:lnSpc>
                  <a:spcPct val="150000"/>
                </a:lnSpc>
                <a:buClr>
                  <a:srgbClr val="FF0000"/>
                </a:buClr>
                <a:defRPr/>
              </a:pPr>
              <a:endParaRPr lang="zh-CN" altLang="en-US" sz="2800" b="1" dirty="0">
                <a:ln>
                  <a:solidFill>
                    <a:srgbClr val="0000FF"/>
                  </a:solidFill>
                </a:ln>
                <a:solidFill>
                  <a:srgbClr val="0000FF"/>
                </a:solidFill>
                <a:latin typeface="Times New Roman" pitchFamily="18" charset="0"/>
                <a:ea typeface="楷体" pitchFamily="49" charset="-122"/>
                <a:cs typeface="Times New Roman" pitchFamily="18" charset="0"/>
              </a:endParaRPr>
            </a:p>
          </p:txBody>
        </p:sp>
        <p:cxnSp>
          <p:nvCxnSpPr>
            <p:cNvPr id="202" name="直接箭头连接符 201"/>
            <p:cNvCxnSpPr>
              <a:endCxn id="193" idx="0"/>
            </p:cNvCxnSpPr>
            <p:nvPr/>
          </p:nvCxnSpPr>
          <p:spPr>
            <a:xfrm flipV="1">
              <a:off x="2637052" y="4835505"/>
              <a:ext cx="184123" cy="76668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接箭头连接符 202"/>
            <p:cNvCxnSpPr>
              <a:endCxn id="195" idx="0"/>
            </p:cNvCxnSpPr>
            <p:nvPr/>
          </p:nvCxnSpPr>
          <p:spPr>
            <a:xfrm flipV="1">
              <a:off x="2619591" y="4835505"/>
              <a:ext cx="506339" cy="81271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接箭头连接符 203"/>
            <p:cNvCxnSpPr>
              <a:endCxn id="197" idx="0"/>
            </p:cNvCxnSpPr>
            <p:nvPr/>
          </p:nvCxnSpPr>
          <p:spPr>
            <a:xfrm flipV="1">
              <a:off x="2637052" y="4835505"/>
              <a:ext cx="769824" cy="76668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接箭头连接符 204"/>
            <p:cNvCxnSpPr>
              <a:endCxn id="199" idx="1"/>
            </p:cNvCxnSpPr>
            <p:nvPr/>
          </p:nvCxnSpPr>
          <p:spPr>
            <a:xfrm flipV="1">
              <a:off x="2637052" y="4800584"/>
              <a:ext cx="1061881"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接箭头连接符 205"/>
            <p:cNvCxnSpPr>
              <a:endCxn id="201" idx="5"/>
            </p:cNvCxnSpPr>
            <p:nvPr/>
          </p:nvCxnSpPr>
          <p:spPr>
            <a:xfrm flipV="1">
              <a:off x="2637052" y="4800584"/>
              <a:ext cx="1357113" cy="8016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4848" name="TextBox 254"/>
            <p:cNvSpPr txBox="1">
              <a:spLocks noChangeArrowheads="1"/>
            </p:cNvSpPr>
            <p:nvPr/>
          </p:nvSpPr>
          <p:spPr bwMode="auto">
            <a:xfrm>
              <a:off x="437828" y="6308204"/>
              <a:ext cx="886147" cy="244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黑体" panose="02010609060101010101" pitchFamily="49" charset="-122"/>
                  <a:ea typeface="黑体" panose="02010609060101010101" pitchFamily="49" charset="-122"/>
                </a:rPr>
                <a:t>回风巷道</a:t>
              </a:r>
            </a:p>
          </p:txBody>
        </p:sp>
        <p:sp>
          <p:nvSpPr>
            <p:cNvPr id="74849" name="TextBox 256"/>
            <p:cNvSpPr txBox="1">
              <a:spLocks noChangeArrowheads="1"/>
            </p:cNvSpPr>
            <p:nvPr/>
          </p:nvSpPr>
          <p:spPr bwMode="auto">
            <a:xfrm>
              <a:off x="2609850" y="6315075"/>
              <a:ext cx="1428749" cy="307777"/>
            </a:xfrm>
            <a:prstGeom prst="rect">
              <a:avLst/>
            </a:prstGeom>
            <a:solidFill>
              <a:srgbClr val="FFFF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400">
                  <a:solidFill>
                    <a:srgbClr val="0000FF"/>
                  </a:solidFill>
                  <a:latin typeface="黑体" panose="02010609060101010101" pitchFamily="49" charset="-122"/>
                  <a:ea typeface="黑体" panose="02010609060101010101" pitchFamily="49" charset="-122"/>
                </a:rPr>
                <a:t>阳煤二矿</a:t>
              </a:r>
              <a:r>
                <a:rPr lang="en-US" altLang="zh-CN" sz="1400">
                  <a:solidFill>
                    <a:srgbClr val="0000FF"/>
                  </a:solidFill>
                  <a:latin typeface="黑体" panose="02010609060101010101" pitchFamily="49" charset="-122"/>
                  <a:ea typeface="黑体" panose="02010609060101010101" pitchFamily="49" charset="-122"/>
                </a:rPr>
                <a:t>81101</a:t>
              </a:r>
              <a:endParaRPr lang="zh-CN" altLang="en-US" sz="1400">
                <a:solidFill>
                  <a:srgbClr val="0000FF"/>
                </a:solidFill>
                <a:latin typeface="黑体" panose="02010609060101010101" pitchFamily="49" charset="-122"/>
                <a:ea typeface="黑体" panose="02010609060101010101" pitchFamily="49" charset="-122"/>
              </a:endParaRPr>
            </a:p>
          </p:txBody>
        </p:sp>
        <p:cxnSp>
          <p:nvCxnSpPr>
            <p:cNvPr id="209" name="直接箭头连接符 208"/>
            <p:cNvCxnSpPr/>
            <p:nvPr/>
          </p:nvCxnSpPr>
          <p:spPr>
            <a:xfrm>
              <a:off x="2157697" y="4921222"/>
              <a:ext cx="257137" cy="36985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右箭头 1"/>
          <p:cNvSpPr/>
          <p:nvPr/>
        </p:nvSpPr>
        <p:spPr>
          <a:xfrm>
            <a:off x="2767013" y="2132013"/>
            <a:ext cx="300037" cy="230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0" name="右箭头 209"/>
          <p:cNvSpPr/>
          <p:nvPr/>
        </p:nvSpPr>
        <p:spPr>
          <a:xfrm>
            <a:off x="2767013" y="2549525"/>
            <a:ext cx="300037"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1" name="右箭头 210"/>
          <p:cNvSpPr/>
          <p:nvPr/>
        </p:nvSpPr>
        <p:spPr>
          <a:xfrm>
            <a:off x="2767013" y="2973388"/>
            <a:ext cx="300037" cy="230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2" name="右箭头 211"/>
          <p:cNvSpPr/>
          <p:nvPr/>
        </p:nvSpPr>
        <p:spPr>
          <a:xfrm>
            <a:off x="2767013" y="3378200"/>
            <a:ext cx="300037"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4805"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213" name="TextBox 14"/>
          <p:cNvSpPr txBox="1">
            <a:spLocks noChangeArrowheads="1"/>
          </p:cNvSpPr>
          <p:nvPr/>
        </p:nvSpPr>
        <p:spPr bwMode="auto">
          <a:xfrm>
            <a:off x="212725" y="1236663"/>
            <a:ext cx="22717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a:solidFill>
                  <a:srgbClr val="0000CC"/>
                </a:solidFill>
                <a:latin typeface="黑体" panose="02010609060101010101" pitchFamily="49" charset="-122"/>
                <a:ea typeface="黑体" panose="02010609060101010101" pitchFamily="49" charset="-122"/>
              </a:rPr>
              <a:t>（</a:t>
            </a:r>
            <a:r>
              <a:rPr lang="en-US" altLang="zh-CN" sz="2400" b="1" dirty="0">
                <a:solidFill>
                  <a:srgbClr val="0000CC"/>
                </a:solidFill>
                <a:latin typeface="黑体" panose="02010609060101010101" pitchFamily="49" charset="-122"/>
                <a:ea typeface="黑体" panose="02010609060101010101" pitchFamily="49" charset="-122"/>
              </a:rPr>
              <a:t>1</a:t>
            </a:r>
            <a:r>
              <a:rPr lang="zh-CN" altLang="en-US" sz="2400" b="1" dirty="0">
                <a:solidFill>
                  <a:srgbClr val="0000CC"/>
                </a:solidFill>
                <a:latin typeface="黑体" panose="02010609060101010101" pitchFamily="49" charset="-122"/>
                <a:ea typeface="黑体" panose="02010609060101010101" pitchFamily="49" charset="-122"/>
              </a:rPr>
              <a:t>）物探技术</a:t>
            </a:r>
            <a:endParaRPr lang="en-US" altLang="zh-CN" sz="2400" b="1" dirty="0">
              <a:solidFill>
                <a:srgbClr val="0000CC"/>
              </a:solidFill>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6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4538" y="4157663"/>
            <a:ext cx="2570162"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23"/>
          <p:cNvSpPr/>
          <p:nvPr/>
        </p:nvSpPr>
        <p:spPr bwMode="auto">
          <a:xfrm>
            <a:off x="611188" y="1851025"/>
            <a:ext cx="8064500" cy="1968500"/>
          </a:xfrm>
          <a:prstGeom prst="roundRect">
            <a:avLst>
              <a:gd name="adj" fmla="val 3327"/>
            </a:avLst>
          </a:prstGeom>
          <a:noFill/>
          <a:ln w="12700" cap="flat" cmpd="sng" algn="ctr">
            <a:solidFill>
              <a:schemeClr val="accent2">
                <a:lumMod val="75000"/>
              </a:schemeClr>
            </a:solidFill>
            <a:prstDash val="solid"/>
            <a:round/>
            <a:headEnd type="none" w="med" len="med"/>
            <a:tailEnd type="none" w="med" len="med"/>
          </a:ln>
          <a:effectLst>
            <a:outerShdw blurRad="63500" algn="ctr" rotWithShape="0">
              <a:prstClr val="black">
                <a:alpha val="19000"/>
              </a:prstClr>
            </a:outerShdw>
          </a:effectLst>
        </p:spPr>
        <p:txBody>
          <a:bodyPr anchor="ctr"/>
          <a:lstStyle/>
          <a:p>
            <a:pPr eaLnBrk="1" fontAlgn="auto" hangingPunct="1">
              <a:spcBef>
                <a:spcPts val="0"/>
              </a:spcBef>
              <a:spcAft>
                <a:spcPts val="0"/>
              </a:spcAft>
              <a:defRPr/>
            </a:pPr>
            <a:endParaRPr lang="en-US" kern="0" dirty="0">
              <a:solidFill>
                <a:srgbClr val="FFFFFF"/>
              </a:solidFill>
              <a:effectLst>
                <a:outerShdw blurRad="38100" dist="38100" dir="2700000" algn="tl">
                  <a:srgbClr val="000000">
                    <a:alpha val="43137"/>
                  </a:srgbClr>
                </a:outerShdw>
              </a:effectLst>
              <a:latin typeface="Arial" charset="0"/>
              <a:ea typeface="+mn-ea"/>
            </a:endParaRPr>
          </a:p>
        </p:txBody>
      </p:sp>
      <p:sp>
        <p:nvSpPr>
          <p:cNvPr id="76804" name="矩形 17"/>
          <p:cNvSpPr>
            <a:spLocks noChangeArrowheads="1"/>
          </p:cNvSpPr>
          <p:nvPr/>
        </p:nvSpPr>
        <p:spPr bwMode="auto">
          <a:xfrm>
            <a:off x="838200" y="1909763"/>
            <a:ext cx="7572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spcAft>
                <a:spcPts val="600"/>
              </a:spcAft>
              <a:buClr>
                <a:srgbClr val="000000"/>
              </a:buClr>
              <a:buFont typeface="Wingdings" panose="05000000000000000000" pitchFamily="2" charset="2"/>
              <a:buChar char="n"/>
            </a:pPr>
            <a:r>
              <a:rPr lang="zh-CN" altLang="en-US" sz="2200" b="1" dirty="0">
                <a:solidFill>
                  <a:srgbClr val="000000"/>
                </a:solidFill>
                <a:latin typeface="黑体" panose="02010609060101010101" pitchFamily="49" charset="-122"/>
                <a:ea typeface="黑体" panose="02010609060101010101" pitchFamily="49" charset="-122"/>
              </a:rPr>
              <a:t>采用音频发射、等频接收技术，抗干扰能力强，透视距离</a:t>
            </a:r>
            <a:r>
              <a:rPr lang="zh-CN" altLang="en-US" sz="2200" b="1" dirty="0">
                <a:solidFill>
                  <a:srgbClr val="FF0000"/>
                </a:solidFill>
                <a:latin typeface="黑体" panose="02010609060101010101" pitchFamily="49" charset="-122"/>
                <a:ea typeface="黑体" panose="02010609060101010101" pitchFamily="49" charset="-122"/>
              </a:rPr>
              <a:t>为</a:t>
            </a:r>
            <a:r>
              <a:rPr lang="en-US" altLang="en-US" sz="2200" b="1" dirty="0">
                <a:solidFill>
                  <a:srgbClr val="FF0000"/>
                </a:solidFill>
                <a:latin typeface="黑体" panose="02010609060101010101" pitchFamily="49" charset="-122"/>
                <a:ea typeface="黑体" panose="02010609060101010101" pitchFamily="49" charset="-122"/>
              </a:rPr>
              <a:t>400m</a:t>
            </a:r>
            <a:r>
              <a:rPr lang="zh-CN" altLang="en-US" sz="2200" b="1" dirty="0">
                <a:solidFill>
                  <a:srgbClr val="FF0000"/>
                </a:solidFill>
                <a:latin typeface="黑体" panose="02010609060101010101" pitchFamily="49" charset="-122"/>
                <a:ea typeface="黑体" panose="02010609060101010101" pitchFamily="49" charset="-122"/>
              </a:rPr>
              <a:t>左右</a:t>
            </a:r>
            <a:endParaRPr lang="en-US" altLang="zh-CN" sz="2200" b="1" dirty="0">
              <a:solidFill>
                <a:srgbClr val="FF0000"/>
              </a:solidFill>
              <a:latin typeface="黑体" panose="02010609060101010101" pitchFamily="49" charset="-122"/>
              <a:ea typeface="黑体" panose="02010609060101010101" pitchFamily="49" charset="-122"/>
            </a:endParaRPr>
          </a:p>
          <a:p>
            <a:pPr eaLnBrk="1" hangingPunct="1">
              <a:lnSpc>
                <a:spcPct val="130000"/>
              </a:lnSpc>
              <a:spcBef>
                <a:spcPct val="0"/>
              </a:spcBef>
              <a:spcAft>
                <a:spcPts val="600"/>
              </a:spcAft>
              <a:buClr>
                <a:srgbClr val="000000"/>
              </a:buClr>
              <a:buFont typeface="Wingdings" panose="05000000000000000000" pitchFamily="2" charset="2"/>
              <a:buChar char="n"/>
            </a:pPr>
            <a:r>
              <a:rPr lang="zh-CN" altLang="en-US" sz="2200" b="1" dirty="0">
                <a:solidFill>
                  <a:srgbClr val="000000"/>
                </a:solidFill>
                <a:latin typeface="黑体" panose="02010609060101010101" pitchFamily="49" charset="-122"/>
                <a:ea typeface="黑体" panose="02010609060101010101" pitchFamily="49" charset="-122"/>
              </a:rPr>
              <a:t>多频点、多方位探测技术，实现了工作面顶底板</a:t>
            </a:r>
            <a:r>
              <a:rPr lang="en-US" altLang="zh-CN" sz="2200" b="1" dirty="0">
                <a:solidFill>
                  <a:srgbClr val="FF0000"/>
                </a:solidFill>
                <a:latin typeface="黑体" panose="02010609060101010101" pitchFamily="49" charset="-122"/>
                <a:ea typeface="黑体" panose="02010609060101010101" pitchFamily="49" charset="-122"/>
              </a:rPr>
              <a:t>1</a:t>
            </a:r>
            <a:r>
              <a:rPr lang="en-US" altLang="en-US" sz="2200" b="1" dirty="0">
                <a:solidFill>
                  <a:srgbClr val="FF0000"/>
                </a:solidFill>
                <a:latin typeface="黑体" panose="02010609060101010101" pitchFamily="49" charset="-122"/>
                <a:ea typeface="黑体" panose="02010609060101010101" pitchFamily="49" charset="-122"/>
              </a:rPr>
              <a:t>00m</a:t>
            </a:r>
            <a:r>
              <a:rPr lang="zh-CN" altLang="en-US" sz="2200" b="1" dirty="0">
                <a:solidFill>
                  <a:srgbClr val="000000"/>
                </a:solidFill>
                <a:latin typeface="黑体" panose="02010609060101010101" pitchFamily="49" charset="-122"/>
                <a:ea typeface="黑体" panose="02010609060101010101" pitchFamily="49" charset="-122"/>
              </a:rPr>
              <a:t>深度范围内水害隐患精细探测</a:t>
            </a:r>
          </a:p>
        </p:txBody>
      </p:sp>
      <p:sp>
        <p:nvSpPr>
          <p:cNvPr id="76805" name="矩形 14"/>
          <p:cNvSpPr>
            <a:spLocks noChangeArrowheads="1"/>
          </p:cNvSpPr>
          <p:nvPr/>
        </p:nvSpPr>
        <p:spPr bwMode="auto">
          <a:xfrm>
            <a:off x="1576388" y="6376988"/>
            <a:ext cx="157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800" b="1">
                <a:solidFill>
                  <a:srgbClr val="000000"/>
                </a:solidFill>
                <a:latin typeface="黑体" panose="02010609060101010101" pitchFamily="49" charset="-122"/>
                <a:ea typeface="黑体" panose="02010609060101010101" pitchFamily="49" charset="-122"/>
                <a:cs typeface="宋体" panose="02010600030101010101" pitchFamily="2" charset="-122"/>
              </a:rPr>
              <a:t>音频电透视仪</a:t>
            </a:r>
          </a:p>
        </p:txBody>
      </p:sp>
      <p:sp>
        <p:nvSpPr>
          <p:cNvPr id="76806" name="矩形 38"/>
          <p:cNvSpPr>
            <a:spLocks noChangeArrowheads="1"/>
          </p:cNvSpPr>
          <p:nvPr/>
        </p:nvSpPr>
        <p:spPr bwMode="auto">
          <a:xfrm>
            <a:off x="127000" y="4265613"/>
            <a:ext cx="272256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200000"/>
              </a:lnSpc>
              <a:spcBef>
                <a:spcPct val="0"/>
              </a:spcBef>
              <a:buClr>
                <a:srgbClr val="03038B"/>
              </a:buClr>
              <a:buSzPct val="80000"/>
              <a:buFont typeface="Wingdings" panose="05000000000000000000" pitchFamily="2" charset="2"/>
              <a:buChar char="u"/>
            </a:pPr>
            <a:r>
              <a:rPr lang="zh-CN" altLang="en-US" sz="1400">
                <a:solidFill>
                  <a:srgbClr val="0000FF"/>
                </a:solidFill>
                <a:latin typeface="黑体" panose="02010609060101010101" pitchFamily="49" charset="-122"/>
                <a:ea typeface="黑体" panose="02010609060101010101" pitchFamily="49" charset="-122"/>
                <a:cs typeface="Times New Roman" panose="02020603050405020304" pitchFamily="18" charset="0"/>
              </a:rPr>
              <a:t>四档变频（</a:t>
            </a:r>
            <a:r>
              <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15-120Hz</a:t>
            </a:r>
            <a:r>
              <a:rPr lang="zh-CN" altLang="en-US" sz="1400">
                <a:solidFill>
                  <a:srgbClr val="0000FF"/>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endParaRPr>
          </a:p>
          <a:p>
            <a:pPr eaLnBrk="1" hangingPunct="1">
              <a:lnSpc>
                <a:spcPct val="200000"/>
              </a:lnSpc>
              <a:spcBef>
                <a:spcPct val="0"/>
              </a:spcBef>
              <a:buClr>
                <a:srgbClr val="03038B"/>
              </a:buClr>
              <a:buSzPct val="80000"/>
              <a:buFont typeface="Wingdings" panose="05000000000000000000" pitchFamily="2" charset="2"/>
              <a:buChar char="u"/>
            </a:pPr>
            <a:r>
              <a:rPr lang="zh-CN" altLang="en-US" sz="1400">
                <a:solidFill>
                  <a:srgbClr val="0000FF"/>
                </a:solidFill>
                <a:latin typeface="黑体" panose="02010609060101010101" pitchFamily="49" charset="-122"/>
                <a:ea typeface="黑体" panose="02010609060101010101" pitchFamily="49" charset="-122"/>
                <a:cs typeface="Times New Roman" panose="02020603050405020304" pitchFamily="18" charset="0"/>
              </a:rPr>
              <a:t>发射电流</a:t>
            </a:r>
            <a:r>
              <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 70mA</a:t>
            </a:r>
          </a:p>
          <a:p>
            <a:pPr eaLnBrk="1" hangingPunct="1">
              <a:lnSpc>
                <a:spcPct val="200000"/>
              </a:lnSpc>
              <a:spcBef>
                <a:spcPct val="0"/>
              </a:spcBef>
              <a:buClr>
                <a:srgbClr val="03038B"/>
              </a:buClr>
              <a:buSzPct val="80000"/>
              <a:buFont typeface="Wingdings" panose="05000000000000000000" pitchFamily="2" charset="2"/>
              <a:buChar char="u"/>
            </a:pPr>
            <a:r>
              <a:rPr lang="zh-CN" altLang="en-US" sz="1400">
                <a:solidFill>
                  <a:srgbClr val="0000FF"/>
                </a:solidFill>
                <a:latin typeface="黑体" panose="02010609060101010101" pitchFamily="49" charset="-122"/>
                <a:ea typeface="黑体" panose="02010609060101010101" pitchFamily="49" charset="-122"/>
                <a:cs typeface="Times New Roman" panose="02020603050405020304" pitchFamily="18" charset="0"/>
              </a:rPr>
              <a:t>接收灵敏度</a:t>
            </a:r>
            <a:r>
              <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 1</a:t>
            </a:r>
            <a:r>
              <a:rPr lang="el-GR"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μ</a:t>
            </a:r>
            <a:r>
              <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V </a:t>
            </a:r>
          </a:p>
          <a:p>
            <a:pPr eaLnBrk="1" hangingPunct="1">
              <a:lnSpc>
                <a:spcPct val="200000"/>
              </a:lnSpc>
              <a:spcBef>
                <a:spcPct val="0"/>
              </a:spcBef>
              <a:buClr>
                <a:srgbClr val="03038B"/>
              </a:buClr>
              <a:buSzPct val="80000"/>
              <a:buFont typeface="Wingdings" panose="05000000000000000000" pitchFamily="2" charset="2"/>
              <a:buChar char="u"/>
            </a:pPr>
            <a:r>
              <a:rPr lang="zh-CN" altLang="en-US" sz="1400">
                <a:solidFill>
                  <a:srgbClr val="0000FF"/>
                </a:solidFill>
                <a:latin typeface="黑体" panose="02010609060101010101" pitchFamily="49" charset="-122"/>
                <a:ea typeface="黑体" panose="02010609060101010101" pitchFamily="49" charset="-122"/>
                <a:cs typeface="Times New Roman" panose="02020603050405020304" pitchFamily="18" charset="0"/>
              </a:rPr>
              <a:t>防爆类型 本安型</a:t>
            </a:r>
            <a:r>
              <a:rPr lang="en-US" altLang="zh-CN" sz="1400">
                <a:solidFill>
                  <a:srgbClr val="0000FF"/>
                </a:solidFill>
                <a:latin typeface="黑体" panose="02010609060101010101" pitchFamily="49" charset="-122"/>
                <a:ea typeface="黑体" panose="02010609060101010101" pitchFamily="49" charset="-122"/>
                <a:cs typeface="Times New Roman" panose="02020603050405020304" pitchFamily="18" charset="0"/>
              </a:rPr>
              <a:t> Exibl Mb</a:t>
            </a:r>
          </a:p>
        </p:txBody>
      </p:sp>
      <p:sp>
        <p:nvSpPr>
          <p:cNvPr id="76807" name="Rectangle 5"/>
          <p:cNvSpPr>
            <a:spLocks noChangeArrowheads="1"/>
          </p:cNvSpPr>
          <p:nvPr/>
        </p:nvSpPr>
        <p:spPr bwMode="auto">
          <a:xfrm>
            <a:off x="3213100" y="1362075"/>
            <a:ext cx="3270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zh-CN" altLang="en-US" sz="2400" b="1">
                <a:solidFill>
                  <a:srgbClr val="FF0000"/>
                </a:solidFill>
                <a:latin typeface="黑体" panose="02010609060101010101" pitchFamily="49" charset="-122"/>
                <a:ea typeface="黑体" panose="02010609060101010101" pitchFamily="49" charset="-122"/>
              </a:rPr>
              <a:t>三维音频电透视法</a:t>
            </a:r>
          </a:p>
        </p:txBody>
      </p:sp>
      <p:cxnSp>
        <p:nvCxnSpPr>
          <p:cNvPr id="76808"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6809"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endParaRPr>
          </a:p>
        </p:txBody>
      </p:sp>
      <p:sp>
        <p:nvSpPr>
          <p:cNvPr id="76811"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76812"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3200" b="1">
                <a:solidFill>
                  <a:srgbClr val="000000"/>
                </a:solidFill>
                <a:latin typeface="黑体" panose="02010609060101010101" pitchFamily="49" charset="-122"/>
                <a:ea typeface="黑体" panose="02010609060101010101" pitchFamily="49" charset="-122"/>
              </a:rPr>
              <a:t>3.</a:t>
            </a:r>
            <a:r>
              <a:rPr lang="zh-CN" altLang="zh-CN" sz="3200" b="1">
                <a:solidFill>
                  <a:srgbClr val="000000"/>
                </a:solidFill>
                <a:latin typeface="黑体" panose="02010609060101010101" pitchFamily="49" charset="-122"/>
                <a:ea typeface="黑体" panose="02010609060101010101" pitchFamily="49" charset="-122"/>
              </a:rPr>
              <a:t>煤矿</a:t>
            </a:r>
            <a:r>
              <a:rPr lang="zh-CN" altLang="en-US" sz="3200" b="1">
                <a:solidFill>
                  <a:srgbClr val="000000"/>
                </a:solidFill>
                <a:latin typeface="黑体" panose="02010609060101010101" pitchFamily="49" charset="-122"/>
                <a:ea typeface="黑体" panose="02010609060101010101" pitchFamily="49" charset="-122"/>
              </a:rPr>
              <a:t>水害预防新技术与新装备</a:t>
            </a:r>
            <a:endParaRPr lang="zh-CN" altLang="zh-CN" sz="3200" b="1">
              <a:solidFill>
                <a:srgbClr val="000000"/>
              </a:solidFill>
              <a:latin typeface="黑体" panose="02010609060101010101" pitchFamily="49" charset="-122"/>
              <a:ea typeface="黑体" panose="02010609060101010101" pitchFamily="49" charset="-122"/>
            </a:endParaRPr>
          </a:p>
        </p:txBody>
      </p:sp>
      <p:pic>
        <p:nvPicPr>
          <p:cNvPr id="76813" name="图片 61"/>
          <p:cNvPicPr>
            <a:picLocks noChangeAspect="1" noChangeArrowheads="1"/>
          </p:cNvPicPr>
          <p:nvPr/>
        </p:nvPicPr>
        <p:blipFill>
          <a:blip r:embed="rId5">
            <a:extLst>
              <a:ext uri="{28A0092B-C50C-407E-A947-70E740481C1C}">
                <a14:useLocalDpi xmlns:a14="http://schemas.microsoft.com/office/drawing/2010/main" val="0"/>
              </a:ext>
            </a:extLst>
          </a:blip>
          <a:srcRect l="2504" t="19356" r="8012" b="31863"/>
          <a:stretch>
            <a:fillRect/>
          </a:stretch>
        </p:blipFill>
        <p:spPr bwMode="auto">
          <a:xfrm>
            <a:off x="5003800" y="3878263"/>
            <a:ext cx="40576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文本框 1"/>
          <p:cNvSpPr txBox="1">
            <a:spLocks noChangeArrowheads="1"/>
          </p:cNvSpPr>
          <p:nvPr/>
        </p:nvSpPr>
        <p:spPr bwMode="auto">
          <a:xfrm>
            <a:off x="4584700" y="6448425"/>
            <a:ext cx="442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800" b="1">
                <a:solidFill>
                  <a:srgbClr val="000000"/>
                </a:solidFill>
                <a:latin typeface="黑体" panose="02010609060101010101" pitchFamily="49" charset="-122"/>
                <a:ea typeface="黑体" panose="02010609060101010101" pitchFamily="49" charset="-122"/>
                <a:cs typeface="宋体" panose="02010600030101010101" pitchFamily="2" charset="-122"/>
              </a:rPr>
              <a:t>唐家会煤矿</a:t>
            </a:r>
            <a:r>
              <a:rPr lang="en-US" altLang="zh-CN" sz="1800" b="1">
                <a:solidFill>
                  <a:srgbClr val="000000"/>
                </a:solidFill>
                <a:latin typeface="黑体" panose="02010609060101010101" pitchFamily="49" charset="-122"/>
                <a:ea typeface="黑体" panose="02010609060101010101" pitchFamily="49" charset="-122"/>
                <a:cs typeface="宋体" panose="02010600030101010101" pitchFamily="2" charset="-122"/>
              </a:rPr>
              <a:t>62103</a:t>
            </a:r>
            <a:r>
              <a:rPr lang="zh-CN" altLang="en-US" sz="1800" b="1">
                <a:solidFill>
                  <a:srgbClr val="000000"/>
                </a:solidFill>
                <a:latin typeface="黑体" panose="02010609060101010101" pitchFamily="49" charset="-122"/>
                <a:ea typeface="黑体" panose="02010609060101010101" pitchFamily="49" charset="-122"/>
                <a:cs typeface="宋体" panose="02010600030101010101" pitchFamily="2" charset="-122"/>
              </a:rPr>
              <a:t>工作面陷落柱探测结果</a:t>
            </a:r>
          </a:p>
        </p:txBody>
      </p:sp>
      <p:sp>
        <p:nvSpPr>
          <p:cNvPr id="2" name="下箭头 1"/>
          <p:cNvSpPr/>
          <p:nvPr/>
        </p:nvSpPr>
        <p:spPr>
          <a:xfrm rot="3046916">
            <a:off x="5017294" y="5072856"/>
            <a:ext cx="122238" cy="663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6816" name="文本框 2"/>
          <p:cNvSpPr txBox="1">
            <a:spLocks noChangeArrowheads="1"/>
          </p:cNvSpPr>
          <p:nvPr/>
        </p:nvSpPr>
        <p:spPr bwMode="auto">
          <a:xfrm>
            <a:off x="4487863" y="4995863"/>
            <a:ext cx="498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a:solidFill>
                  <a:srgbClr val="FF0000"/>
                </a:solidFill>
                <a:latin typeface="黑体" panose="02010609060101010101" pitchFamily="49" charset="-122"/>
                <a:ea typeface="黑体" panose="02010609060101010101" pitchFamily="49" charset="-122"/>
              </a:rPr>
              <a:t>陷落柱体</a:t>
            </a:r>
          </a:p>
        </p:txBody>
      </p:sp>
      <p:sp>
        <p:nvSpPr>
          <p:cNvPr id="17" name="TextBox 14"/>
          <p:cNvSpPr txBox="1">
            <a:spLocks noChangeArrowheads="1"/>
          </p:cNvSpPr>
          <p:nvPr/>
        </p:nvSpPr>
        <p:spPr bwMode="auto">
          <a:xfrm>
            <a:off x="212725" y="1236663"/>
            <a:ext cx="22717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a:solidFill>
                  <a:srgbClr val="0000CC"/>
                </a:solidFill>
                <a:latin typeface="黑体" panose="02010609060101010101" pitchFamily="49" charset="-122"/>
                <a:ea typeface="黑体" panose="02010609060101010101" pitchFamily="49" charset="-122"/>
              </a:rPr>
              <a:t>（</a:t>
            </a:r>
            <a:r>
              <a:rPr lang="en-US" altLang="zh-CN" sz="2400" b="1" dirty="0">
                <a:solidFill>
                  <a:srgbClr val="0000CC"/>
                </a:solidFill>
                <a:latin typeface="黑体" panose="02010609060101010101" pitchFamily="49" charset="-122"/>
                <a:ea typeface="黑体" panose="02010609060101010101" pitchFamily="49" charset="-122"/>
              </a:rPr>
              <a:t>1</a:t>
            </a:r>
            <a:r>
              <a:rPr lang="zh-CN" altLang="en-US" sz="2400" b="1" dirty="0">
                <a:solidFill>
                  <a:srgbClr val="0000CC"/>
                </a:solidFill>
                <a:latin typeface="黑体" panose="02010609060101010101" pitchFamily="49" charset="-122"/>
                <a:ea typeface="黑体" panose="02010609060101010101" pitchFamily="49" charset="-122"/>
              </a:rPr>
              <a:t>）物探技术</a:t>
            </a:r>
            <a:endParaRPr lang="en-US" altLang="zh-CN" sz="2400" b="1" dirty="0">
              <a:solidFill>
                <a:srgbClr val="0000CC"/>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80975" y="2103438"/>
            <a:ext cx="254635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buClr>
                <a:srgbClr val="FF0000"/>
              </a:buClr>
              <a:buSzPct val="80000"/>
              <a:buFont typeface="Wingdings" panose="05000000000000000000" pitchFamily="2" charset="2"/>
              <a:buChar char="u"/>
              <a:defRPr/>
            </a:pPr>
            <a:r>
              <a:rPr lang="zh-CN" altLang="en-US" sz="2200" b="1" dirty="0">
                <a:solidFill>
                  <a:srgbClr val="000000"/>
                </a:solidFill>
                <a:latin typeface="黑体" panose="02010609060101010101" pitchFamily="49" charset="-122"/>
                <a:ea typeface="黑体" panose="02010609060101010101" pitchFamily="49" charset="-122"/>
              </a:rPr>
              <a:t>地面发射，孔中接收</a:t>
            </a:r>
            <a:endParaRPr lang="en-US" altLang="zh-CN" sz="2200" b="1" dirty="0">
              <a:solidFill>
                <a:srgbClr val="000000"/>
              </a:solidFill>
              <a:latin typeface="黑体" panose="02010609060101010101" pitchFamily="49" charset="-122"/>
              <a:ea typeface="黑体" panose="02010609060101010101" pitchFamily="49" charset="-122"/>
            </a:endParaRPr>
          </a:p>
          <a:p>
            <a:pPr>
              <a:lnSpc>
                <a:spcPct val="150000"/>
              </a:lnSpc>
              <a:buClr>
                <a:srgbClr val="FF0000"/>
              </a:buClr>
              <a:buSzPct val="80000"/>
              <a:buFont typeface="Wingdings" panose="05000000000000000000" pitchFamily="2" charset="2"/>
              <a:buChar char="u"/>
              <a:defRPr/>
            </a:pPr>
            <a:r>
              <a:rPr lang="zh-CN" altLang="en-US" sz="2200" b="1" dirty="0">
                <a:solidFill>
                  <a:srgbClr val="000000"/>
                </a:solidFill>
                <a:latin typeface="黑体" panose="02010609060101010101" pitchFamily="49" charset="-122"/>
                <a:ea typeface="黑体" panose="02010609060101010101" pitchFamily="49" charset="-122"/>
              </a:rPr>
              <a:t>可探查钻孔周围</a:t>
            </a:r>
            <a:r>
              <a:rPr lang="en-US" altLang="zh-CN" sz="2200" b="1" dirty="0">
                <a:solidFill>
                  <a:srgbClr val="000000"/>
                </a:solidFill>
                <a:latin typeface="黑体" panose="02010609060101010101" pitchFamily="49" charset="-122"/>
                <a:ea typeface="黑体" panose="02010609060101010101" pitchFamily="49" charset="-122"/>
              </a:rPr>
              <a:t>30</a:t>
            </a:r>
            <a:r>
              <a:rPr lang="en-US" altLang="zh-CN" sz="2200" b="1" dirty="0">
                <a:solidFill>
                  <a:srgbClr val="000000"/>
                </a:solidFill>
                <a:latin typeface="+mn-lt"/>
                <a:ea typeface="黑体" panose="02010609060101010101" pitchFamily="49" charset="-122"/>
              </a:rPr>
              <a:t>~</a:t>
            </a:r>
            <a:r>
              <a:rPr lang="en-US" altLang="zh-CN" sz="2200" b="1" dirty="0">
                <a:solidFill>
                  <a:srgbClr val="000000"/>
                </a:solidFill>
                <a:latin typeface="黑体" panose="02010609060101010101" pitchFamily="49" charset="-122"/>
                <a:ea typeface="黑体" panose="02010609060101010101" pitchFamily="49" charset="-122"/>
              </a:rPr>
              <a:t>50m</a:t>
            </a:r>
            <a:r>
              <a:rPr lang="zh-CN" altLang="en-US" sz="2200" b="1" dirty="0">
                <a:solidFill>
                  <a:srgbClr val="000000"/>
                </a:solidFill>
                <a:latin typeface="黑体" panose="02010609060101010101" pitchFamily="49" charset="-122"/>
                <a:ea typeface="黑体" panose="02010609060101010101" pitchFamily="49" charset="-122"/>
              </a:rPr>
              <a:t>范围内含水异常体</a:t>
            </a:r>
            <a:endParaRPr lang="en-US" altLang="zh-CN" sz="2200" b="1" dirty="0">
              <a:solidFill>
                <a:srgbClr val="000000"/>
              </a:solidFill>
              <a:latin typeface="黑体" panose="02010609060101010101" pitchFamily="49" charset="-122"/>
              <a:ea typeface="黑体" panose="02010609060101010101" pitchFamily="49" charset="-122"/>
            </a:endParaRPr>
          </a:p>
          <a:p>
            <a:pPr>
              <a:lnSpc>
                <a:spcPct val="150000"/>
              </a:lnSpc>
              <a:buClr>
                <a:srgbClr val="FF0000"/>
              </a:buClr>
              <a:buSzPct val="80000"/>
              <a:buFont typeface="Wingdings" panose="05000000000000000000" pitchFamily="2" charset="2"/>
              <a:buChar char="u"/>
              <a:defRPr/>
            </a:pPr>
            <a:r>
              <a:rPr lang="zh-CN" altLang="en-US" sz="2200" b="1" dirty="0">
                <a:solidFill>
                  <a:srgbClr val="000000"/>
                </a:solidFill>
                <a:latin typeface="黑体" panose="02010609060101010101" pitchFamily="49" charset="-122"/>
                <a:ea typeface="黑体" panose="02010609060101010101" pitchFamily="49" charset="-122"/>
              </a:rPr>
              <a:t>信号衰减小</a:t>
            </a:r>
            <a:endParaRPr lang="en-US" altLang="zh-CN" sz="2200" b="1" dirty="0">
              <a:solidFill>
                <a:srgbClr val="000000"/>
              </a:solidFill>
              <a:latin typeface="黑体" panose="02010609060101010101" pitchFamily="49" charset="-122"/>
              <a:ea typeface="黑体" panose="02010609060101010101" pitchFamily="49" charset="-122"/>
            </a:endParaRPr>
          </a:p>
          <a:p>
            <a:pPr>
              <a:lnSpc>
                <a:spcPct val="150000"/>
              </a:lnSpc>
              <a:buClr>
                <a:srgbClr val="FF0000"/>
              </a:buClr>
              <a:buSzPct val="80000"/>
              <a:buFont typeface="Wingdings" panose="05000000000000000000" pitchFamily="2" charset="2"/>
              <a:buChar char="u"/>
              <a:defRPr/>
            </a:pPr>
            <a:r>
              <a:rPr lang="zh-CN" altLang="en-US" sz="2200" b="1" dirty="0">
                <a:solidFill>
                  <a:srgbClr val="000000"/>
                </a:solidFill>
                <a:latin typeface="黑体" panose="02010609060101010101" pitchFamily="49" charset="-122"/>
                <a:ea typeface="黑体" panose="02010609060101010101" pitchFamily="49" charset="-122"/>
              </a:rPr>
              <a:t>抗干扰能力强</a:t>
            </a:r>
            <a:endParaRPr lang="en-US" altLang="zh-CN" sz="2200" b="1" dirty="0">
              <a:solidFill>
                <a:srgbClr val="000000"/>
              </a:solidFill>
              <a:latin typeface="黑体" panose="02010609060101010101" pitchFamily="49" charset="-122"/>
              <a:ea typeface="黑体" panose="02010609060101010101" pitchFamily="49" charset="-122"/>
            </a:endParaRPr>
          </a:p>
          <a:p>
            <a:pPr>
              <a:lnSpc>
                <a:spcPct val="150000"/>
              </a:lnSpc>
              <a:buClr>
                <a:srgbClr val="FF0000"/>
              </a:buClr>
              <a:buSzPct val="80000"/>
              <a:buFont typeface="Wingdings" panose="05000000000000000000" pitchFamily="2" charset="2"/>
              <a:buChar char="u"/>
              <a:defRPr/>
            </a:pPr>
            <a:r>
              <a:rPr lang="zh-CN" altLang="en-US" sz="2200" b="1" dirty="0">
                <a:solidFill>
                  <a:srgbClr val="000000"/>
                </a:solidFill>
                <a:latin typeface="黑体" panose="02010609060101010101" pitchFamily="49" charset="-122"/>
                <a:ea typeface="黑体" panose="02010609060101010101" pitchFamily="49" charset="-122"/>
              </a:rPr>
              <a:t>空间定位</a:t>
            </a:r>
            <a:r>
              <a:rPr lang="zh-CN" altLang="en-US" sz="2200" b="1" dirty="0" smtClean="0">
                <a:solidFill>
                  <a:srgbClr val="000000"/>
                </a:solidFill>
                <a:latin typeface="黑体" panose="02010609060101010101" pitchFamily="49" charset="-122"/>
                <a:ea typeface="黑体" panose="02010609060101010101" pitchFamily="49" charset="-122"/>
              </a:rPr>
              <a:t>准</a:t>
            </a:r>
            <a:endParaRPr lang="zh-CN" altLang="en-US" sz="2200" b="1" dirty="0">
              <a:solidFill>
                <a:srgbClr val="000000"/>
              </a:solidFill>
              <a:latin typeface="黑体" panose="02010609060101010101" pitchFamily="49" charset="-122"/>
              <a:ea typeface="黑体" panose="02010609060101010101" pitchFamily="49" charset="-122"/>
            </a:endParaRPr>
          </a:p>
        </p:txBody>
      </p:sp>
      <p:cxnSp>
        <p:nvCxnSpPr>
          <p:cNvPr id="78851"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7885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endParaRPr lang="zh-CN" altLang="zh-CN" sz="1800">
              <a:solidFill>
                <a:srgbClr val="000000"/>
              </a:solidFill>
            </a:endParaRPr>
          </a:p>
        </p:txBody>
      </p:sp>
      <p:sp>
        <p:nvSpPr>
          <p:cNvPr id="78853"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7885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3200" b="1">
                <a:solidFill>
                  <a:srgbClr val="000000"/>
                </a:solidFill>
                <a:latin typeface="黑体" panose="02010609060101010101" pitchFamily="49" charset="-122"/>
                <a:ea typeface="黑体" panose="02010609060101010101" pitchFamily="49" charset="-122"/>
              </a:rPr>
              <a:t>3.</a:t>
            </a:r>
            <a:r>
              <a:rPr lang="zh-CN" altLang="zh-CN" sz="3200" b="1">
                <a:solidFill>
                  <a:srgbClr val="000000"/>
                </a:solidFill>
                <a:latin typeface="黑体" panose="02010609060101010101" pitchFamily="49" charset="-122"/>
                <a:ea typeface="黑体" panose="02010609060101010101" pitchFamily="49" charset="-122"/>
              </a:rPr>
              <a:t>煤矿</a:t>
            </a:r>
            <a:r>
              <a:rPr lang="zh-CN" altLang="en-US" sz="3200" b="1">
                <a:solidFill>
                  <a:srgbClr val="000000"/>
                </a:solidFill>
                <a:latin typeface="黑体" panose="02010609060101010101" pitchFamily="49" charset="-122"/>
                <a:ea typeface="黑体" panose="02010609060101010101" pitchFamily="49" charset="-122"/>
              </a:rPr>
              <a:t>水害预防新技术与新装备</a:t>
            </a:r>
            <a:endParaRPr lang="zh-CN" altLang="zh-CN" sz="3200" b="1">
              <a:solidFill>
                <a:srgbClr val="000000"/>
              </a:solidFill>
              <a:latin typeface="黑体" panose="02010609060101010101" pitchFamily="49" charset="-122"/>
              <a:ea typeface="黑体" panose="02010609060101010101" pitchFamily="49" charset="-122"/>
            </a:endParaRPr>
          </a:p>
        </p:txBody>
      </p:sp>
      <p:sp>
        <p:nvSpPr>
          <p:cNvPr id="78855" name="TextBox 14"/>
          <p:cNvSpPr txBox="1">
            <a:spLocks noChangeArrowheads="1"/>
          </p:cNvSpPr>
          <p:nvPr/>
        </p:nvSpPr>
        <p:spPr bwMode="auto">
          <a:xfrm>
            <a:off x="125413" y="1217613"/>
            <a:ext cx="22717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1</a:t>
            </a:r>
            <a:r>
              <a:rPr lang="zh-CN" altLang="en-US" sz="2400" b="1">
                <a:solidFill>
                  <a:srgbClr val="0000CC"/>
                </a:solidFill>
                <a:latin typeface="黑体" panose="02010609060101010101" pitchFamily="49" charset="-122"/>
                <a:ea typeface="黑体" panose="02010609060101010101" pitchFamily="49" charset="-122"/>
              </a:rPr>
              <a:t>）物探技术</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78856" name="矩形 3"/>
          <p:cNvSpPr>
            <a:spLocks noChangeArrowheads="1"/>
          </p:cNvSpPr>
          <p:nvPr/>
        </p:nvSpPr>
        <p:spPr bwMode="auto">
          <a:xfrm>
            <a:off x="3369720" y="1544638"/>
            <a:ext cx="25066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400" b="1" dirty="0">
                <a:solidFill>
                  <a:srgbClr val="FF0000"/>
                </a:solidFill>
                <a:latin typeface="黑体" panose="02010609060101010101" pitchFamily="49" charset="-122"/>
                <a:ea typeface="黑体" panose="02010609060101010101" pitchFamily="49" charset="-122"/>
              </a:rPr>
              <a:t>地</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孔瞬变电磁法</a:t>
            </a:r>
            <a:endParaRPr lang="en-US" altLang="zh-CN" sz="2400" b="1" dirty="0">
              <a:solidFill>
                <a:srgbClr val="FF0000"/>
              </a:solidFill>
              <a:latin typeface="黑体" panose="02010609060101010101" pitchFamily="49" charset="-122"/>
              <a:ea typeface="黑体" panose="02010609060101010101" pitchFamily="49" charset="-122"/>
            </a:endParaRPr>
          </a:p>
        </p:txBody>
      </p:sp>
      <p:pic>
        <p:nvPicPr>
          <p:cNvPr id="4" name="地井瞬变电磁片段">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5815" y="2249488"/>
            <a:ext cx="5976665" cy="441987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3"/>
          <p:cNvGrpSpPr>
            <a:grpSpLocks/>
          </p:cNvGrpSpPr>
          <p:nvPr/>
        </p:nvGrpSpPr>
        <p:grpSpPr bwMode="auto">
          <a:xfrm>
            <a:off x="706438" y="1484313"/>
            <a:ext cx="762000" cy="665162"/>
            <a:chOff x="0" y="0"/>
            <a:chExt cx="1549" cy="1351"/>
          </a:xfrm>
        </p:grpSpPr>
        <p:sp>
          <p:nvSpPr>
            <p:cNvPr id="46116"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7"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8" name="AutoShape 6"/>
            <p:cNvSpPr>
              <a:spLocks noChangeArrowheads="1"/>
            </p:cNvSpPr>
            <p:nvPr/>
          </p:nvSpPr>
          <p:spPr bwMode="auto">
            <a:xfrm>
              <a:off x="90" y="81"/>
              <a:ext cx="1349" cy="1167"/>
            </a:xfrm>
            <a:prstGeom prst="hexagon">
              <a:avLst>
                <a:gd name="adj" fmla="val 28894"/>
                <a:gd name="vf" fmla="val 115470"/>
              </a:avLst>
            </a:prstGeom>
            <a:gradFill rotWithShape="1">
              <a:gsLst>
                <a:gs pos="0">
                  <a:srgbClr val="744E03"/>
                </a:gs>
                <a:gs pos="100000">
                  <a:srgbClr val="FAA906"/>
                </a:gs>
              </a:gsLst>
              <a:lin ang="270000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grpSp>
      <p:sp>
        <p:nvSpPr>
          <p:cNvPr id="46083" name="Line 11"/>
          <p:cNvSpPr>
            <a:spLocks noChangeShapeType="1"/>
          </p:cNvSpPr>
          <p:nvPr/>
        </p:nvSpPr>
        <p:spPr bwMode="auto">
          <a:xfrm>
            <a:off x="1316038" y="2093913"/>
            <a:ext cx="7165975" cy="17462"/>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84" name="Text Box 13"/>
          <p:cNvSpPr txBox="1">
            <a:spLocks noChangeArrowheads="1"/>
          </p:cNvSpPr>
          <p:nvPr/>
        </p:nvSpPr>
        <p:spPr bwMode="auto">
          <a:xfrm>
            <a:off x="903288" y="158273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en-US" altLang="zh-CN" sz="2400" b="1">
                <a:solidFill>
                  <a:srgbClr val="FFFFFF"/>
                </a:solidFill>
              </a:rPr>
              <a:t>1</a:t>
            </a:r>
          </a:p>
        </p:txBody>
      </p:sp>
      <p:grpSp>
        <p:nvGrpSpPr>
          <p:cNvPr id="46085" name="Group 7"/>
          <p:cNvGrpSpPr>
            <a:grpSpLocks/>
          </p:cNvGrpSpPr>
          <p:nvPr/>
        </p:nvGrpSpPr>
        <p:grpSpPr bwMode="auto">
          <a:xfrm>
            <a:off x="706438" y="2419350"/>
            <a:ext cx="762000" cy="665163"/>
            <a:chOff x="0" y="0"/>
            <a:chExt cx="1549" cy="1351"/>
          </a:xfrm>
        </p:grpSpPr>
        <p:sp>
          <p:nvSpPr>
            <p:cNvPr id="46113" name="AutoShape 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4" name="AutoShape 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5" name="AutoShape 10"/>
            <p:cNvSpPr>
              <a:spLocks noChangeArrowheads="1"/>
            </p:cNvSpPr>
            <p:nvPr/>
          </p:nvSpPr>
          <p:spPr bwMode="auto">
            <a:xfrm>
              <a:off x="90" y="81"/>
              <a:ext cx="1349" cy="1167"/>
            </a:xfrm>
            <a:prstGeom prst="hexagon">
              <a:avLst>
                <a:gd name="adj" fmla="val 28894"/>
                <a:gd name="vf" fmla="val 115470"/>
              </a:avLst>
            </a:prstGeom>
            <a:gradFill rotWithShape="1">
              <a:gsLst>
                <a:gs pos="0">
                  <a:srgbClr val="165446"/>
                </a:gs>
                <a:gs pos="100000">
                  <a:srgbClr val="2FB598"/>
                </a:gs>
              </a:gsLst>
              <a:lin ang="270000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grpSp>
      <p:sp>
        <p:nvSpPr>
          <p:cNvPr id="46086" name="Line 14"/>
          <p:cNvSpPr>
            <a:spLocks noChangeShapeType="1"/>
          </p:cNvSpPr>
          <p:nvPr/>
        </p:nvSpPr>
        <p:spPr bwMode="auto">
          <a:xfrm flipV="1">
            <a:off x="1316038" y="2995613"/>
            <a:ext cx="7165975" cy="33337"/>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87" name="Text Box 16"/>
          <p:cNvSpPr txBox="1">
            <a:spLocks noChangeArrowheads="1"/>
          </p:cNvSpPr>
          <p:nvPr/>
        </p:nvSpPr>
        <p:spPr bwMode="auto">
          <a:xfrm>
            <a:off x="903288" y="25177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en-US" altLang="zh-CN" sz="2400" b="1">
                <a:solidFill>
                  <a:srgbClr val="FFFFFF"/>
                </a:solidFill>
              </a:rPr>
              <a:t>2</a:t>
            </a:r>
          </a:p>
        </p:txBody>
      </p:sp>
      <p:grpSp>
        <p:nvGrpSpPr>
          <p:cNvPr id="46088" name="Group 17"/>
          <p:cNvGrpSpPr>
            <a:grpSpLocks/>
          </p:cNvGrpSpPr>
          <p:nvPr/>
        </p:nvGrpSpPr>
        <p:grpSpPr bwMode="auto">
          <a:xfrm>
            <a:off x="706438" y="3394075"/>
            <a:ext cx="762000" cy="665163"/>
            <a:chOff x="0" y="0"/>
            <a:chExt cx="1549" cy="1351"/>
          </a:xfrm>
        </p:grpSpPr>
        <p:sp>
          <p:nvSpPr>
            <p:cNvPr id="46110"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1"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12" name="AutoShape 20"/>
            <p:cNvSpPr>
              <a:spLocks noChangeArrowheads="1"/>
            </p:cNvSpPr>
            <p:nvPr/>
          </p:nvSpPr>
          <p:spPr bwMode="auto">
            <a:xfrm>
              <a:off x="90" y="81"/>
              <a:ext cx="1349" cy="1167"/>
            </a:xfrm>
            <a:prstGeom prst="hexagon">
              <a:avLst>
                <a:gd name="adj" fmla="val 28894"/>
                <a:gd name="vf" fmla="val 115470"/>
              </a:avLst>
            </a:prstGeom>
            <a:gradFill rotWithShape="1">
              <a:gsLst>
                <a:gs pos="0">
                  <a:srgbClr val="744E03"/>
                </a:gs>
                <a:gs pos="100000">
                  <a:srgbClr val="FAA906"/>
                </a:gs>
              </a:gsLst>
              <a:lin ang="270000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grpSp>
      <p:sp>
        <p:nvSpPr>
          <p:cNvPr id="46089" name="Line 25"/>
          <p:cNvSpPr>
            <a:spLocks noChangeShapeType="1"/>
          </p:cNvSpPr>
          <p:nvPr/>
        </p:nvSpPr>
        <p:spPr bwMode="auto">
          <a:xfrm>
            <a:off x="1316038" y="4003675"/>
            <a:ext cx="7165975" cy="11113"/>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90" name="Text Box 27"/>
          <p:cNvSpPr txBox="1">
            <a:spLocks noChangeArrowheads="1"/>
          </p:cNvSpPr>
          <p:nvPr/>
        </p:nvSpPr>
        <p:spPr bwMode="auto">
          <a:xfrm>
            <a:off x="903288" y="34925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en-US" altLang="zh-CN" sz="2400" b="1">
                <a:solidFill>
                  <a:srgbClr val="FFFFFF"/>
                </a:solidFill>
              </a:rPr>
              <a:t>3</a:t>
            </a:r>
          </a:p>
        </p:txBody>
      </p:sp>
      <p:grpSp>
        <p:nvGrpSpPr>
          <p:cNvPr id="46091" name="Group 21"/>
          <p:cNvGrpSpPr>
            <a:grpSpLocks/>
          </p:cNvGrpSpPr>
          <p:nvPr/>
        </p:nvGrpSpPr>
        <p:grpSpPr bwMode="auto">
          <a:xfrm>
            <a:off x="722313" y="4330700"/>
            <a:ext cx="762000" cy="665163"/>
            <a:chOff x="0" y="0"/>
            <a:chExt cx="1549" cy="1351"/>
          </a:xfrm>
        </p:grpSpPr>
        <p:sp>
          <p:nvSpPr>
            <p:cNvPr id="46107" name="AutoShape 22"/>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08" name="AutoShape 23"/>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09" name="AutoShape 24"/>
            <p:cNvSpPr>
              <a:spLocks noChangeArrowheads="1"/>
            </p:cNvSpPr>
            <p:nvPr/>
          </p:nvSpPr>
          <p:spPr bwMode="auto">
            <a:xfrm>
              <a:off x="90" y="81"/>
              <a:ext cx="1349" cy="1167"/>
            </a:xfrm>
            <a:prstGeom prst="hexagon">
              <a:avLst>
                <a:gd name="adj" fmla="val 28894"/>
                <a:gd name="vf" fmla="val 115470"/>
              </a:avLst>
            </a:prstGeom>
            <a:gradFill rotWithShape="1">
              <a:gsLst>
                <a:gs pos="0">
                  <a:srgbClr val="165446"/>
                </a:gs>
                <a:gs pos="100000">
                  <a:srgbClr val="2FB598"/>
                </a:gs>
              </a:gsLst>
              <a:lin ang="270000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grpSp>
      <p:sp>
        <p:nvSpPr>
          <p:cNvPr id="46092" name="Line 28"/>
          <p:cNvSpPr>
            <a:spLocks noChangeShapeType="1"/>
          </p:cNvSpPr>
          <p:nvPr/>
        </p:nvSpPr>
        <p:spPr bwMode="auto">
          <a:xfrm>
            <a:off x="1331913" y="4940300"/>
            <a:ext cx="7165975" cy="3175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93" name="Text Box 30"/>
          <p:cNvSpPr txBox="1">
            <a:spLocks noChangeArrowheads="1"/>
          </p:cNvSpPr>
          <p:nvPr/>
        </p:nvSpPr>
        <p:spPr bwMode="auto">
          <a:xfrm>
            <a:off x="919163" y="442912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en-US" altLang="zh-CN" sz="2400" b="1">
                <a:solidFill>
                  <a:srgbClr val="FFFFFF"/>
                </a:solidFill>
              </a:rPr>
              <a:t>4</a:t>
            </a:r>
          </a:p>
        </p:txBody>
      </p:sp>
      <p:sp>
        <p:nvSpPr>
          <p:cNvPr id="46094" name="矩形 47"/>
          <p:cNvSpPr>
            <a:spLocks noChangeArrowheads="1"/>
          </p:cNvSpPr>
          <p:nvPr/>
        </p:nvSpPr>
        <p:spPr bwMode="auto">
          <a:xfrm>
            <a:off x="1677988" y="1512888"/>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2800">
                <a:latin typeface="黑体" panose="02010609060101010101" pitchFamily="49" charset="-122"/>
                <a:ea typeface="黑体" panose="02010609060101010101" pitchFamily="49" charset="-122"/>
              </a:rPr>
              <a:t>我国煤矿水害的特点</a:t>
            </a:r>
            <a:endParaRPr lang="zh-CN" altLang="zh-CN" sz="2800"/>
          </a:p>
        </p:txBody>
      </p:sp>
      <p:sp>
        <p:nvSpPr>
          <p:cNvPr id="46095" name="矩形 47"/>
          <p:cNvSpPr>
            <a:spLocks noChangeArrowheads="1"/>
          </p:cNvSpPr>
          <p:nvPr/>
        </p:nvSpPr>
        <p:spPr bwMode="auto">
          <a:xfrm>
            <a:off x="1682750" y="2468563"/>
            <a:ext cx="377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2800">
                <a:latin typeface="黑体" panose="02010609060101010101" pitchFamily="49" charset="-122"/>
                <a:ea typeface="黑体" panose="02010609060101010101" pitchFamily="49" charset="-122"/>
              </a:rPr>
              <a:t>煤矿水害</a:t>
            </a:r>
            <a:r>
              <a:rPr lang="zh-CN" altLang="en-US" sz="2800">
                <a:latin typeface="黑体" panose="02010609060101010101" pitchFamily="49" charset="-122"/>
                <a:ea typeface="黑体" panose="02010609060101010101" pitchFamily="49" charset="-122"/>
              </a:rPr>
              <a:t>防治</a:t>
            </a:r>
            <a:r>
              <a:rPr lang="zh-CN" altLang="zh-CN" sz="2800">
                <a:latin typeface="黑体" panose="02010609060101010101" pitchFamily="49" charset="-122"/>
                <a:ea typeface="黑体" panose="02010609060101010101" pitchFamily="49" charset="-122"/>
              </a:rPr>
              <a:t>技术</a:t>
            </a:r>
            <a:r>
              <a:rPr lang="zh-CN" altLang="en-US" sz="2800">
                <a:latin typeface="黑体" panose="02010609060101010101" pitchFamily="49" charset="-122"/>
                <a:ea typeface="黑体" panose="02010609060101010101" pitchFamily="49" charset="-122"/>
              </a:rPr>
              <a:t>概述</a:t>
            </a:r>
            <a:endParaRPr lang="zh-CN" altLang="zh-CN" sz="2800"/>
          </a:p>
        </p:txBody>
      </p:sp>
      <p:sp>
        <p:nvSpPr>
          <p:cNvPr id="46096" name="矩形 47"/>
          <p:cNvSpPr>
            <a:spLocks noChangeArrowheads="1"/>
          </p:cNvSpPr>
          <p:nvPr/>
        </p:nvSpPr>
        <p:spPr bwMode="auto">
          <a:xfrm>
            <a:off x="1690688" y="3446463"/>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2800">
                <a:latin typeface="黑体" panose="02010609060101010101" pitchFamily="49" charset="-122"/>
                <a:ea typeface="黑体" panose="02010609060101010101" pitchFamily="49" charset="-122"/>
              </a:rPr>
              <a:t>煤矿水</a:t>
            </a:r>
            <a:r>
              <a:rPr lang="zh-CN" altLang="en-US" sz="2800">
                <a:latin typeface="黑体" panose="02010609060101010101" pitchFamily="49" charset="-122"/>
                <a:ea typeface="黑体" panose="02010609060101010101" pitchFamily="49" charset="-122"/>
              </a:rPr>
              <a:t>害预防新技术与新装备</a:t>
            </a:r>
            <a:endParaRPr lang="zh-CN" altLang="zh-CN" sz="2800">
              <a:latin typeface="黑体" panose="02010609060101010101" pitchFamily="49" charset="-122"/>
              <a:ea typeface="黑体" panose="02010609060101010101" pitchFamily="49" charset="-122"/>
            </a:endParaRPr>
          </a:p>
        </p:txBody>
      </p:sp>
      <p:sp>
        <p:nvSpPr>
          <p:cNvPr id="46097" name="矩形 47"/>
          <p:cNvSpPr>
            <a:spLocks noChangeArrowheads="1"/>
          </p:cNvSpPr>
          <p:nvPr/>
        </p:nvSpPr>
        <p:spPr bwMode="auto">
          <a:xfrm>
            <a:off x="1703388" y="4373563"/>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2800">
                <a:latin typeface="黑体" panose="02010609060101010101" pitchFamily="49" charset="-122"/>
                <a:ea typeface="黑体" panose="02010609060101010101" pitchFamily="49" charset="-122"/>
              </a:rPr>
              <a:t>煤矿水</a:t>
            </a:r>
            <a:r>
              <a:rPr lang="zh-CN" altLang="en-US" sz="2800">
                <a:latin typeface="黑体" panose="02010609060101010101" pitchFamily="49" charset="-122"/>
                <a:ea typeface="黑体" panose="02010609060101010101" pitchFamily="49" charset="-122"/>
              </a:rPr>
              <a:t>灾治理新技术与新装备</a:t>
            </a:r>
            <a:endParaRPr lang="zh-CN" altLang="zh-CN" sz="2800">
              <a:latin typeface="黑体" panose="02010609060101010101" pitchFamily="49" charset="-122"/>
              <a:ea typeface="黑体" panose="02010609060101010101" pitchFamily="49" charset="-122"/>
            </a:endParaRPr>
          </a:p>
        </p:txBody>
      </p:sp>
      <p:sp>
        <p:nvSpPr>
          <p:cNvPr id="46098" name="标题 1"/>
          <p:cNvSpPr txBox="1">
            <a:spLocks noChangeArrowheads="1"/>
          </p:cNvSpPr>
          <p:nvPr/>
        </p:nvSpPr>
        <p:spPr bwMode="auto">
          <a:xfrm>
            <a:off x="3406775" y="500063"/>
            <a:ext cx="25225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3600" b="1">
                <a:solidFill>
                  <a:srgbClr val="FF0000"/>
                </a:solidFill>
              </a:rPr>
              <a:t>主要内容</a:t>
            </a:r>
            <a:endParaRPr lang="zh-CN" altLang="zh-CN" sz="3600" b="1">
              <a:solidFill>
                <a:srgbClr val="FF0000"/>
              </a:solidFill>
            </a:endParaRPr>
          </a:p>
        </p:txBody>
      </p:sp>
      <p:sp>
        <p:nvSpPr>
          <p:cNvPr id="46099"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40467349-8039-402E-8688-4A830427816E}" type="slidenum">
              <a:rPr lang="zh-CN" altLang="en-US" sz="1200">
                <a:solidFill>
                  <a:srgbClr val="898989"/>
                </a:solidFill>
              </a:rPr>
              <a:pPr algn="r" eaLnBrk="1" hangingPunct="1">
                <a:spcBef>
                  <a:spcPct val="0"/>
                </a:spcBef>
                <a:buFont typeface="Arial" panose="020B0604020202020204" pitchFamily="34" charset="0"/>
                <a:buNone/>
              </a:pPr>
              <a:t>2</a:t>
            </a:fld>
            <a:endParaRPr lang="en-US" altLang="zh-CN" sz="1200">
              <a:solidFill>
                <a:srgbClr val="898989"/>
              </a:solidFill>
            </a:endParaRPr>
          </a:p>
        </p:txBody>
      </p:sp>
      <p:grpSp>
        <p:nvGrpSpPr>
          <p:cNvPr id="46100" name="Group 3"/>
          <p:cNvGrpSpPr>
            <a:grpSpLocks/>
          </p:cNvGrpSpPr>
          <p:nvPr/>
        </p:nvGrpSpPr>
        <p:grpSpPr bwMode="auto">
          <a:xfrm>
            <a:off x="706438" y="5264150"/>
            <a:ext cx="762000" cy="665163"/>
            <a:chOff x="0" y="0"/>
            <a:chExt cx="1549" cy="1351"/>
          </a:xfrm>
        </p:grpSpPr>
        <p:sp>
          <p:nvSpPr>
            <p:cNvPr id="46104"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05"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endParaRPr>
            </a:p>
          </p:txBody>
        </p:sp>
        <p:sp>
          <p:nvSpPr>
            <p:cNvPr id="46106" name="AutoShape 6"/>
            <p:cNvSpPr>
              <a:spLocks noChangeArrowheads="1"/>
            </p:cNvSpPr>
            <p:nvPr/>
          </p:nvSpPr>
          <p:spPr bwMode="auto">
            <a:xfrm>
              <a:off x="90" y="81"/>
              <a:ext cx="1349" cy="1167"/>
            </a:xfrm>
            <a:prstGeom prst="hexagon">
              <a:avLst>
                <a:gd name="adj" fmla="val 28894"/>
                <a:gd name="vf" fmla="val 115470"/>
              </a:avLst>
            </a:prstGeom>
            <a:gradFill rotWithShape="1">
              <a:gsLst>
                <a:gs pos="0">
                  <a:srgbClr val="744E03"/>
                </a:gs>
                <a:gs pos="100000">
                  <a:srgbClr val="FAA906"/>
                </a:gs>
              </a:gsLst>
              <a:lin ang="270000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grpSp>
      <p:sp>
        <p:nvSpPr>
          <p:cNvPr id="46101" name="Line 11"/>
          <p:cNvSpPr>
            <a:spLocks noChangeShapeType="1"/>
          </p:cNvSpPr>
          <p:nvPr/>
        </p:nvSpPr>
        <p:spPr bwMode="auto">
          <a:xfrm>
            <a:off x="1316038" y="5873750"/>
            <a:ext cx="7165975" cy="17463"/>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02" name="Text Box 13"/>
          <p:cNvSpPr txBox="1">
            <a:spLocks noChangeArrowheads="1"/>
          </p:cNvSpPr>
          <p:nvPr/>
        </p:nvSpPr>
        <p:spPr bwMode="auto">
          <a:xfrm>
            <a:off x="909638" y="5362575"/>
            <a:ext cx="341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en-US" altLang="zh-CN" sz="2400" b="1">
                <a:solidFill>
                  <a:srgbClr val="FFFFFF"/>
                </a:solidFill>
              </a:rPr>
              <a:t>5</a:t>
            </a:r>
          </a:p>
        </p:txBody>
      </p:sp>
      <p:sp>
        <p:nvSpPr>
          <p:cNvPr id="46103" name="矩形 47"/>
          <p:cNvSpPr>
            <a:spLocks noChangeArrowheads="1"/>
          </p:cNvSpPr>
          <p:nvPr/>
        </p:nvSpPr>
        <p:spPr bwMode="auto">
          <a:xfrm>
            <a:off x="1714500" y="5326063"/>
            <a:ext cx="449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2800">
                <a:latin typeface="黑体" panose="02010609060101010101" pitchFamily="49" charset="-122"/>
                <a:ea typeface="黑体" panose="02010609060101010101" pitchFamily="49" charset="-122"/>
              </a:rPr>
              <a:t>煤矿水害防治技术发展趋势</a:t>
            </a:r>
            <a:endParaRPr lang="zh-CN" altLang="zh-CN" sz="2800">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5" descr="2012-3-27 19-14-27.jpg"/>
          <p:cNvPicPr>
            <a:picLocks noChangeAspect="1" noChangeArrowheads="1"/>
          </p:cNvPicPr>
          <p:nvPr/>
        </p:nvPicPr>
        <p:blipFill>
          <a:blip r:embed="rId3">
            <a:extLst>
              <a:ext uri="{28A0092B-C50C-407E-A947-70E740481C1C}">
                <a14:useLocalDpi xmlns:a14="http://schemas.microsoft.com/office/drawing/2010/main" val="0"/>
              </a:ext>
            </a:extLst>
          </a:blip>
          <a:srcRect l="8344" t="4507" r="5180" b="3839"/>
          <a:stretch>
            <a:fillRect/>
          </a:stretch>
        </p:blipFill>
        <p:spPr bwMode="auto">
          <a:xfrm>
            <a:off x="831850" y="2141538"/>
            <a:ext cx="3484563"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矩形 6"/>
          <p:cNvSpPr>
            <a:spLocks noChangeArrowheads="1"/>
          </p:cNvSpPr>
          <p:nvPr/>
        </p:nvSpPr>
        <p:spPr bwMode="auto">
          <a:xfrm>
            <a:off x="539750" y="1568450"/>
            <a:ext cx="45370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2000" b="1">
                <a:solidFill>
                  <a:srgbClr val="FF0000"/>
                </a:solidFill>
                <a:latin typeface="黑体" panose="02010609060101010101" pitchFamily="49" charset="-122"/>
                <a:ea typeface="黑体" panose="02010609060101010101" pitchFamily="49" charset="-122"/>
              </a:rPr>
              <a:t>近水平定向钻探技术</a:t>
            </a:r>
            <a:r>
              <a:rPr lang="en-US" altLang="zh-CN" sz="2000" b="1">
                <a:solidFill>
                  <a:srgbClr val="FF0000"/>
                </a:solidFill>
                <a:latin typeface="黑体" panose="02010609060101010101" pitchFamily="49" charset="-122"/>
                <a:ea typeface="黑体" panose="02010609060101010101" pitchFamily="49" charset="-122"/>
              </a:rPr>
              <a:t>(</a:t>
            </a:r>
            <a:r>
              <a:rPr lang="zh-CN" altLang="en-US" sz="2000" b="1">
                <a:solidFill>
                  <a:srgbClr val="FF0000"/>
                </a:solidFill>
                <a:latin typeface="黑体" panose="02010609060101010101" pitchFamily="49" charset="-122"/>
                <a:ea typeface="黑体" panose="02010609060101010101" pitchFamily="49" charset="-122"/>
              </a:rPr>
              <a:t>探水、注浆</a:t>
            </a:r>
            <a:r>
              <a:rPr lang="en-US" altLang="zh-CN" sz="2000" b="1">
                <a:solidFill>
                  <a:srgbClr val="FF0000"/>
                </a:solidFill>
                <a:latin typeface="黑体" panose="02010609060101010101" pitchFamily="49" charset="-122"/>
                <a:ea typeface="黑体" panose="02010609060101010101" pitchFamily="49" charset="-122"/>
              </a:rPr>
              <a:t>)</a:t>
            </a:r>
          </a:p>
        </p:txBody>
      </p:sp>
      <p:pic>
        <p:nvPicPr>
          <p:cNvPr id="809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4481513"/>
            <a:ext cx="34845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4"/>
          <p:cNvSpPr txBox="1">
            <a:spLocks noChangeArrowheads="1"/>
          </p:cNvSpPr>
          <p:nvPr/>
        </p:nvSpPr>
        <p:spPr bwMode="auto">
          <a:xfrm>
            <a:off x="107950" y="1196975"/>
            <a:ext cx="22272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）钻探技术</a:t>
            </a:r>
            <a:endParaRPr lang="en-US" altLang="zh-CN" sz="2400" b="1">
              <a:solidFill>
                <a:srgbClr val="0000CC"/>
              </a:solidFill>
              <a:latin typeface="黑体" panose="02010609060101010101" pitchFamily="49" charset="-122"/>
              <a:ea typeface="黑体" panose="02010609060101010101" pitchFamily="49" charset="-122"/>
            </a:endParaRPr>
          </a:p>
        </p:txBody>
      </p:sp>
      <p:pic>
        <p:nvPicPr>
          <p:cNvPr id="8090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173288"/>
            <a:ext cx="367188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矩形 6"/>
          <p:cNvSpPr>
            <a:spLocks noChangeArrowheads="1"/>
          </p:cNvSpPr>
          <p:nvPr/>
        </p:nvSpPr>
        <p:spPr bwMode="auto">
          <a:xfrm>
            <a:off x="4932363" y="1568450"/>
            <a:ext cx="34242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2000" b="1">
                <a:solidFill>
                  <a:srgbClr val="FF0000"/>
                </a:solidFill>
                <a:latin typeface="黑体" panose="02010609060101010101" pitchFamily="49" charset="-122"/>
                <a:ea typeface="黑体" panose="02010609060101010101" pitchFamily="49" charset="-122"/>
              </a:rPr>
              <a:t>地面大口径钻探技术（救援）</a:t>
            </a:r>
            <a:endParaRPr lang="en-US" altLang="zh-CN" sz="2000" b="1">
              <a:solidFill>
                <a:srgbClr val="FF0000"/>
              </a:solidFill>
              <a:latin typeface="黑体" panose="02010609060101010101" pitchFamily="49" charset="-122"/>
              <a:ea typeface="黑体" panose="02010609060101010101" pitchFamily="49" charset="-122"/>
            </a:endParaRPr>
          </a:p>
        </p:txBody>
      </p:sp>
      <p:cxnSp>
        <p:nvCxnSpPr>
          <p:cNvPr id="80904"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8090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80906"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80907"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advTm="11000">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595438"/>
            <a:ext cx="40005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矩形 20"/>
          <p:cNvSpPr>
            <a:spLocks noChangeArrowheads="1"/>
          </p:cNvSpPr>
          <p:nvPr/>
        </p:nvSpPr>
        <p:spPr bwMode="auto">
          <a:xfrm>
            <a:off x="1270000" y="3557588"/>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latin typeface="黑体" panose="02010609060101010101" pitchFamily="49" charset="-122"/>
                <a:ea typeface="黑体" panose="02010609060101010101" pitchFamily="49" charset="-122"/>
              </a:rPr>
              <a:t>ZDY1300</a:t>
            </a:r>
            <a:r>
              <a:rPr lang="zh-CN" altLang="en-US" sz="2000" b="1">
                <a:solidFill>
                  <a:srgbClr val="0000CC"/>
                </a:solidFill>
                <a:latin typeface="黑体" panose="02010609060101010101" pitchFamily="49" charset="-122"/>
                <a:ea typeface="黑体" panose="02010609060101010101" pitchFamily="49" charset="-122"/>
              </a:rPr>
              <a:t>型坑道钻机</a:t>
            </a:r>
          </a:p>
        </p:txBody>
      </p:sp>
      <p:sp>
        <p:nvSpPr>
          <p:cNvPr id="82948" name="矩形 21"/>
          <p:cNvSpPr>
            <a:spLocks noChangeArrowheads="1"/>
          </p:cNvSpPr>
          <p:nvPr/>
        </p:nvSpPr>
        <p:spPr bwMode="auto">
          <a:xfrm>
            <a:off x="2843213" y="6308725"/>
            <a:ext cx="3290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latin typeface="黑体" panose="02010609060101010101" pitchFamily="49" charset="-122"/>
                <a:ea typeface="黑体" panose="02010609060101010101" pitchFamily="49" charset="-122"/>
              </a:rPr>
              <a:t>ZDY15000LD</a:t>
            </a:r>
            <a:r>
              <a:rPr lang="zh-CN" altLang="en-US" sz="2000" b="1">
                <a:solidFill>
                  <a:srgbClr val="0000CC"/>
                </a:solidFill>
                <a:latin typeface="黑体" panose="02010609060101010101" pitchFamily="49" charset="-122"/>
                <a:ea typeface="黑体" panose="02010609060101010101" pitchFamily="49" charset="-122"/>
              </a:rPr>
              <a:t>型煤矿用履带式</a:t>
            </a:r>
          </a:p>
        </p:txBody>
      </p:sp>
      <p:sp>
        <p:nvSpPr>
          <p:cNvPr id="25" name="TextBox 24">
            <a:extLst>
              <a:ext uri="{FF2B5EF4-FFF2-40B4-BE49-F238E27FC236}"/>
            </a:extLst>
          </p:cNvPr>
          <p:cNvSpPr txBox="1"/>
          <p:nvPr/>
        </p:nvSpPr>
        <p:spPr>
          <a:xfrm>
            <a:off x="130175" y="4035425"/>
            <a:ext cx="2543175" cy="2170113"/>
          </a:xfrm>
          <a:prstGeom prst="rect">
            <a:avLst/>
          </a:prstGeom>
          <a:solidFill>
            <a:schemeClr val="bg1">
              <a:lumMod val="95000"/>
            </a:schemeClr>
          </a:solidFill>
        </p:spPr>
        <p:txBody>
          <a:bodyPr wrap="none">
            <a:spAutoFit/>
          </a:bodyPr>
          <a:lstStyle/>
          <a:p>
            <a:pPr>
              <a:lnSpc>
                <a:spcPct val="150000"/>
              </a:lnSpc>
              <a:buClr>
                <a:srgbClr val="C00000"/>
              </a:buClr>
              <a:buSzPct val="80000"/>
              <a:buFont typeface="Wingdings" pitchFamily="2" charset="2"/>
              <a:buChar char="p"/>
              <a:defRPr/>
            </a:pPr>
            <a:r>
              <a:rPr lang="zh-CN" altLang="en-US" dirty="0">
                <a:latin typeface="黑体" pitchFamily="49" charset="-122"/>
                <a:ea typeface="黑体" pitchFamily="49" charset="-122"/>
              </a:rPr>
              <a:t> 大角度</a:t>
            </a:r>
            <a:endParaRPr lang="en-US" altLang="zh-CN" dirty="0">
              <a:latin typeface="黑体" pitchFamily="49" charset="-122"/>
              <a:ea typeface="黑体" pitchFamily="49" charset="-122"/>
            </a:endParaRPr>
          </a:p>
          <a:p>
            <a:pPr>
              <a:lnSpc>
                <a:spcPct val="150000"/>
              </a:lnSpc>
              <a:buClr>
                <a:srgbClr val="C00000"/>
              </a:buClr>
              <a:buSzPct val="80000"/>
              <a:buFont typeface="Wingdings" pitchFamily="2" charset="2"/>
              <a:buChar char="p"/>
              <a:defRPr/>
            </a:pPr>
            <a:r>
              <a:rPr lang="zh-CN" altLang="en-US" dirty="0">
                <a:latin typeface="黑体" pitchFamily="49" charset="-122"/>
                <a:ea typeface="黑体" pitchFamily="49" charset="-122"/>
              </a:rPr>
              <a:t> 高转速</a:t>
            </a:r>
            <a:endParaRPr lang="en-US" altLang="zh-CN" dirty="0">
              <a:latin typeface="黑体" pitchFamily="49" charset="-122"/>
              <a:ea typeface="黑体" pitchFamily="49" charset="-122"/>
            </a:endParaRPr>
          </a:p>
          <a:p>
            <a:pPr>
              <a:lnSpc>
                <a:spcPct val="150000"/>
              </a:lnSpc>
              <a:buClr>
                <a:srgbClr val="C00000"/>
              </a:buClr>
              <a:buSzPct val="80000"/>
              <a:buFont typeface="Wingdings" pitchFamily="2" charset="2"/>
              <a:buChar char="p"/>
              <a:defRPr/>
            </a:pPr>
            <a:r>
              <a:rPr lang="zh-CN" altLang="en-US" dirty="0">
                <a:latin typeface="黑体" pitchFamily="49" charset="-122"/>
                <a:ea typeface="黑体" pitchFamily="49" charset="-122"/>
              </a:rPr>
              <a:t> 钻进距离长</a:t>
            </a:r>
            <a:endParaRPr lang="en-US" altLang="zh-CN" dirty="0">
              <a:latin typeface="黑体" pitchFamily="49" charset="-122"/>
              <a:ea typeface="黑体" pitchFamily="49" charset="-122"/>
            </a:endParaRPr>
          </a:p>
          <a:p>
            <a:pPr>
              <a:lnSpc>
                <a:spcPct val="150000"/>
              </a:lnSpc>
              <a:buClr>
                <a:srgbClr val="C00000"/>
              </a:buClr>
              <a:buSzPct val="80000"/>
              <a:buFont typeface="Wingdings" pitchFamily="2" charset="2"/>
              <a:buChar char="p"/>
              <a:defRPr/>
            </a:pPr>
            <a:r>
              <a:rPr lang="zh-CN" altLang="en-US" dirty="0">
                <a:latin typeface="黑体" pitchFamily="49" charset="-122"/>
                <a:ea typeface="黑体" pitchFamily="49" charset="-122"/>
              </a:rPr>
              <a:t> 孔口防喷、夹持装置</a:t>
            </a:r>
            <a:endParaRPr lang="en-US" altLang="zh-CN" dirty="0">
              <a:latin typeface="黑体" pitchFamily="49" charset="-122"/>
              <a:ea typeface="黑体" pitchFamily="49" charset="-122"/>
            </a:endParaRPr>
          </a:p>
          <a:p>
            <a:pPr>
              <a:lnSpc>
                <a:spcPct val="150000"/>
              </a:lnSpc>
              <a:buClr>
                <a:srgbClr val="C00000"/>
              </a:buClr>
              <a:buSzPct val="80000"/>
              <a:buFont typeface="Wingdings" pitchFamily="2" charset="2"/>
              <a:buChar char="p"/>
              <a:defRPr/>
            </a:pPr>
            <a:r>
              <a:rPr lang="zh-CN" altLang="en-US" dirty="0">
                <a:latin typeface="黑体" pitchFamily="49" charset="-122"/>
                <a:ea typeface="黑体" pitchFamily="49" charset="-122"/>
              </a:rPr>
              <a:t> 钻孔开孔定位仪</a:t>
            </a:r>
          </a:p>
        </p:txBody>
      </p:sp>
      <p:sp>
        <p:nvSpPr>
          <p:cNvPr id="82950" name="TextBox 15"/>
          <p:cNvSpPr txBox="1">
            <a:spLocks noChangeArrowheads="1"/>
          </p:cNvSpPr>
          <p:nvPr/>
        </p:nvSpPr>
        <p:spPr bwMode="auto">
          <a:xfrm>
            <a:off x="3851275" y="3609975"/>
            <a:ext cx="1692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200" b="1">
                <a:solidFill>
                  <a:srgbClr val="FF0000"/>
                </a:solidFill>
                <a:latin typeface="黑体" panose="02010609060101010101" pitchFamily="49" charset="-122"/>
                <a:ea typeface="黑体" panose="02010609060101010101" pitchFamily="49" charset="-122"/>
              </a:rPr>
              <a:t>探放水钻机</a:t>
            </a:r>
          </a:p>
        </p:txBody>
      </p:sp>
      <p:pic>
        <p:nvPicPr>
          <p:cNvPr id="82951"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071938"/>
            <a:ext cx="27733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矩形 27"/>
          <p:cNvSpPr>
            <a:spLocks noChangeArrowheads="1"/>
          </p:cNvSpPr>
          <p:nvPr/>
        </p:nvSpPr>
        <p:spPr bwMode="auto">
          <a:xfrm>
            <a:off x="6732588" y="6345238"/>
            <a:ext cx="1474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a:solidFill>
                  <a:srgbClr val="0000CC"/>
                </a:solidFill>
                <a:latin typeface="黑体" panose="02010609060101010101" pitchFamily="49" charset="-122"/>
                <a:ea typeface="黑体" panose="02010609060101010101" pitchFamily="49" charset="-122"/>
              </a:rPr>
              <a:t>开孔定位仪</a:t>
            </a:r>
          </a:p>
        </p:txBody>
      </p:sp>
      <p:sp>
        <p:nvSpPr>
          <p:cNvPr id="82953" name="TextBox 14"/>
          <p:cNvSpPr txBox="1">
            <a:spLocks noChangeArrowheads="1"/>
          </p:cNvSpPr>
          <p:nvPr/>
        </p:nvSpPr>
        <p:spPr bwMode="auto">
          <a:xfrm>
            <a:off x="107950" y="1196975"/>
            <a:ext cx="22272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）钻探技术</a:t>
            </a:r>
            <a:endParaRPr lang="en-US" altLang="zh-CN" sz="2400" b="1">
              <a:solidFill>
                <a:srgbClr val="0000CC"/>
              </a:solidFill>
              <a:latin typeface="黑体" panose="02010609060101010101" pitchFamily="49" charset="-122"/>
              <a:ea typeface="黑体" panose="02010609060101010101" pitchFamily="49" charset="-122"/>
            </a:endParaRPr>
          </a:p>
        </p:txBody>
      </p:sp>
      <p:cxnSp>
        <p:nvCxnSpPr>
          <p:cNvPr id="82954"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8295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82956"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82957"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pic>
        <p:nvPicPr>
          <p:cNvPr id="8295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438" y="1484313"/>
            <a:ext cx="39973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3075" y="4056063"/>
            <a:ext cx="30480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矩形 3"/>
          <p:cNvSpPr>
            <a:spLocks noChangeArrowheads="1"/>
          </p:cNvSpPr>
          <p:nvPr/>
        </p:nvSpPr>
        <p:spPr bwMode="auto">
          <a:xfrm>
            <a:off x="5694363" y="3617913"/>
            <a:ext cx="315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a:solidFill>
                  <a:srgbClr val="0000CC"/>
                </a:solidFill>
                <a:latin typeface="黑体" panose="02010609060101010101" pitchFamily="49" charset="-122"/>
                <a:ea typeface="黑体" panose="02010609060101010101" pitchFamily="49" charset="-122"/>
              </a:rPr>
              <a:t>ZDY3500JD</a:t>
            </a:r>
            <a:r>
              <a:rPr lang="zh-CN" altLang="en-US" sz="2000" b="1">
                <a:solidFill>
                  <a:srgbClr val="0000CC"/>
                </a:solidFill>
                <a:latin typeface="黑体" panose="02010609060101010101" pitchFamily="49" charset="-122"/>
                <a:ea typeface="黑体" panose="02010609060101010101" pitchFamily="49" charset="-122"/>
              </a:rPr>
              <a:t>型煤矿用胶轮式</a:t>
            </a:r>
          </a:p>
        </p:txBody>
      </p:sp>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28696" t="47034" r="47556" b="13962"/>
          <a:stretch>
            <a:fillRect/>
          </a:stretch>
        </p:blipFill>
        <p:spPr bwMode="auto">
          <a:xfrm>
            <a:off x="565150" y="4090988"/>
            <a:ext cx="385921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descr="C:\Documents and Settings\Administrator\桌面\DSCN4306.JP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5072063" y="4167188"/>
            <a:ext cx="3519487" cy="2233612"/>
          </a:xfrm>
        </p:spPr>
      </p:pic>
      <p:sp>
        <p:nvSpPr>
          <p:cNvPr id="87044" name="矩形 4"/>
          <p:cNvSpPr>
            <a:spLocks noChangeArrowheads="1"/>
          </p:cNvSpPr>
          <p:nvPr/>
        </p:nvSpPr>
        <p:spPr bwMode="auto">
          <a:xfrm>
            <a:off x="5978525" y="62992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zh-CN" sz="1800" b="1">
                <a:solidFill>
                  <a:srgbClr val="FF0000"/>
                </a:solidFill>
                <a:latin typeface="黑体" panose="02010609060101010101" pitchFamily="49" charset="-122"/>
                <a:ea typeface="黑体" panose="02010609060101010101" pitchFamily="49" charset="-122"/>
              </a:rPr>
              <a:t>车载离子色谱仪</a:t>
            </a:r>
          </a:p>
        </p:txBody>
      </p:sp>
      <p:pic>
        <p:nvPicPr>
          <p:cNvPr id="87045"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2700" y="1630363"/>
            <a:ext cx="3498850" cy="2111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6" name="矩形 3"/>
          <p:cNvSpPr>
            <a:spLocks noChangeArrowheads="1"/>
          </p:cNvSpPr>
          <p:nvPr/>
        </p:nvSpPr>
        <p:spPr bwMode="auto">
          <a:xfrm>
            <a:off x="5648325" y="3706813"/>
            <a:ext cx="272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zh-CN" sz="1800" b="1">
                <a:solidFill>
                  <a:srgbClr val="FF0000"/>
                </a:solidFill>
                <a:latin typeface="黑体" panose="02010609060101010101" pitchFamily="49" charset="-122"/>
                <a:ea typeface="黑体" panose="02010609060101010101" pitchFamily="49" charset="-122"/>
              </a:rPr>
              <a:t>矿井充水水源快速识别仪</a:t>
            </a:r>
          </a:p>
        </p:txBody>
      </p:sp>
      <p:sp>
        <p:nvSpPr>
          <p:cNvPr id="87047" name="矩形 1"/>
          <p:cNvSpPr>
            <a:spLocks noChangeArrowheads="1"/>
          </p:cNvSpPr>
          <p:nvPr/>
        </p:nvSpPr>
        <p:spPr bwMode="auto">
          <a:xfrm>
            <a:off x="1247775" y="629920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zh-CN" sz="1800" b="1">
                <a:solidFill>
                  <a:srgbClr val="FF0000"/>
                </a:solidFill>
                <a:latin typeface="黑体" panose="02010609060101010101" pitchFamily="49" charset="-122"/>
                <a:ea typeface="黑体" panose="02010609060101010101" pitchFamily="49" charset="-122"/>
              </a:rPr>
              <a:t>车载移动水化学实验室</a:t>
            </a:r>
          </a:p>
        </p:txBody>
      </p:sp>
      <p:sp>
        <p:nvSpPr>
          <p:cNvPr id="87048" name="文本框 5"/>
          <p:cNvSpPr txBox="1">
            <a:spLocks noChangeArrowheads="1"/>
          </p:cNvSpPr>
          <p:nvPr/>
        </p:nvSpPr>
        <p:spPr bwMode="auto">
          <a:xfrm>
            <a:off x="857250" y="1556792"/>
            <a:ext cx="35083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8000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rPr>
              <a:t>水质全分析</a:t>
            </a:r>
            <a:endParaRPr lang="en-US" altLang="zh-CN" sz="2200" dirty="0">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dirty="0" smtClean="0">
                <a:latin typeface="黑体" panose="02010609060101010101" pitchFamily="49" charset="-122"/>
                <a:ea typeface="黑体" panose="02010609060101010101" pitchFamily="49" charset="-122"/>
              </a:rPr>
              <a:t>同位素分析</a:t>
            </a:r>
            <a:endParaRPr lang="en-US" altLang="zh-CN" sz="2200" dirty="0" smtClean="0">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dirty="0" smtClean="0">
                <a:latin typeface="黑体" panose="02010609060101010101" pitchFamily="49" charset="-122"/>
                <a:ea typeface="黑体" panose="02010609060101010101" pitchFamily="49" charset="-122"/>
              </a:rPr>
              <a:t>有机物分析</a:t>
            </a:r>
            <a:endParaRPr lang="en-US" altLang="zh-CN" sz="2200" dirty="0">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rPr>
              <a:t>连通试验</a:t>
            </a:r>
            <a:endParaRPr lang="en-US" altLang="zh-CN" sz="2200" dirty="0">
              <a:latin typeface="黑体" panose="02010609060101010101" pitchFamily="49" charset="-122"/>
              <a:ea typeface="黑体" panose="02010609060101010101" pitchFamily="49" charset="-122"/>
            </a:endParaRPr>
          </a:p>
          <a:p>
            <a:pPr>
              <a:lnSpc>
                <a:spcPct val="150000"/>
              </a:lnSpc>
              <a:spcBef>
                <a:spcPct val="0"/>
              </a:spcBef>
              <a:buClr>
                <a:srgbClr val="C00000"/>
              </a:buClr>
              <a:buSzPct val="8000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rPr>
              <a:t>突水水源快速识别系统</a:t>
            </a:r>
          </a:p>
        </p:txBody>
      </p:sp>
      <p:sp>
        <p:nvSpPr>
          <p:cNvPr id="87049" name="圆角矩形 6"/>
          <p:cNvSpPr>
            <a:spLocks noChangeArrowheads="1"/>
          </p:cNvSpPr>
          <p:nvPr/>
        </p:nvSpPr>
        <p:spPr bwMode="auto">
          <a:xfrm>
            <a:off x="635000" y="1700213"/>
            <a:ext cx="3744913" cy="2343150"/>
          </a:xfrm>
          <a:prstGeom prst="roundRect">
            <a:avLst>
              <a:gd name="adj" fmla="val 16667"/>
            </a:avLst>
          </a:prstGeom>
          <a:noFill/>
          <a:ln w="25400">
            <a:solidFill>
              <a:srgbClr val="385D8A"/>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endParaRPr lang="zh-CN" altLang="zh-CN" sz="1800">
              <a:solidFill>
                <a:srgbClr val="FFFFFF"/>
              </a:solidFill>
            </a:endParaRPr>
          </a:p>
        </p:txBody>
      </p:sp>
      <p:sp>
        <p:nvSpPr>
          <p:cNvPr id="87050"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FD7CCD90-4340-42CE-80D0-C56152BA5B2B}" type="slidenum">
              <a:rPr lang="zh-CN" altLang="en-US" sz="1200">
                <a:solidFill>
                  <a:srgbClr val="898989"/>
                </a:solidFill>
              </a:rPr>
              <a:pPr algn="r" eaLnBrk="1" hangingPunct="1">
                <a:spcBef>
                  <a:spcPct val="0"/>
                </a:spcBef>
                <a:buFont typeface="Arial" panose="020B0604020202020204" pitchFamily="34" charset="0"/>
                <a:buNone/>
              </a:pPr>
              <a:t>22</a:t>
            </a:fld>
            <a:endParaRPr lang="en-US" altLang="zh-CN" sz="1200">
              <a:solidFill>
                <a:srgbClr val="898989"/>
              </a:solidFill>
            </a:endParaRPr>
          </a:p>
        </p:txBody>
      </p:sp>
      <p:sp>
        <p:nvSpPr>
          <p:cNvPr id="87051" name="TextBox 14"/>
          <p:cNvSpPr txBox="1">
            <a:spLocks noChangeArrowheads="1"/>
          </p:cNvSpPr>
          <p:nvPr/>
        </p:nvSpPr>
        <p:spPr bwMode="auto">
          <a:xfrm>
            <a:off x="-36513" y="1196975"/>
            <a:ext cx="22018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3</a:t>
            </a:r>
            <a:r>
              <a:rPr lang="zh-CN" altLang="en-US" sz="2400" b="1">
                <a:solidFill>
                  <a:srgbClr val="0000CC"/>
                </a:solidFill>
                <a:latin typeface="黑体" panose="02010609060101010101" pitchFamily="49" charset="-122"/>
                <a:ea typeface="黑体" panose="02010609060101010101" pitchFamily="49" charset="-122"/>
              </a:rPr>
              <a:t>）化探技术</a:t>
            </a:r>
            <a:endParaRPr lang="en-US" altLang="zh-CN" sz="2400" b="1">
              <a:solidFill>
                <a:srgbClr val="0000CC"/>
              </a:solidFill>
              <a:latin typeface="黑体" panose="02010609060101010101" pitchFamily="49" charset="-122"/>
              <a:ea typeface="黑体" panose="02010609060101010101" pitchFamily="49" charset="-122"/>
            </a:endParaRPr>
          </a:p>
        </p:txBody>
      </p:sp>
      <p:cxnSp>
        <p:nvCxnSpPr>
          <p:cNvPr id="87052" name="直接连接符 21"/>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8705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87054" name="矩形 1"/>
          <p:cNvSpPr>
            <a:spLocks noChangeArrowheads="1"/>
          </p:cNvSpPr>
          <p:nvPr/>
        </p:nvSpPr>
        <p:spPr bwMode="auto">
          <a:xfrm>
            <a:off x="6016625" y="301625"/>
            <a:ext cx="323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1</a:t>
            </a:r>
            <a:r>
              <a:rPr lang="zh-CN" altLang="en-US" sz="2400" b="1">
                <a:solidFill>
                  <a:srgbClr val="C00000"/>
                </a:solidFill>
                <a:latin typeface="黑体" panose="02010609060101010101" pitchFamily="49" charset="-122"/>
                <a:ea typeface="黑体" panose="02010609060101010101" pitchFamily="49" charset="-122"/>
              </a:rPr>
              <a:t>）水患探测探查技术</a:t>
            </a:r>
            <a:endParaRPr lang="zh-CN" altLang="en-US" sz="2400">
              <a:solidFill>
                <a:srgbClr val="C00000"/>
              </a:solidFill>
            </a:endParaRPr>
          </a:p>
        </p:txBody>
      </p:sp>
      <p:sp>
        <p:nvSpPr>
          <p:cNvPr id="87055"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a:extLst>
              <a:ext uri="{FF2B5EF4-FFF2-40B4-BE49-F238E27FC236}"/>
            </a:extLst>
          </p:cNvPr>
          <p:cNvCxnSpPr/>
          <p:nvPr/>
        </p:nvCxnSpPr>
        <p:spPr>
          <a:xfrm flipV="1">
            <a:off x="1450975" y="4833938"/>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extLst>
          </p:cNvPr>
          <p:cNvCxnSpPr/>
          <p:nvPr/>
        </p:nvCxnSpPr>
        <p:spPr>
          <a:xfrm flipV="1">
            <a:off x="2519363" y="4830763"/>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extLst>
          </p:cNvPr>
          <p:cNvCxnSpPr/>
          <p:nvPr/>
        </p:nvCxnSpPr>
        <p:spPr>
          <a:xfrm flipV="1">
            <a:off x="3681413" y="4830763"/>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extLst>
          </p:cNvPr>
          <p:cNvCxnSpPr/>
          <p:nvPr/>
        </p:nvCxnSpPr>
        <p:spPr>
          <a:xfrm flipV="1">
            <a:off x="6402388" y="4835525"/>
            <a:ext cx="0" cy="519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extLst>
          </p:cNvPr>
          <p:cNvCxnSpPr/>
          <p:nvPr/>
        </p:nvCxnSpPr>
        <p:spPr>
          <a:xfrm flipV="1">
            <a:off x="7626350" y="4849813"/>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extLst>
          </p:cNvPr>
          <p:cNvCxnSpPr/>
          <p:nvPr/>
        </p:nvCxnSpPr>
        <p:spPr>
          <a:xfrm flipV="1">
            <a:off x="8783638" y="4830763"/>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extLst>
          </p:cNvPr>
          <p:cNvCxnSpPr/>
          <p:nvPr/>
        </p:nvCxnSpPr>
        <p:spPr>
          <a:xfrm flipV="1">
            <a:off x="1655763" y="4341813"/>
            <a:ext cx="0" cy="5175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extLst>
          </p:cNvPr>
          <p:cNvCxnSpPr/>
          <p:nvPr/>
        </p:nvCxnSpPr>
        <p:spPr>
          <a:xfrm flipV="1">
            <a:off x="2625725" y="4341813"/>
            <a:ext cx="0" cy="51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extLst>
          </p:cNvPr>
          <p:cNvCxnSpPr/>
          <p:nvPr/>
        </p:nvCxnSpPr>
        <p:spPr>
          <a:xfrm flipV="1">
            <a:off x="3963988" y="4341813"/>
            <a:ext cx="0" cy="5175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9099" name="TextBox 26"/>
          <p:cNvSpPr txBox="1">
            <a:spLocks noChangeArrowheads="1"/>
          </p:cNvSpPr>
          <p:nvPr/>
        </p:nvSpPr>
        <p:spPr bwMode="auto">
          <a:xfrm>
            <a:off x="900113" y="1625600"/>
            <a:ext cx="7161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Clr>
                <a:srgbClr val="C00000"/>
              </a:buClr>
              <a:buSzPct val="80000"/>
              <a:buFont typeface="Wingdings" panose="05000000000000000000" pitchFamily="2" charset="2"/>
              <a:buChar char="u"/>
            </a:pPr>
            <a:r>
              <a:rPr lang="zh-CN" altLang="en-US" sz="2400">
                <a:latin typeface="黑体" panose="02010609060101010101" pitchFamily="49" charset="-122"/>
                <a:ea typeface="黑体" panose="02010609060101010101" pitchFamily="49" charset="-122"/>
              </a:rPr>
              <a:t> </a:t>
            </a:r>
            <a:r>
              <a:rPr lang="zh-CN" altLang="en-US" sz="2200">
                <a:latin typeface="黑体" panose="02010609060101010101" pitchFamily="49" charset="-122"/>
                <a:ea typeface="黑体" panose="02010609060101010101" pitchFamily="49" charset="-122"/>
              </a:rPr>
              <a:t>水情监测指标（水位</a:t>
            </a:r>
            <a:r>
              <a:rPr lang="en-US" altLang="zh-CN" sz="2200">
                <a:latin typeface="黑体" panose="02010609060101010101" pitchFamily="49" charset="-122"/>
                <a:ea typeface="黑体" panose="02010609060101010101" pitchFamily="49" charset="-122"/>
              </a:rPr>
              <a:t>/</a:t>
            </a:r>
            <a:r>
              <a:rPr lang="zh-CN" altLang="en-US" sz="2200">
                <a:latin typeface="黑体" panose="02010609060101010101" pitchFamily="49" charset="-122"/>
                <a:ea typeface="黑体" panose="02010609060101010101" pitchFamily="49" charset="-122"/>
              </a:rPr>
              <a:t>水压、流量、水温、水质）</a:t>
            </a:r>
            <a:endParaRPr lang="en-US" altLang="zh-CN" sz="2200">
              <a:latin typeface="黑体" panose="02010609060101010101" pitchFamily="49" charset="-122"/>
              <a:ea typeface="黑体" panose="02010609060101010101" pitchFamily="49" charset="-122"/>
            </a:endParaRPr>
          </a:p>
        </p:txBody>
      </p:sp>
      <p:cxnSp>
        <p:nvCxnSpPr>
          <p:cNvPr id="28" name="直接连接符 27">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10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9102" name="TextBox 30"/>
          <p:cNvSpPr txBox="1">
            <a:spLocks noChangeArrowheads="1"/>
          </p:cNvSpPr>
          <p:nvPr/>
        </p:nvSpPr>
        <p:spPr bwMode="auto">
          <a:xfrm>
            <a:off x="71802" y="1227932"/>
            <a:ext cx="22717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smtClean="0">
                <a:solidFill>
                  <a:srgbClr val="0000CC"/>
                </a:solidFill>
                <a:latin typeface="黑体" panose="02010609060101010101" pitchFamily="49" charset="-122"/>
                <a:ea typeface="黑体" panose="02010609060101010101" pitchFamily="49" charset="-122"/>
              </a:rPr>
              <a:t>（</a:t>
            </a:r>
            <a:r>
              <a:rPr lang="en-US" altLang="zh-CN" sz="2400" b="1" dirty="0" smtClean="0">
                <a:solidFill>
                  <a:srgbClr val="0000CC"/>
                </a:solidFill>
                <a:latin typeface="黑体" panose="02010609060101010101" pitchFamily="49" charset="-122"/>
                <a:ea typeface="黑体" panose="02010609060101010101" pitchFamily="49" charset="-122"/>
              </a:rPr>
              <a:t>1</a:t>
            </a:r>
            <a:r>
              <a:rPr lang="zh-CN" altLang="en-US" sz="2400" b="1" dirty="0" smtClean="0">
                <a:solidFill>
                  <a:srgbClr val="0000CC"/>
                </a:solidFill>
                <a:latin typeface="黑体" panose="02010609060101010101" pitchFamily="49" charset="-122"/>
                <a:ea typeface="黑体" panose="02010609060101010101" pitchFamily="49" charset="-122"/>
              </a:rPr>
              <a:t>）水情</a:t>
            </a:r>
            <a:r>
              <a:rPr lang="zh-CN" altLang="en-US" sz="2400" b="1" dirty="0">
                <a:solidFill>
                  <a:srgbClr val="0000CC"/>
                </a:solidFill>
                <a:latin typeface="黑体" panose="02010609060101010101" pitchFamily="49" charset="-122"/>
                <a:ea typeface="黑体" panose="02010609060101010101" pitchFamily="49" charset="-122"/>
              </a:rPr>
              <a:t>监测</a:t>
            </a:r>
            <a:endParaRPr lang="en-US" altLang="zh-CN" sz="2400" b="1" dirty="0">
              <a:solidFill>
                <a:srgbClr val="0000CC"/>
              </a:solidFill>
              <a:latin typeface="黑体" panose="02010609060101010101" pitchFamily="49" charset="-122"/>
              <a:ea typeface="黑体" panose="02010609060101010101" pitchFamily="49" charset="-122"/>
            </a:endParaRPr>
          </a:p>
        </p:txBody>
      </p:sp>
      <p:sp>
        <p:nvSpPr>
          <p:cNvPr id="89103"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89104"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）监测预警技术</a:t>
            </a:r>
            <a:endParaRPr lang="zh-CN" altLang="en-US" sz="2400">
              <a:solidFill>
                <a:srgbClr val="C00000"/>
              </a:solidFill>
            </a:endParaRPr>
          </a:p>
        </p:txBody>
      </p:sp>
      <p:pic>
        <p:nvPicPr>
          <p:cNvPr id="89105" name="图片 28" descr="H:\KJ1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317750"/>
            <a:ext cx="85947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30"/>
          <p:cNvSpPr txBox="1">
            <a:spLocks noChangeArrowheads="1"/>
          </p:cNvSpPr>
          <p:nvPr/>
        </p:nvSpPr>
        <p:spPr bwMode="auto">
          <a:xfrm>
            <a:off x="138112" y="1281907"/>
            <a:ext cx="38576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1650"/>
              </a:lnSpc>
              <a:spcBef>
                <a:spcPct val="0"/>
              </a:spcBef>
              <a:buFont typeface="Arial" panose="020B0604020202020204" pitchFamily="34" charset="0"/>
              <a:buNone/>
            </a:pPr>
            <a:r>
              <a:rPr lang="zh-CN" altLang="en-US" sz="2400" b="1" dirty="0" smtClean="0">
                <a:solidFill>
                  <a:srgbClr val="0000CC"/>
                </a:solidFill>
                <a:latin typeface="黑体" panose="02010609060101010101" pitchFamily="49" charset="-122"/>
                <a:ea typeface="黑体" panose="02010609060101010101" pitchFamily="49" charset="-122"/>
              </a:rPr>
              <a:t>（</a:t>
            </a:r>
            <a:r>
              <a:rPr lang="en-US" altLang="zh-CN" sz="2400" b="1" dirty="0" smtClean="0">
                <a:solidFill>
                  <a:srgbClr val="0000CC"/>
                </a:solidFill>
                <a:latin typeface="黑体" panose="02010609060101010101" pitchFamily="49" charset="-122"/>
                <a:ea typeface="黑体" panose="02010609060101010101" pitchFamily="49" charset="-122"/>
              </a:rPr>
              <a:t>2</a:t>
            </a:r>
            <a:r>
              <a:rPr lang="zh-CN" altLang="en-US" sz="2400" b="1" dirty="0" smtClean="0">
                <a:solidFill>
                  <a:srgbClr val="0000CC"/>
                </a:solidFill>
                <a:latin typeface="黑体" panose="02010609060101010101" pitchFamily="49" charset="-122"/>
                <a:ea typeface="黑体" panose="02010609060101010101" pitchFamily="49" charset="-122"/>
              </a:rPr>
              <a:t>）地下水</a:t>
            </a:r>
            <a:r>
              <a:rPr lang="zh-CN" altLang="en-US" sz="2400" b="1" dirty="0">
                <a:solidFill>
                  <a:srgbClr val="0000CC"/>
                </a:solidFill>
                <a:latin typeface="黑体" panose="02010609060101010101" pitchFamily="49" charset="-122"/>
                <a:ea typeface="黑体" panose="02010609060101010101" pitchFamily="49" charset="-122"/>
              </a:rPr>
              <a:t>分层监测系统</a:t>
            </a:r>
            <a:endParaRPr lang="en-US" altLang="zh-CN" sz="2400" b="1" dirty="0">
              <a:solidFill>
                <a:srgbClr val="0000CC"/>
              </a:solidFill>
              <a:latin typeface="黑体" panose="02010609060101010101" pitchFamily="49" charset="-122"/>
              <a:ea typeface="黑体" panose="02010609060101010101" pitchFamily="49" charset="-122"/>
            </a:endParaRPr>
          </a:p>
        </p:txBody>
      </p:sp>
      <p:sp>
        <p:nvSpPr>
          <p:cNvPr id="3" name="右箭头 2"/>
          <p:cNvSpPr/>
          <p:nvPr/>
        </p:nvSpPr>
        <p:spPr>
          <a:xfrm>
            <a:off x="4419600" y="3865563"/>
            <a:ext cx="1109663"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91140" name="矩形 3"/>
          <p:cNvSpPr>
            <a:spLocks noChangeArrowheads="1"/>
          </p:cNvSpPr>
          <p:nvPr/>
        </p:nvSpPr>
        <p:spPr bwMode="auto">
          <a:xfrm>
            <a:off x="1474788" y="6330950"/>
            <a:ext cx="2359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600">
                <a:solidFill>
                  <a:srgbClr val="000000"/>
                </a:solidFill>
                <a:latin typeface="黑体" panose="02010609060101010101" pitchFamily="49" charset="-122"/>
                <a:ea typeface="黑体" panose="02010609060101010101" pitchFamily="49" charset="-122"/>
              </a:rPr>
              <a:t>常规水文监测孔</a:t>
            </a:r>
          </a:p>
        </p:txBody>
      </p:sp>
      <p:sp>
        <p:nvSpPr>
          <p:cNvPr id="91141" name="矩形 11"/>
          <p:cNvSpPr>
            <a:spLocks noChangeArrowheads="1"/>
          </p:cNvSpPr>
          <p:nvPr/>
        </p:nvSpPr>
        <p:spPr bwMode="auto">
          <a:xfrm>
            <a:off x="5724525" y="6330950"/>
            <a:ext cx="2303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600">
                <a:solidFill>
                  <a:srgbClr val="000000"/>
                </a:solidFill>
                <a:latin typeface="黑体" panose="02010609060101010101" pitchFamily="49" charset="-122"/>
                <a:ea typeface="黑体" panose="02010609060101010101" pitchFamily="49" charset="-122"/>
              </a:rPr>
              <a:t>地下水分层监测孔</a:t>
            </a:r>
          </a:p>
        </p:txBody>
      </p:sp>
      <p:cxnSp>
        <p:nvCxnSpPr>
          <p:cNvPr id="11" name="直接连接符 10">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14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solidFill>
                <a:srgbClr val="000000"/>
              </a:solidFill>
            </a:endParaRPr>
          </a:p>
        </p:txBody>
      </p:sp>
      <p:sp>
        <p:nvSpPr>
          <p:cNvPr id="9114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solidFill>
                  <a:srgbClr val="000000"/>
                </a:solidFill>
                <a:latin typeface="黑体" panose="02010609060101010101" pitchFamily="49" charset="-122"/>
                <a:ea typeface="黑体" panose="02010609060101010101" pitchFamily="49" charset="-122"/>
              </a:rPr>
              <a:t>3.</a:t>
            </a:r>
            <a:r>
              <a:rPr lang="zh-CN" altLang="zh-CN" b="1">
                <a:solidFill>
                  <a:srgbClr val="000000"/>
                </a:solidFill>
                <a:latin typeface="黑体" panose="02010609060101010101" pitchFamily="49" charset="-122"/>
                <a:ea typeface="黑体" panose="02010609060101010101" pitchFamily="49" charset="-122"/>
              </a:rPr>
              <a:t>煤矿</a:t>
            </a:r>
            <a:r>
              <a:rPr lang="zh-CN" altLang="en-US" b="1">
                <a:solidFill>
                  <a:srgbClr val="000000"/>
                </a:solidFill>
                <a:latin typeface="黑体" panose="02010609060101010101" pitchFamily="49" charset="-122"/>
                <a:ea typeface="黑体" panose="02010609060101010101" pitchFamily="49" charset="-122"/>
              </a:rPr>
              <a:t>水害预防新技术与新装备</a:t>
            </a:r>
            <a:endParaRPr lang="zh-CN" altLang="zh-CN" b="1">
              <a:solidFill>
                <a:srgbClr val="000000"/>
              </a:solidFill>
              <a:latin typeface="黑体" panose="02010609060101010101" pitchFamily="49" charset="-122"/>
              <a:ea typeface="黑体" panose="02010609060101010101" pitchFamily="49" charset="-122"/>
            </a:endParaRPr>
          </a:p>
        </p:txBody>
      </p:sp>
      <p:sp>
        <p:nvSpPr>
          <p:cNvPr id="91145"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）监测预警技术</a:t>
            </a:r>
            <a:endParaRPr lang="zh-CN" altLang="en-US" sz="2400">
              <a:solidFill>
                <a:srgbClr val="C00000"/>
              </a:solidFill>
            </a:endParaRPr>
          </a:p>
        </p:txBody>
      </p:sp>
      <p:pic>
        <p:nvPicPr>
          <p:cNvPr id="9114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739900"/>
            <a:ext cx="394176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754188"/>
            <a:ext cx="20161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30"/>
          <p:cNvSpPr txBox="1">
            <a:spLocks noChangeArrowheads="1"/>
          </p:cNvSpPr>
          <p:nvPr/>
        </p:nvSpPr>
        <p:spPr bwMode="auto">
          <a:xfrm>
            <a:off x="88106" y="1424140"/>
            <a:ext cx="34940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2200"/>
              </a:lnSpc>
              <a:spcBef>
                <a:spcPct val="0"/>
              </a:spcBef>
              <a:buFontTx/>
              <a:buNone/>
            </a:pPr>
            <a:r>
              <a:rPr lang="zh-CN" altLang="en-US" sz="2400" dirty="0" smtClean="0">
                <a:solidFill>
                  <a:srgbClr val="0000CC"/>
                </a:solidFill>
                <a:latin typeface="黑体" panose="02010609060101010101" pitchFamily="49" charset="-122"/>
                <a:ea typeface="黑体" panose="02010609060101010101" pitchFamily="49" charset="-122"/>
              </a:rPr>
              <a:t>（</a:t>
            </a:r>
            <a:r>
              <a:rPr lang="en-US" altLang="zh-CN" sz="2400" dirty="0" smtClean="0">
                <a:solidFill>
                  <a:srgbClr val="0000CC"/>
                </a:solidFill>
                <a:latin typeface="黑体" panose="02010609060101010101" pitchFamily="49" charset="-122"/>
                <a:ea typeface="黑体" panose="02010609060101010101" pitchFamily="49" charset="-122"/>
              </a:rPr>
              <a:t>3</a:t>
            </a:r>
            <a:r>
              <a:rPr lang="zh-CN" altLang="en-US" sz="2400" dirty="0" smtClean="0">
                <a:solidFill>
                  <a:srgbClr val="0000CC"/>
                </a:solidFill>
                <a:latin typeface="黑体" panose="02010609060101010101" pitchFamily="49" charset="-122"/>
                <a:ea typeface="黑体" panose="02010609060101010101" pitchFamily="49" charset="-122"/>
              </a:rPr>
              <a:t>）自动</a:t>
            </a:r>
            <a:r>
              <a:rPr lang="zh-CN" altLang="en-US" sz="2400" dirty="0">
                <a:solidFill>
                  <a:srgbClr val="0000CC"/>
                </a:solidFill>
                <a:latin typeface="黑体" panose="02010609060101010101" pitchFamily="49" charset="-122"/>
                <a:ea typeface="黑体" panose="02010609060101010101" pitchFamily="49" charset="-122"/>
              </a:rPr>
              <a:t>排水监控系统</a:t>
            </a:r>
            <a:endParaRPr lang="en-US" altLang="zh-CN" sz="2400" b="1" dirty="0">
              <a:solidFill>
                <a:srgbClr val="0000CC"/>
              </a:solidFill>
              <a:latin typeface="黑体" panose="02010609060101010101" pitchFamily="49" charset="-122"/>
              <a:ea typeface="黑体" panose="02010609060101010101" pitchFamily="49" charset="-122"/>
            </a:endParaRPr>
          </a:p>
        </p:txBody>
      </p:sp>
      <p:sp>
        <p:nvSpPr>
          <p:cNvPr id="93187" name="文本框 1"/>
          <p:cNvSpPr txBox="1">
            <a:spLocks noChangeArrowheads="1"/>
          </p:cNvSpPr>
          <p:nvPr/>
        </p:nvSpPr>
        <p:spPr bwMode="auto">
          <a:xfrm>
            <a:off x="179388" y="2463375"/>
            <a:ext cx="2447925" cy="386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spcAft>
                <a:spcPts val="1200"/>
              </a:spcAft>
              <a:buClr>
                <a:srgbClr val="C00000"/>
              </a:buClr>
              <a:buSzPct val="80000"/>
              <a:buFont typeface="Wingdings" panose="05000000000000000000" pitchFamily="2" charset="2"/>
              <a:buChar char="p"/>
            </a:pPr>
            <a:r>
              <a:rPr lang="zh-CN" altLang="en-US" sz="2000" dirty="0">
                <a:solidFill>
                  <a:srgbClr val="000000"/>
                </a:solidFill>
                <a:latin typeface="黑体" panose="02010609060101010101" pitchFamily="49" charset="-122"/>
                <a:ea typeface="黑体" panose="02010609060101010101" pitchFamily="49" charset="-122"/>
              </a:rPr>
              <a:t>根据水位及涌水量自动启、停水泵，自动实现水泵的轮换工作</a:t>
            </a:r>
            <a:endParaRPr lang="en-US" altLang="zh-CN" sz="2000" dirty="0">
              <a:solidFill>
                <a:srgbClr val="000000"/>
              </a:solidFill>
              <a:latin typeface="黑体" panose="02010609060101010101" pitchFamily="49" charset="-122"/>
              <a:ea typeface="黑体" panose="02010609060101010101" pitchFamily="49" charset="-122"/>
            </a:endParaRPr>
          </a:p>
          <a:p>
            <a:pPr>
              <a:lnSpc>
                <a:spcPct val="150000"/>
              </a:lnSpc>
              <a:spcBef>
                <a:spcPct val="0"/>
              </a:spcBef>
              <a:spcAft>
                <a:spcPts val="1200"/>
              </a:spcAft>
              <a:buClr>
                <a:srgbClr val="C00000"/>
              </a:buClr>
              <a:buSzPct val="80000"/>
              <a:buFont typeface="Wingdings" panose="05000000000000000000" pitchFamily="2" charset="2"/>
              <a:buChar char="p"/>
            </a:pPr>
            <a:r>
              <a:rPr lang="zh-CN" altLang="en-US" sz="2000" dirty="0" smtClean="0">
                <a:solidFill>
                  <a:srgbClr val="000000"/>
                </a:solidFill>
                <a:latin typeface="黑体" panose="02010609060101010101" pitchFamily="49" charset="-122"/>
                <a:ea typeface="黑体" panose="02010609060101010101" pitchFamily="49" charset="-122"/>
              </a:rPr>
              <a:t>具有自动控制、</a:t>
            </a:r>
            <a:r>
              <a:rPr lang="zh-CN" altLang="en-US" sz="2000" dirty="0">
                <a:solidFill>
                  <a:srgbClr val="000000"/>
                </a:solidFill>
                <a:latin typeface="黑体" panose="02010609060101010101" pitchFamily="49" charset="-122"/>
                <a:ea typeface="黑体" panose="02010609060101010101" pitchFamily="49" charset="-122"/>
              </a:rPr>
              <a:t>远程</a:t>
            </a:r>
            <a:r>
              <a:rPr lang="zh-CN" altLang="en-US" sz="2000" dirty="0" smtClean="0">
                <a:solidFill>
                  <a:srgbClr val="000000"/>
                </a:solidFill>
                <a:latin typeface="黑体" panose="02010609060101010101" pitchFamily="49" charset="-122"/>
                <a:ea typeface="黑体" panose="02010609060101010101" pitchFamily="49" charset="-122"/>
              </a:rPr>
              <a:t>手动控制及</a:t>
            </a:r>
            <a:r>
              <a:rPr lang="zh-CN" altLang="en-US" sz="2000" dirty="0">
                <a:solidFill>
                  <a:srgbClr val="000000"/>
                </a:solidFill>
                <a:latin typeface="黑体" panose="02010609060101010101" pitchFamily="49" charset="-122"/>
                <a:ea typeface="黑体" panose="02010609060101010101" pitchFamily="49" charset="-122"/>
              </a:rPr>
              <a:t>井下泵房</a:t>
            </a:r>
            <a:r>
              <a:rPr lang="zh-CN" altLang="en-US" sz="2000" dirty="0" smtClean="0">
                <a:solidFill>
                  <a:srgbClr val="000000"/>
                </a:solidFill>
                <a:latin typeface="黑体" panose="02010609060101010101" pitchFamily="49" charset="-122"/>
                <a:ea typeface="黑体" panose="02010609060101010101" pitchFamily="49" charset="-122"/>
              </a:rPr>
              <a:t>现场</a:t>
            </a:r>
            <a:r>
              <a:rPr lang="zh-CN" altLang="en-US" sz="2000" dirty="0">
                <a:solidFill>
                  <a:srgbClr val="000000"/>
                </a:solidFill>
                <a:latin typeface="黑体" panose="02010609060101010101" pitchFamily="49" charset="-122"/>
                <a:ea typeface="黑体" panose="02010609060101010101" pitchFamily="49" charset="-122"/>
              </a:rPr>
              <a:t>控制三大控制模式</a:t>
            </a:r>
            <a:endParaRPr lang="en-US" altLang="zh-CN" sz="2000" dirty="0">
              <a:solidFill>
                <a:srgbClr val="000000"/>
              </a:solidFill>
              <a:latin typeface="黑体" panose="02010609060101010101" pitchFamily="49" charset="-122"/>
              <a:ea typeface="黑体" panose="02010609060101010101" pitchFamily="49" charset="-122"/>
            </a:endParaRPr>
          </a:p>
        </p:txBody>
      </p:sp>
      <p:sp>
        <p:nvSpPr>
          <p:cNvPr id="7" name="圆角矩形 6"/>
          <p:cNvSpPr/>
          <p:nvPr/>
        </p:nvSpPr>
        <p:spPr>
          <a:xfrm>
            <a:off x="179388" y="2204864"/>
            <a:ext cx="2513012" cy="43844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a:solidFill>
                  <a:srgbClr val="0000CC"/>
                </a:solidFill>
              </a:ln>
              <a:solidFill>
                <a:srgbClr val="FFFFFF"/>
              </a:solidFill>
            </a:endParaRPr>
          </a:p>
        </p:txBody>
      </p:sp>
      <p:pic>
        <p:nvPicPr>
          <p:cNvPr id="93189"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550988"/>
            <a:ext cx="6265862"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19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3192"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93193"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）监测预警技术</a:t>
            </a:r>
            <a:endParaRPr lang="zh-CN" altLang="en-US" sz="2400">
              <a:solidFill>
                <a:srgbClr val="C00000"/>
              </a:solidFill>
            </a:endParaRPr>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组合 2"/>
          <p:cNvGrpSpPr>
            <a:grpSpLocks/>
          </p:cNvGrpSpPr>
          <p:nvPr/>
        </p:nvGrpSpPr>
        <p:grpSpPr bwMode="auto">
          <a:xfrm>
            <a:off x="2568575" y="1566863"/>
            <a:ext cx="6310313" cy="4725987"/>
            <a:chOff x="2569130" y="1832117"/>
            <a:chExt cx="6309758" cy="4725370"/>
          </a:xfrm>
        </p:grpSpPr>
        <p:pic>
          <p:nvPicPr>
            <p:cNvPr id="95243" name="图片 1"/>
            <p:cNvPicPr>
              <a:picLocks noChangeAspect="1"/>
            </p:cNvPicPr>
            <p:nvPr/>
          </p:nvPicPr>
          <p:blipFill>
            <a:blip r:embed="rId3" cstate="print">
              <a:extLst>
                <a:ext uri="{28A0092B-C50C-407E-A947-70E740481C1C}">
                  <a14:useLocalDpi xmlns:a14="http://schemas.microsoft.com/office/drawing/2010/main" val="0"/>
                </a:ext>
              </a:extLst>
            </a:blip>
            <a:srcRect t="16533" b="4507"/>
            <a:stretch>
              <a:fillRect/>
            </a:stretch>
          </p:blipFill>
          <p:spPr bwMode="auto">
            <a:xfrm rot="5400000">
              <a:off x="3090320" y="4201510"/>
              <a:ext cx="1146962" cy="14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44" name="组合 24"/>
            <p:cNvGrpSpPr>
              <a:grpSpLocks/>
            </p:cNvGrpSpPr>
            <p:nvPr/>
          </p:nvGrpSpPr>
          <p:grpSpPr bwMode="auto">
            <a:xfrm>
              <a:off x="2569130" y="1832117"/>
              <a:ext cx="6309758" cy="4725370"/>
              <a:chOff x="159510" y="312327"/>
              <a:chExt cx="8885896" cy="5398960"/>
            </a:xfrm>
          </p:grpSpPr>
          <p:grpSp>
            <p:nvGrpSpPr>
              <p:cNvPr id="95245" name="组合 3"/>
              <p:cNvGrpSpPr>
                <a:grpSpLocks/>
              </p:cNvGrpSpPr>
              <p:nvPr/>
            </p:nvGrpSpPr>
            <p:grpSpPr bwMode="auto">
              <a:xfrm>
                <a:off x="273077" y="2268386"/>
                <a:ext cx="8667495" cy="3442901"/>
                <a:chOff x="0" y="0"/>
                <a:chExt cx="8667495" cy="3442901"/>
              </a:xfrm>
            </p:grpSpPr>
            <p:sp>
              <p:nvSpPr>
                <p:cNvPr id="95254" name="Rectangle 3"/>
                <p:cNvSpPr txBox="1">
                  <a:spLocks noChangeArrowheads="1"/>
                </p:cNvSpPr>
                <p:nvPr/>
              </p:nvSpPr>
              <p:spPr bwMode="auto">
                <a:xfrm>
                  <a:off x="192269" y="2484116"/>
                  <a:ext cx="2256587" cy="88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latin typeface="黑体" panose="02010609060101010101" pitchFamily="49" charset="-122"/>
                      <a:ea typeface="黑体" panose="02010609060101010101" pitchFamily="49" charset="-122"/>
                    </a:rPr>
                    <a:t>监测富水性变化</a:t>
                  </a:r>
                  <a:r>
                    <a:rPr lang="en-US" altLang="zh-CN" sz="1600">
                      <a:latin typeface="黑体" panose="02010609060101010101" pitchFamily="49" charset="-122"/>
                      <a:ea typeface="黑体" panose="02010609060101010101" pitchFamily="49" charset="-122"/>
                    </a:rPr>
                    <a:t>-</a:t>
                  </a:r>
                  <a:r>
                    <a:rPr lang="zh-CN" altLang="en-US" sz="1600" b="1">
                      <a:solidFill>
                        <a:srgbClr val="0070C0"/>
                      </a:solidFill>
                      <a:latin typeface="黑体" panose="02010609060101010101" pitchFamily="49" charset="-122"/>
                      <a:ea typeface="黑体" panose="02010609060101010101" pitchFamily="49" charset="-122"/>
                    </a:rPr>
                    <a:t>监测是否已出现富水异常</a:t>
                  </a:r>
                  <a:endParaRPr lang="en-US" altLang="zh-CN" sz="1600" b="1">
                    <a:solidFill>
                      <a:srgbClr val="0070C0"/>
                    </a:solidFill>
                    <a:latin typeface="黑体" panose="02010609060101010101" pitchFamily="49" charset="-122"/>
                    <a:ea typeface="黑体" panose="02010609060101010101" pitchFamily="49" charset="-122"/>
                  </a:endParaRPr>
                </a:p>
                <a:p>
                  <a:pPr marL="0" lvl="1" eaLnBrk="1" hangingPunct="1">
                    <a:buFont typeface="Wingdings" panose="05000000000000000000" pitchFamily="2" charset="2"/>
                    <a:buChar char="l"/>
                  </a:pPr>
                  <a:endParaRPr lang="en-US" altLang="zh-CN">
                    <a:latin typeface="黑体" panose="02010609060101010101" pitchFamily="49" charset="-122"/>
                    <a:ea typeface="黑体" panose="02010609060101010101" pitchFamily="49" charset="-122"/>
                  </a:endParaRPr>
                </a:p>
              </p:txBody>
            </p:sp>
            <p:pic>
              <p:nvPicPr>
                <p:cNvPr id="95255" name="图片 37" descr="http://www.xmjdkj.cn/admin_xma/edit/UploadFile/2009112711620385.jpg"/>
                <p:cNvPicPr>
                  <a:picLocks noChangeAspect="1" noChangeArrowheads="1"/>
                </p:cNvPicPr>
                <p:nvPr/>
              </p:nvPicPr>
              <p:blipFill>
                <a:blip r:embed="rId4">
                  <a:extLst>
                    <a:ext uri="{28A0092B-C50C-407E-A947-70E740481C1C}">
                      <a14:useLocalDpi xmlns:a14="http://schemas.microsoft.com/office/drawing/2010/main" val="0"/>
                    </a:ext>
                  </a:extLst>
                </a:blip>
                <a:srcRect l="22974" r="28378"/>
                <a:stretch>
                  <a:fillRect/>
                </a:stretch>
              </p:blipFill>
              <p:spPr bwMode="auto">
                <a:xfrm>
                  <a:off x="2655373" y="583523"/>
                  <a:ext cx="2305050" cy="16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6" name="Rectangle 3"/>
                <p:cNvSpPr txBox="1">
                  <a:spLocks noChangeArrowheads="1"/>
                </p:cNvSpPr>
                <p:nvPr/>
              </p:nvSpPr>
              <p:spPr bwMode="auto">
                <a:xfrm>
                  <a:off x="2622384" y="2484115"/>
                  <a:ext cx="2397991" cy="95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latin typeface="黑体" panose="02010609060101010101" pitchFamily="49" charset="-122"/>
                      <a:ea typeface="黑体" panose="02010609060101010101" pitchFamily="49" charset="-122"/>
                    </a:rPr>
                    <a:t>监测岩石破裂过程</a:t>
                  </a:r>
                  <a:r>
                    <a:rPr lang="en-US" altLang="zh-CN" sz="1600">
                      <a:latin typeface="黑体" panose="02010609060101010101" pitchFamily="49" charset="-122"/>
                      <a:ea typeface="黑体" panose="02010609060101010101" pitchFamily="49" charset="-122"/>
                    </a:rPr>
                    <a:t>-</a:t>
                  </a:r>
                  <a:r>
                    <a:rPr lang="zh-CN" altLang="en-US" sz="1600">
                      <a:solidFill>
                        <a:srgbClr val="0070C0"/>
                      </a:solidFill>
                      <a:latin typeface="黑体" panose="02010609060101010101" pitchFamily="49" charset="-122"/>
                      <a:ea typeface="黑体" panose="02010609060101010101" pitchFamily="49" charset="-122"/>
                    </a:rPr>
                    <a:t>监测导水通道是否已形成</a:t>
                  </a:r>
                  <a:endParaRPr lang="en-US" altLang="zh-CN">
                    <a:solidFill>
                      <a:srgbClr val="0070C0"/>
                    </a:solidFill>
                    <a:latin typeface="黑体" panose="02010609060101010101" pitchFamily="49" charset="-122"/>
                    <a:ea typeface="黑体" panose="02010609060101010101" pitchFamily="49" charset="-122"/>
                  </a:endParaRPr>
                </a:p>
              </p:txBody>
            </p:sp>
            <p:sp>
              <p:nvSpPr>
                <p:cNvPr id="95257" name="Rectangle 3"/>
                <p:cNvSpPr txBox="1">
                  <a:spLocks noChangeArrowheads="1"/>
                </p:cNvSpPr>
                <p:nvPr/>
              </p:nvSpPr>
              <p:spPr bwMode="auto">
                <a:xfrm>
                  <a:off x="5314080" y="2484115"/>
                  <a:ext cx="3188012" cy="85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latin typeface="黑体" panose="02010609060101010101" pitchFamily="49" charset="-122"/>
                      <a:ea typeface="黑体" panose="02010609060101010101" pitchFamily="49" charset="-122"/>
                    </a:rPr>
                    <a:t>监测岩层变形、水压、水温的指标变化</a:t>
                  </a:r>
                  <a:r>
                    <a:rPr lang="en-US" altLang="zh-CN" sz="1600">
                      <a:latin typeface="黑体" panose="02010609060101010101" pitchFamily="49" charset="-122"/>
                      <a:ea typeface="黑体" panose="02010609060101010101" pitchFamily="49" charset="-122"/>
                    </a:rPr>
                    <a:t>-</a:t>
                  </a:r>
                  <a:r>
                    <a:rPr lang="zh-CN" altLang="en-US" sz="1600" b="1">
                      <a:solidFill>
                        <a:srgbClr val="0070C0"/>
                      </a:solidFill>
                      <a:latin typeface="黑体" panose="02010609060101010101" pitchFamily="49" charset="-122"/>
                      <a:ea typeface="黑体" panose="02010609060101010101" pitchFamily="49" charset="-122"/>
                    </a:rPr>
                    <a:t>监测水源是否导升</a:t>
                  </a:r>
                  <a:endParaRPr lang="en-US" altLang="zh-CN" sz="1600" b="1">
                    <a:solidFill>
                      <a:srgbClr val="0070C0"/>
                    </a:solidFill>
                    <a:latin typeface="黑体" panose="02010609060101010101" pitchFamily="49" charset="-122"/>
                    <a:ea typeface="黑体" panose="02010609060101010101" pitchFamily="49" charset="-122"/>
                  </a:endParaRPr>
                </a:p>
              </p:txBody>
            </p:sp>
            <p:sp>
              <p:nvSpPr>
                <p:cNvPr id="95258" name="Rectangle 3"/>
                <p:cNvSpPr txBox="1">
                  <a:spLocks noChangeArrowheads="1"/>
                </p:cNvSpPr>
                <p:nvPr/>
              </p:nvSpPr>
              <p:spPr bwMode="auto">
                <a:xfrm>
                  <a:off x="0" y="504791"/>
                  <a:ext cx="2256588" cy="42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solidFill>
                        <a:srgbClr val="FF0000"/>
                      </a:solidFill>
                      <a:latin typeface="黑体" panose="02010609060101010101" pitchFamily="49" charset="-122"/>
                      <a:ea typeface="黑体" panose="02010609060101010101" pitchFamily="49" charset="-122"/>
                    </a:rPr>
                    <a:t>连续电法系统</a:t>
                  </a:r>
                  <a:endParaRPr lang="en-US" altLang="zh-CN" sz="1600">
                    <a:solidFill>
                      <a:srgbClr val="FF0000"/>
                    </a:solidFill>
                    <a:latin typeface="黑体" panose="02010609060101010101" pitchFamily="49" charset="-122"/>
                    <a:ea typeface="黑体" panose="02010609060101010101" pitchFamily="49" charset="-122"/>
                  </a:endParaRPr>
                </a:p>
              </p:txBody>
            </p:sp>
            <p:sp>
              <p:nvSpPr>
                <p:cNvPr id="95259" name="Rectangle 3"/>
                <p:cNvSpPr txBox="1">
                  <a:spLocks noChangeArrowheads="1"/>
                </p:cNvSpPr>
                <p:nvPr/>
              </p:nvSpPr>
              <p:spPr bwMode="auto">
                <a:xfrm>
                  <a:off x="2680662" y="486269"/>
                  <a:ext cx="2254471" cy="42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solidFill>
                        <a:srgbClr val="FF0000"/>
                      </a:solidFill>
                      <a:latin typeface="黑体" panose="02010609060101010101" pitchFamily="49" charset="-122"/>
                      <a:ea typeface="黑体" panose="02010609060101010101" pitchFamily="49" charset="-122"/>
                    </a:rPr>
                    <a:t>微震系统</a:t>
                  </a:r>
                  <a:endParaRPr lang="en-US" altLang="zh-CN" sz="1600">
                    <a:solidFill>
                      <a:srgbClr val="FF0000"/>
                    </a:solidFill>
                    <a:latin typeface="黑体" panose="02010609060101010101" pitchFamily="49" charset="-122"/>
                    <a:ea typeface="黑体" panose="02010609060101010101" pitchFamily="49" charset="-122"/>
                  </a:endParaRPr>
                </a:p>
              </p:txBody>
            </p:sp>
            <p:sp>
              <p:nvSpPr>
                <p:cNvPr id="95260" name="Rectangle 3"/>
                <p:cNvSpPr txBox="1">
                  <a:spLocks noChangeArrowheads="1"/>
                </p:cNvSpPr>
                <p:nvPr/>
              </p:nvSpPr>
              <p:spPr bwMode="auto">
                <a:xfrm>
                  <a:off x="5151366" y="538477"/>
                  <a:ext cx="3516129" cy="42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zh-CN" altLang="en-US" sz="1600">
                      <a:solidFill>
                        <a:srgbClr val="FF0000"/>
                      </a:solidFill>
                      <a:latin typeface="黑体" panose="02010609060101010101" pitchFamily="49" charset="-122"/>
                      <a:ea typeface="黑体" panose="02010609060101010101" pitchFamily="49" charset="-122"/>
                    </a:rPr>
                    <a:t>光纤传感器系统</a:t>
                  </a:r>
                  <a:r>
                    <a:rPr lang="en-US" altLang="zh-CN" sz="1600">
                      <a:solidFill>
                        <a:srgbClr val="FF0000"/>
                      </a:solidFill>
                      <a:latin typeface="黑体" panose="02010609060101010101" pitchFamily="49" charset="-122"/>
                      <a:ea typeface="黑体" panose="02010609060101010101" pitchFamily="49" charset="-122"/>
                    </a:rPr>
                    <a:t>(</a:t>
                  </a:r>
                  <a:r>
                    <a:rPr lang="zh-CN" altLang="en-US" sz="1600">
                      <a:solidFill>
                        <a:srgbClr val="FF0000"/>
                      </a:solidFill>
                      <a:latin typeface="黑体" panose="02010609060101010101" pitchFamily="49" charset="-122"/>
                      <a:ea typeface="黑体" panose="02010609060101010101" pitchFamily="49" charset="-122"/>
                    </a:rPr>
                    <a:t>应变、水温、水压</a:t>
                  </a:r>
                  <a:r>
                    <a:rPr lang="en-US" altLang="zh-CN" sz="1600">
                      <a:solidFill>
                        <a:srgbClr val="FF0000"/>
                      </a:solidFill>
                      <a:latin typeface="黑体" panose="02010609060101010101" pitchFamily="49" charset="-122"/>
                      <a:ea typeface="黑体" panose="02010609060101010101" pitchFamily="49" charset="-122"/>
                    </a:rPr>
                    <a:t>)</a:t>
                  </a:r>
                </a:p>
              </p:txBody>
            </p:sp>
            <p:cxnSp>
              <p:nvCxnSpPr>
                <p:cNvPr id="95261" name="直接箭头连接符 43"/>
                <p:cNvCxnSpPr>
                  <a:cxnSpLocks noChangeShapeType="1"/>
                </p:cNvCxnSpPr>
                <p:nvPr/>
              </p:nvCxnSpPr>
              <p:spPr bwMode="auto">
                <a:xfrm>
                  <a:off x="3778621" y="0"/>
                  <a:ext cx="0" cy="242872"/>
                </a:xfrm>
                <a:prstGeom prst="straightConnector1">
                  <a:avLst/>
                </a:prstGeom>
                <a:noFill/>
                <a:ln w="22225">
                  <a:solidFill>
                    <a:srgbClr val="FE01FE"/>
                  </a:solidFill>
                  <a:round/>
                  <a:headEnd/>
                  <a:tailEnd type="triangle" w="med" len="med"/>
                </a:ln>
                <a:extLst>
                  <a:ext uri="{909E8E84-426E-40DD-AFC4-6F175D3DCCD1}">
                    <a14:hiddenFill xmlns:a14="http://schemas.microsoft.com/office/drawing/2010/main">
                      <a:noFill/>
                    </a14:hiddenFill>
                  </a:ext>
                </a:extLst>
              </p:spPr>
            </p:cxnSp>
            <p:cxnSp>
              <p:nvCxnSpPr>
                <p:cNvPr id="95262" name="直接箭头连接符 44"/>
                <p:cNvCxnSpPr>
                  <a:cxnSpLocks noChangeShapeType="1"/>
                </p:cNvCxnSpPr>
                <p:nvPr/>
              </p:nvCxnSpPr>
              <p:spPr bwMode="auto">
                <a:xfrm>
                  <a:off x="1143113" y="242872"/>
                  <a:ext cx="0" cy="339702"/>
                </a:xfrm>
                <a:prstGeom prst="straightConnector1">
                  <a:avLst/>
                </a:prstGeom>
                <a:noFill/>
                <a:ln w="22225">
                  <a:solidFill>
                    <a:srgbClr val="FE01FE"/>
                  </a:solidFill>
                  <a:round/>
                  <a:headEnd/>
                  <a:tailEnd type="triangle" w="med" len="med"/>
                </a:ln>
                <a:extLst>
                  <a:ext uri="{909E8E84-426E-40DD-AFC4-6F175D3DCCD1}">
                    <a14:hiddenFill xmlns:a14="http://schemas.microsoft.com/office/drawing/2010/main">
                      <a:noFill/>
                    </a14:hiddenFill>
                  </a:ext>
                </a:extLst>
              </p:spPr>
            </p:cxnSp>
            <p:cxnSp>
              <p:nvCxnSpPr>
                <p:cNvPr id="95263" name="直接箭头连接符 45"/>
                <p:cNvCxnSpPr>
                  <a:cxnSpLocks noChangeShapeType="1"/>
                </p:cNvCxnSpPr>
                <p:nvPr/>
              </p:nvCxnSpPr>
              <p:spPr bwMode="auto">
                <a:xfrm>
                  <a:off x="3778621" y="242872"/>
                  <a:ext cx="0" cy="339702"/>
                </a:xfrm>
                <a:prstGeom prst="straightConnector1">
                  <a:avLst/>
                </a:prstGeom>
                <a:noFill/>
                <a:ln w="22225">
                  <a:solidFill>
                    <a:srgbClr val="FE01FE"/>
                  </a:solidFill>
                  <a:round/>
                  <a:headEnd/>
                  <a:tailEnd type="triangle" w="med" len="med"/>
                </a:ln>
                <a:extLst>
                  <a:ext uri="{909E8E84-426E-40DD-AFC4-6F175D3DCCD1}">
                    <a14:hiddenFill xmlns:a14="http://schemas.microsoft.com/office/drawing/2010/main">
                      <a:noFill/>
                    </a14:hiddenFill>
                  </a:ext>
                </a:extLst>
              </p:spPr>
            </p:cxnSp>
            <p:cxnSp>
              <p:nvCxnSpPr>
                <p:cNvPr id="95264" name="直接箭头连接符 46"/>
                <p:cNvCxnSpPr>
                  <a:cxnSpLocks noChangeShapeType="1"/>
                </p:cNvCxnSpPr>
                <p:nvPr/>
              </p:nvCxnSpPr>
              <p:spPr bwMode="auto">
                <a:xfrm>
                  <a:off x="6318870" y="242872"/>
                  <a:ext cx="0" cy="339702"/>
                </a:xfrm>
                <a:prstGeom prst="straightConnector1">
                  <a:avLst/>
                </a:prstGeom>
                <a:noFill/>
                <a:ln w="22225">
                  <a:solidFill>
                    <a:srgbClr val="FE01FE"/>
                  </a:solidFill>
                  <a:round/>
                  <a:headEnd/>
                  <a:tailEnd type="triangle" w="med" len="med"/>
                </a:ln>
                <a:extLst>
                  <a:ext uri="{909E8E84-426E-40DD-AFC4-6F175D3DCCD1}">
                    <a14:hiddenFill xmlns:a14="http://schemas.microsoft.com/office/drawing/2010/main">
                      <a:noFill/>
                    </a14:hiddenFill>
                  </a:ext>
                </a:extLst>
              </p:spPr>
            </p:cxnSp>
          </p:grpSp>
          <p:grpSp>
            <p:nvGrpSpPr>
              <p:cNvPr id="95246" name="组合 19"/>
              <p:cNvGrpSpPr>
                <a:grpSpLocks/>
              </p:cNvGrpSpPr>
              <p:nvPr/>
            </p:nvGrpSpPr>
            <p:grpSpPr bwMode="auto">
              <a:xfrm>
                <a:off x="1350004" y="312327"/>
                <a:ext cx="7695402" cy="4160058"/>
                <a:chOff x="0" y="312327"/>
                <a:chExt cx="7695402" cy="4160058"/>
              </a:xfrm>
            </p:grpSpPr>
            <p:pic>
              <p:nvPicPr>
                <p:cNvPr id="95251" name="图片 32"/>
                <p:cNvPicPr>
                  <a:picLocks noChangeAspect="1" noChangeArrowheads="1"/>
                </p:cNvPicPr>
                <p:nvPr/>
              </p:nvPicPr>
              <p:blipFill>
                <a:blip r:embed="rId5">
                  <a:extLst>
                    <a:ext uri="{28A0092B-C50C-407E-A947-70E740481C1C}">
                      <a14:useLocalDpi xmlns:a14="http://schemas.microsoft.com/office/drawing/2010/main" val="0"/>
                    </a:ext>
                  </a:extLst>
                </a:blip>
                <a:srcRect l="22539" t="36703" r="24980" b="23405"/>
                <a:stretch>
                  <a:fillRect/>
                </a:stretch>
              </p:blipFill>
              <p:spPr bwMode="auto">
                <a:xfrm>
                  <a:off x="3823275" y="3256717"/>
                  <a:ext cx="3872127" cy="121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2" name="Picture 2"/>
                <p:cNvPicPr>
                  <a:picLocks noChangeAspect="1" noChangeArrowheads="1"/>
                </p:cNvPicPr>
                <p:nvPr/>
              </p:nvPicPr>
              <p:blipFill>
                <a:blip r:embed="rId6">
                  <a:extLst>
                    <a:ext uri="{28A0092B-C50C-407E-A947-70E740481C1C}">
                      <a14:useLocalDpi xmlns:a14="http://schemas.microsoft.com/office/drawing/2010/main" val="0"/>
                    </a:ext>
                  </a:extLst>
                </a:blip>
                <a:srcRect l="27013" t="19250" r="23515" b="50906"/>
                <a:stretch>
                  <a:fillRect/>
                </a:stretch>
              </p:blipFill>
              <p:spPr bwMode="auto">
                <a:xfrm>
                  <a:off x="0" y="312327"/>
                  <a:ext cx="6600156" cy="202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53" name="直接连接符 34"/>
                <p:cNvCxnSpPr>
                  <a:cxnSpLocks noChangeShapeType="1"/>
                </p:cNvCxnSpPr>
                <p:nvPr/>
              </p:nvCxnSpPr>
              <p:spPr bwMode="auto">
                <a:xfrm>
                  <a:off x="68301" y="2509669"/>
                  <a:ext cx="5179993" cy="0"/>
                </a:xfrm>
                <a:prstGeom prst="line">
                  <a:avLst/>
                </a:prstGeom>
                <a:noFill/>
                <a:ln w="22225">
                  <a:solidFill>
                    <a:srgbClr val="FE01FE"/>
                  </a:solidFill>
                  <a:round/>
                  <a:headEnd/>
                  <a:tailEnd/>
                </a:ln>
                <a:extLst>
                  <a:ext uri="{909E8E84-426E-40DD-AFC4-6F175D3DCCD1}">
                    <a14:hiddenFill xmlns:a14="http://schemas.microsoft.com/office/drawing/2010/main">
                      <a:noFill/>
                    </a14:hiddenFill>
                  </a:ext>
                </a:extLst>
              </p:spPr>
            </p:cxnSp>
          </p:grpSp>
          <p:sp>
            <p:nvSpPr>
              <p:cNvPr id="95247" name="Rectangle 3"/>
              <p:cNvSpPr txBox="1">
                <a:spLocks noChangeArrowheads="1"/>
              </p:cNvSpPr>
              <p:nvPr/>
            </p:nvSpPr>
            <p:spPr bwMode="auto">
              <a:xfrm>
                <a:off x="307444" y="2993644"/>
                <a:ext cx="577867" cy="55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en-US" altLang="zh-CN" sz="1800">
                    <a:latin typeface="Times New Roman" panose="02020603050405020304" pitchFamily="18" charset="0"/>
                  </a:rPr>
                  <a:t>t</a:t>
                </a:r>
                <a:r>
                  <a:rPr lang="en-US" altLang="zh-CN" sz="1800" baseline="-25000">
                    <a:latin typeface="Times New Roman" panose="02020603050405020304" pitchFamily="18" charset="0"/>
                  </a:rPr>
                  <a:t>1</a:t>
                </a:r>
              </a:p>
            </p:txBody>
          </p:sp>
          <p:sp>
            <p:nvSpPr>
              <p:cNvPr id="95248" name="Rectangle 3"/>
              <p:cNvSpPr txBox="1">
                <a:spLocks noChangeArrowheads="1"/>
              </p:cNvSpPr>
              <p:nvPr/>
            </p:nvSpPr>
            <p:spPr bwMode="auto">
              <a:xfrm>
                <a:off x="241909" y="3290224"/>
                <a:ext cx="697551" cy="57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en-US" altLang="zh-CN" sz="1800">
                    <a:latin typeface="Times New Roman" panose="02020603050405020304" pitchFamily="18" charset="0"/>
                  </a:rPr>
                  <a:t>t</a:t>
                </a:r>
                <a:r>
                  <a:rPr lang="en-US" altLang="zh-CN" sz="1800" baseline="-25000">
                    <a:latin typeface="Times New Roman" panose="02020603050405020304" pitchFamily="18" charset="0"/>
                  </a:rPr>
                  <a:t>2</a:t>
                </a:r>
              </a:p>
            </p:txBody>
          </p:sp>
          <p:sp>
            <p:nvSpPr>
              <p:cNvPr id="95249" name="Rectangle 3"/>
              <p:cNvSpPr txBox="1">
                <a:spLocks noChangeArrowheads="1"/>
              </p:cNvSpPr>
              <p:nvPr/>
            </p:nvSpPr>
            <p:spPr bwMode="auto">
              <a:xfrm>
                <a:off x="292205" y="3847670"/>
                <a:ext cx="596958" cy="54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en-US" altLang="zh-CN" sz="1800">
                    <a:latin typeface="Times New Roman" panose="02020603050405020304" pitchFamily="18" charset="0"/>
                  </a:rPr>
                  <a:t>t</a:t>
                </a:r>
                <a:r>
                  <a:rPr lang="en-US" altLang="zh-CN" sz="1800" baseline="-25000">
                    <a:latin typeface="Times New Roman" panose="02020603050405020304" pitchFamily="18" charset="0"/>
                  </a:rPr>
                  <a:t>4</a:t>
                </a:r>
              </a:p>
            </p:txBody>
          </p:sp>
          <p:sp>
            <p:nvSpPr>
              <p:cNvPr id="95250" name="Rectangle 3"/>
              <p:cNvSpPr txBox="1">
                <a:spLocks noChangeArrowheads="1"/>
              </p:cNvSpPr>
              <p:nvPr/>
            </p:nvSpPr>
            <p:spPr bwMode="auto">
              <a:xfrm>
                <a:off x="159510" y="3583790"/>
                <a:ext cx="842096" cy="5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eaLnBrk="1" hangingPunct="1">
                  <a:spcBef>
                    <a:spcPct val="0"/>
                  </a:spcBef>
                  <a:buFont typeface="Arial" panose="020B0604020202020204" pitchFamily="34" charset="0"/>
                  <a:buNone/>
                </a:pPr>
                <a:r>
                  <a:rPr lang="en-US" altLang="zh-CN" sz="1800">
                    <a:latin typeface="Times New Roman" panose="02020603050405020304" pitchFamily="18" charset="0"/>
                  </a:rPr>
                  <a:t>t</a:t>
                </a:r>
                <a:r>
                  <a:rPr lang="en-US" altLang="zh-CN" sz="1800" baseline="-25000">
                    <a:latin typeface="Times New Roman" panose="02020603050405020304" pitchFamily="18" charset="0"/>
                  </a:rPr>
                  <a:t>3</a:t>
                </a:r>
              </a:p>
            </p:txBody>
          </p:sp>
        </p:grpSp>
      </p:grpSp>
      <p:sp>
        <p:nvSpPr>
          <p:cNvPr id="95235" name="Rectangle 3"/>
          <p:cNvSpPr>
            <a:spLocks noChangeArrowheads="1"/>
          </p:cNvSpPr>
          <p:nvPr/>
        </p:nvSpPr>
        <p:spPr bwMode="auto">
          <a:xfrm>
            <a:off x="3754438" y="6156325"/>
            <a:ext cx="41084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 typeface="Arial" panose="020B0604020202020204" pitchFamily="34" charset="0"/>
              <a:buNone/>
            </a:pPr>
            <a:r>
              <a:rPr lang="zh-CN" altLang="en-US" sz="2200" b="1">
                <a:solidFill>
                  <a:srgbClr val="C00000"/>
                </a:solidFill>
                <a:latin typeface="黑体" panose="02010609060101010101" pitchFamily="49" charset="-122"/>
                <a:ea typeface="黑体" panose="02010609060101010101" pitchFamily="49" charset="-122"/>
              </a:rPr>
              <a:t>底板水害监测预警系统</a:t>
            </a:r>
            <a:endParaRPr lang="en-CA" altLang="en-US" sz="2200" b="1">
              <a:solidFill>
                <a:srgbClr val="C00000"/>
              </a:solidFill>
              <a:latin typeface="黑体" panose="02010609060101010101" pitchFamily="49" charset="-122"/>
              <a:ea typeface="黑体" panose="02010609060101010101" pitchFamily="49" charset="-122"/>
            </a:endParaRPr>
          </a:p>
        </p:txBody>
      </p:sp>
      <p:cxnSp>
        <p:nvCxnSpPr>
          <p:cNvPr id="95236" name="直接连接符 35"/>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95237"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95238" name="TextBox 21"/>
          <p:cNvSpPr txBox="1">
            <a:spLocks noChangeArrowheads="1"/>
          </p:cNvSpPr>
          <p:nvPr/>
        </p:nvSpPr>
        <p:spPr bwMode="auto">
          <a:xfrm>
            <a:off x="652463" y="2365375"/>
            <a:ext cx="121443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2400">
                <a:solidFill>
                  <a:srgbClr val="FF0000"/>
                </a:solidFill>
                <a:latin typeface="黑体" panose="02010609060101010101" pitchFamily="49" charset="-122"/>
                <a:ea typeface="黑体" panose="02010609060101010101" pitchFamily="49" charset="-122"/>
              </a:rPr>
              <a:t>应用：</a:t>
            </a:r>
            <a:endParaRPr lang="en-US" altLang="zh-CN" sz="2400">
              <a:solidFill>
                <a:srgbClr val="FF0000"/>
              </a:solidFill>
              <a:latin typeface="黑体" panose="02010609060101010101" pitchFamily="49" charset="-122"/>
              <a:ea typeface="黑体" panose="02010609060101010101" pitchFamily="49" charset="-122"/>
            </a:endParaRPr>
          </a:p>
          <a:p>
            <a:pPr>
              <a:spcBef>
                <a:spcPct val="0"/>
              </a:spcBef>
              <a:buFont typeface="Arial" panose="020B0604020202020204" pitchFamily="34" charset="0"/>
              <a:buNone/>
            </a:pPr>
            <a:r>
              <a:rPr lang="zh-CN" altLang="en-US" sz="2400">
                <a:latin typeface="黑体" panose="02010609060101010101" pitchFamily="49" charset="-122"/>
                <a:ea typeface="黑体" panose="02010609060101010101" pitchFamily="49" charset="-122"/>
              </a:rPr>
              <a:t>冀中</a:t>
            </a:r>
            <a:endParaRPr lang="en-US" altLang="zh-CN" sz="2400">
              <a:latin typeface="黑体" panose="02010609060101010101" pitchFamily="49" charset="-122"/>
              <a:ea typeface="黑体" panose="02010609060101010101" pitchFamily="49" charset="-122"/>
            </a:endParaRPr>
          </a:p>
          <a:p>
            <a:pPr>
              <a:spcBef>
                <a:spcPct val="0"/>
              </a:spcBef>
              <a:buFont typeface="Arial" panose="020B0604020202020204" pitchFamily="34" charset="0"/>
              <a:buNone/>
            </a:pPr>
            <a:r>
              <a:rPr lang="zh-CN" altLang="en-US" sz="2400">
                <a:latin typeface="黑体" panose="02010609060101010101" pitchFamily="49" charset="-122"/>
                <a:ea typeface="黑体" panose="02010609060101010101" pitchFamily="49" charset="-122"/>
              </a:rPr>
              <a:t>能源</a:t>
            </a:r>
            <a:endParaRPr lang="en-US" altLang="zh-CN" sz="2400">
              <a:latin typeface="黑体" panose="02010609060101010101" pitchFamily="49" charset="-122"/>
              <a:ea typeface="黑体" panose="02010609060101010101" pitchFamily="49" charset="-122"/>
            </a:endParaRPr>
          </a:p>
          <a:p>
            <a:pPr>
              <a:spcBef>
                <a:spcPct val="0"/>
              </a:spcBef>
              <a:buFont typeface="Arial" panose="020B0604020202020204" pitchFamily="34" charset="0"/>
              <a:buNone/>
            </a:pPr>
            <a:r>
              <a:rPr lang="zh-CN" altLang="en-US" sz="2400">
                <a:latin typeface="黑体" panose="02010609060101010101" pitchFamily="49" charset="-122"/>
                <a:ea typeface="黑体" panose="02010609060101010101" pitchFamily="49" charset="-122"/>
              </a:rPr>
              <a:t>集团</a:t>
            </a:r>
            <a:endParaRPr lang="en-US" altLang="zh-CN" sz="2400">
              <a:latin typeface="黑体" panose="02010609060101010101" pitchFamily="49" charset="-122"/>
              <a:ea typeface="黑体" panose="02010609060101010101" pitchFamily="49" charset="-122"/>
            </a:endParaRPr>
          </a:p>
          <a:p>
            <a:pPr>
              <a:spcBef>
                <a:spcPct val="0"/>
              </a:spcBef>
              <a:buFont typeface="Arial" panose="020B0604020202020204" pitchFamily="34" charset="0"/>
              <a:buNone/>
            </a:pPr>
            <a:r>
              <a:rPr lang="zh-CN" altLang="en-US" sz="2400">
                <a:latin typeface="黑体" panose="02010609060101010101" pitchFamily="49" charset="-122"/>
                <a:ea typeface="黑体" panose="02010609060101010101" pitchFamily="49" charset="-122"/>
              </a:rPr>
              <a:t>葛泉</a:t>
            </a:r>
            <a:endParaRPr lang="en-US" altLang="zh-CN" sz="2400">
              <a:latin typeface="黑体" panose="02010609060101010101" pitchFamily="49" charset="-122"/>
              <a:ea typeface="黑体" panose="02010609060101010101" pitchFamily="49" charset="-122"/>
            </a:endParaRPr>
          </a:p>
          <a:p>
            <a:pPr>
              <a:spcBef>
                <a:spcPct val="0"/>
              </a:spcBef>
              <a:buFont typeface="Arial" panose="020B0604020202020204" pitchFamily="34" charset="0"/>
              <a:buNone/>
            </a:pPr>
            <a:r>
              <a:rPr lang="zh-CN" altLang="en-US" sz="2400">
                <a:latin typeface="黑体" panose="02010609060101010101" pitchFamily="49" charset="-122"/>
                <a:ea typeface="黑体" panose="02010609060101010101" pitchFamily="49" charset="-122"/>
              </a:rPr>
              <a:t>煤矿</a:t>
            </a:r>
          </a:p>
        </p:txBody>
      </p:sp>
      <p:sp>
        <p:nvSpPr>
          <p:cNvPr id="95239" name="TextBox 30"/>
          <p:cNvSpPr txBox="1">
            <a:spLocks noChangeArrowheads="1"/>
          </p:cNvSpPr>
          <p:nvPr/>
        </p:nvSpPr>
        <p:spPr bwMode="auto">
          <a:xfrm>
            <a:off x="-149225" y="1293813"/>
            <a:ext cx="35512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dirty="0" smtClean="0">
                <a:solidFill>
                  <a:srgbClr val="0000CC"/>
                </a:solidFill>
                <a:latin typeface="黑体" panose="02010609060101010101" pitchFamily="49" charset="-122"/>
                <a:ea typeface="黑体" panose="02010609060101010101" pitchFamily="49" charset="-122"/>
              </a:rPr>
              <a:t>（</a:t>
            </a:r>
            <a:r>
              <a:rPr lang="en-US" altLang="zh-CN" sz="2400" dirty="0" smtClean="0">
                <a:solidFill>
                  <a:srgbClr val="0000CC"/>
                </a:solidFill>
                <a:latin typeface="黑体" panose="02010609060101010101" pitchFamily="49" charset="-122"/>
                <a:ea typeface="黑体" panose="02010609060101010101" pitchFamily="49" charset="-122"/>
              </a:rPr>
              <a:t>4</a:t>
            </a:r>
            <a:r>
              <a:rPr lang="zh-CN" altLang="en-US" sz="2400" dirty="0" smtClean="0">
                <a:solidFill>
                  <a:srgbClr val="0000CC"/>
                </a:solidFill>
                <a:latin typeface="黑体" panose="02010609060101010101" pitchFamily="49" charset="-122"/>
                <a:ea typeface="黑体" panose="02010609060101010101" pitchFamily="49" charset="-122"/>
              </a:rPr>
              <a:t>）底板</a:t>
            </a:r>
            <a:r>
              <a:rPr lang="zh-CN" altLang="en-US" sz="2400" dirty="0">
                <a:solidFill>
                  <a:srgbClr val="0000CC"/>
                </a:solidFill>
                <a:latin typeface="黑体" panose="02010609060101010101" pitchFamily="49" charset="-122"/>
                <a:ea typeface="黑体" panose="02010609060101010101" pitchFamily="49" charset="-122"/>
              </a:rPr>
              <a:t>水害监测预警</a:t>
            </a:r>
            <a:endParaRPr lang="en-US" altLang="zh-CN" sz="2400" dirty="0">
              <a:solidFill>
                <a:srgbClr val="0000CC"/>
              </a:solidFill>
              <a:latin typeface="黑体" panose="02010609060101010101" pitchFamily="49" charset="-122"/>
              <a:ea typeface="黑体" panose="02010609060101010101" pitchFamily="49" charset="-122"/>
            </a:endParaRPr>
          </a:p>
        </p:txBody>
      </p:sp>
      <p:sp>
        <p:nvSpPr>
          <p:cNvPr id="95240"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）监测预警技术</a:t>
            </a:r>
            <a:endParaRPr lang="zh-CN" altLang="en-US" sz="2400">
              <a:solidFill>
                <a:srgbClr val="C00000"/>
              </a:solidFill>
            </a:endParaRPr>
          </a:p>
        </p:txBody>
      </p:sp>
      <p:sp>
        <p:nvSpPr>
          <p:cNvPr id="95241"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95242" name="Rectangle 3"/>
          <p:cNvSpPr txBox="1">
            <a:spLocks noChangeArrowheads="1"/>
          </p:cNvSpPr>
          <p:nvPr/>
        </p:nvSpPr>
        <p:spPr bwMode="auto">
          <a:xfrm>
            <a:off x="2660650" y="4927600"/>
            <a:ext cx="42386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algn="ctr">
              <a:spcBef>
                <a:spcPct val="0"/>
              </a:spcBef>
              <a:buFont typeface="Arial" panose="020B0604020202020204" pitchFamily="34" charset="0"/>
              <a:buNone/>
            </a:pPr>
            <a:r>
              <a:rPr lang="en-US" altLang="zh-CN" sz="1800">
                <a:latin typeface="Times New Roman" panose="02020603050405020304" pitchFamily="18" charset="0"/>
              </a:rPr>
              <a:t>t</a:t>
            </a:r>
            <a:r>
              <a:rPr lang="en-US" altLang="zh-CN" sz="1800" baseline="-25000">
                <a:latin typeface="Times New Roman" panose="02020603050405020304" pitchFamily="18" charset="0"/>
              </a:rPr>
              <a:t>5</a:t>
            </a: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282" name="直接连接符 2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9728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97284" name="灯片编号占位符 2"/>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80BD0713-6A1F-4552-B95C-77B9FA619101}" type="slidenum">
              <a:rPr lang="zh-CN" altLang="en-US" sz="1200">
                <a:solidFill>
                  <a:srgbClr val="898989"/>
                </a:solidFill>
              </a:rPr>
              <a:pPr algn="r" eaLnBrk="1" hangingPunct="1">
                <a:spcBef>
                  <a:spcPct val="0"/>
                </a:spcBef>
                <a:buFont typeface="Arial" panose="020B0604020202020204" pitchFamily="34" charset="0"/>
                <a:buNone/>
              </a:pPr>
              <a:t>27</a:t>
            </a:fld>
            <a:endParaRPr lang="en-US" altLang="zh-CN" sz="1200">
              <a:solidFill>
                <a:srgbClr val="898989"/>
              </a:solidFill>
            </a:endParaRPr>
          </a:p>
        </p:txBody>
      </p:sp>
      <p:sp>
        <p:nvSpPr>
          <p:cNvPr id="97285" name="TextBox 30"/>
          <p:cNvSpPr txBox="1">
            <a:spLocks noChangeArrowheads="1"/>
          </p:cNvSpPr>
          <p:nvPr/>
        </p:nvSpPr>
        <p:spPr bwMode="auto">
          <a:xfrm>
            <a:off x="-180528" y="1374775"/>
            <a:ext cx="2807866"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800" dirty="0" smtClean="0">
                <a:solidFill>
                  <a:srgbClr val="0000CC"/>
                </a:solidFill>
                <a:latin typeface="黑体" panose="02010609060101010101" pitchFamily="49" charset="-122"/>
                <a:ea typeface="黑体" panose="02010609060101010101" pitchFamily="49" charset="-122"/>
              </a:rPr>
              <a:t>（</a:t>
            </a:r>
            <a:r>
              <a:rPr lang="en-US" altLang="zh-CN" sz="2800" dirty="0" smtClean="0">
                <a:solidFill>
                  <a:srgbClr val="0000CC"/>
                </a:solidFill>
                <a:latin typeface="黑体" panose="02010609060101010101" pitchFamily="49" charset="-122"/>
                <a:ea typeface="黑体" panose="02010609060101010101" pitchFamily="49" charset="-122"/>
              </a:rPr>
              <a:t>5</a:t>
            </a:r>
            <a:r>
              <a:rPr lang="zh-CN" altLang="en-US" sz="2800" dirty="0" smtClean="0">
                <a:solidFill>
                  <a:srgbClr val="0000CC"/>
                </a:solidFill>
                <a:latin typeface="黑体" panose="02010609060101010101" pitchFamily="49" charset="-122"/>
                <a:ea typeface="黑体" panose="02010609060101010101" pitchFamily="49" charset="-122"/>
              </a:rPr>
              <a:t>）微震监测</a:t>
            </a:r>
            <a:endParaRPr lang="en-US" altLang="zh-CN" sz="2800" dirty="0">
              <a:solidFill>
                <a:srgbClr val="0000CC"/>
              </a:solidFill>
              <a:latin typeface="黑体" panose="02010609060101010101" pitchFamily="49" charset="-122"/>
              <a:ea typeface="黑体" panose="02010609060101010101" pitchFamily="49" charset="-122"/>
            </a:endParaRPr>
          </a:p>
        </p:txBody>
      </p:sp>
      <p:sp>
        <p:nvSpPr>
          <p:cNvPr id="97286"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）监测预警技术</a:t>
            </a:r>
            <a:endParaRPr lang="zh-CN" altLang="en-US" sz="2400">
              <a:solidFill>
                <a:srgbClr val="C00000"/>
              </a:solidFill>
            </a:endParaRPr>
          </a:p>
        </p:txBody>
      </p:sp>
      <p:sp>
        <p:nvSpPr>
          <p:cNvPr id="97287"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18" name="Rectangle 3">
            <a:extLst>
              <a:ext uri="{FF2B5EF4-FFF2-40B4-BE49-F238E27FC236}"/>
            </a:extLst>
          </p:cNvPr>
          <p:cNvSpPr txBox="1">
            <a:spLocks noChangeArrowheads="1"/>
          </p:cNvSpPr>
          <p:nvPr/>
        </p:nvSpPr>
        <p:spPr bwMode="auto">
          <a:xfrm>
            <a:off x="4049713" y="6030913"/>
            <a:ext cx="42179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sym typeface="Calibri" panose="020F0502020204030204" pitchFamily="34" charset="0"/>
              </a:defRPr>
            </a:lvl1pPr>
            <a:lvl2pPr defTabSz="685800">
              <a:spcBef>
                <a:spcPct val="2000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sym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sym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sym typeface="Calibri" panose="020F0502020204030204" pitchFamily="34" charset="0"/>
              </a:defRPr>
            </a:lvl9pPr>
          </a:lstStyle>
          <a:p>
            <a:pPr marL="0" lvl="1" algn="ctr" eaLnBrk="1" hangingPunct="1">
              <a:spcBef>
                <a:spcPct val="0"/>
              </a:spcBef>
              <a:buFontTx/>
              <a:buNone/>
              <a:defRPr/>
            </a:pPr>
            <a:r>
              <a:rPr lang="zh-CN" altLang="en-US" sz="2400" dirty="0">
                <a:solidFill>
                  <a:srgbClr val="C00000"/>
                </a:solidFill>
                <a:latin typeface="+mn-lt"/>
              </a:rPr>
              <a:t>井</a:t>
            </a:r>
            <a:r>
              <a:rPr lang="en-US" altLang="zh-CN" sz="2400" dirty="0">
                <a:solidFill>
                  <a:srgbClr val="C00000"/>
                </a:solidFill>
                <a:latin typeface="+mn-lt"/>
              </a:rPr>
              <a:t>-</a:t>
            </a:r>
            <a:r>
              <a:rPr lang="zh-CN" altLang="en-US" sz="2400" dirty="0">
                <a:solidFill>
                  <a:srgbClr val="C00000"/>
                </a:solidFill>
                <a:latin typeface="+mn-lt"/>
              </a:rPr>
              <a:t>地</a:t>
            </a:r>
            <a:r>
              <a:rPr lang="en-US" altLang="zh-CN" sz="2400" dirty="0">
                <a:solidFill>
                  <a:srgbClr val="C00000"/>
                </a:solidFill>
                <a:latin typeface="+mn-lt"/>
              </a:rPr>
              <a:t>-</a:t>
            </a:r>
            <a:r>
              <a:rPr lang="zh-CN" altLang="en-US" sz="2400" dirty="0">
                <a:solidFill>
                  <a:srgbClr val="C00000"/>
                </a:solidFill>
                <a:latin typeface="+mn-lt"/>
              </a:rPr>
              <a:t>孔微震监测系统示意图</a:t>
            </a:r>
            <a:endParaRPr lang="en-US" altLang="zh-CN" sz="2400" dirty="0">
              <a:solidFill>
                <a:srgbClr val="C00000"/>
              </a:solidFill>
              <a:latin typeface="+mn-lt"/>
            </a:endParaRPr>
          </a:p>
        </p:txBody>
      </p:sp>
      <p:graphicFrame>
        <p:nvGraphicFramePr>
          <p:cNvPr id="97289" name="对象 14"/>
          <p:cNvGraphicFramePr>
            <a:graphicFrameLocks noChangeAspect="1"/>
          </p:cNvGraphicFramePr>
          <p:nvPr/>
        </p:nvGraphicFramePr>
        <p:xfrm>
          <a:off x="3348038" y="1374775"/>
          <a:ext cx="5483225" cy="4487863"/>
        </p:xfrm>
        <a:graphic>
          <a:graphicData uri="http://schemas.openxmlformats.org/presentationml/2006/ole">
            <mc:AlternateContent xmlns:mc="http://schemas.openxmlformats.org/markup-compatibility/2006">
              <mc:Choice xmlns:v="urn:schemas-microsoft-com:vml" Requires="v">
                <p:oleObj spid="_x0000_s97323" name="Visio" r:id="rId5" imgW="2552831" imgH="2162168" progId="Visio.Drawing.11">
                  <p:embed/>
                </p:oleObj>
              </mc:Choice>
              <mc:Fallback>
                <p:oleObj name="Visio" r:id="rId5" imgW="2552831" imgH="2162168" progId="Visio.Drawing.11">
                  <p:embed/>
                  <p:pic>
                    <p:nvPicPr>
                      <p:cNvPr id="0" name="对象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1374775"/>
                        <a:ext cx="5483225" cy="4487863"/>
                      </a:xfrm>
                      <a:prstGeom prst="rect">
                        <a:avLst/>
                      </a:prstGeom>
                      <a:solidFill>
                        <a:schemeClr val="bg2"/>
                      </a:solidFill>
                      <a:ln w="12700">
                        <a:solidFill>
                          <a:schemeClr val="tx1"/>
                        </a:solidFill>
                        <a:miter lim="800000"/>
                        <a:headEnd/>
                        <a:tailEnd/>
                      </a:ln>
                    </p:spPr>
                  </p:pic>
                </p:oleObj>
              </mc:Fallback>
            </mc:AlternateContent>
          </a:graphicData>
        </a:graphic>
      </p:graphicFrame>
      <p:pic>
        <p:nvPicPr>
          <p:cNvPr id="97290"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94163" y="4151313"/>
            <a:ext cx="1555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4356100" y="2276475"/>
            <a:ext cx="144463" cy="144463"/>
          </a:xfrm>
          <a:prstGeom prst="roundRect">
            <a:avLst/>
          </a:prstGeom>
          <a:solidFill>
            <a:srgbClr val="FF00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20" name="圆角矩形 19"/>
          <p:cNvSpPr/>
          <p:nvPr/>
        </p:nvSpPr>
        <p:spPr>
          <a:xfrm>
            <a:off x="6627813" y="2349500"/>
            <a:ext cx="144462" cy="142875"/>
          </a:xfrm>
          <a:prstGeom prst="roundRect">
            <a:avLst/>
          </a:prstGeom>
          <a:solidFill>
            <a:srgbClr val="FF00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21" name="圆角矩形 20"/>
          <p:cNvSpPr/>
          <p:nvPr/>
        </p:nvSpPr>
        <p:spPr>
          <a:xfrm>
            <a:off x="4171950" y="2901950"/>
            <a:ext cx="142875" cy="144463"/>
          </a:xfrm>
          <a:prstGeom prst="roundRect">
            <a:avLst/>
          </a:prstGeom>
          <a:solidFill>
            <a:srgbClr val="FF00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22" name="圆角矩形 21"/>
          <p:cNvSpPr/>
          <p:nvPr/>
        </p:nvSpPr>
        <p:spPr>
          <a:xfrm>
            <a:off x="6227763" y="2901950"/>
            <a:ext cx="144462" cy="144463"/>
          </a:xfrm>
          <a:prstGeom prst="roundRect">
            <a:avLst/>
          </a:prstGeom>
          <a:solidFill>
            <a:srgbClr val="FF00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pic>
        <p:nvPicPr>
          <p:cNvPr id="97295"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64125" y="4178300"/>
            <a:ext cx="1539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95675" y="4778375"/>
            <a:ext cx="1539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6763" y="477837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8"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4178300"/>
            <a:ext cx="1555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Picture 51" descr="x1-1"/>
          <p:cNvPicPr preferRelativeResize="0">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37325" y="4778375"/>
            <a:ext cx="1555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圆角矩形 28"/>
          <p:cNvSpPr/>
          <p:nvPr/>
        </p:nvSpPr>
        <p:spPr>
          <a:xfrm>
            <a:off x="5092700" y="3613150"/>
            <a:ext cx="122238" cy="142875"/>
          </a:xfrm>
          <a:prstGeom prst="roundRect">
            <a:avLst/>
          </a:prstGeom>
          <a:solidFill>
            <a:srgbClr val="FFC000"/>
          </a:solidFill>
          <a:ln>
            <a:solidFill>
              <a:srgbClr val="FFFFCC"/>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30" name="圆角矩形 29"/>
          <p:cNvSpPr/>
          <p:nvPr/>
        </p:nvSpPr>
        <p:spPr>
          <a:xfrm>
            <a:off x="5092700" y="3384550"/>
            <a:ext cx="122238" cy="144463"/>
          </a:xfrm>
          <a:prstGeom prst="roundRect">
            <a:avLst/>
          </a:prstGeom>
          <a:solidFill>
            <a:srgbClr val="FFC000"/>
          </a:solidFill>
          <a:ln>
            <a:solidFill>
              <a:srgbClr val="FFFFCC"/>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31" name="圆角矩形 30"/>
          <p:cNvSpPr/>
          <p:nvPr/>
        </p:nvSpPr>
        <p:spPr>
          <a:xfrm rot="19730988">
            <a:off x="5321300" y="5538788"/>
            <a:ext cx="120650" cy="142875"/>
          </a:xfrm>
          <a:prstGeom prst="roundRect">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p>
        </p:txBody>
      </p:sp>
      <p:sp>
        <p:nvSpPr>
          <p:cNvPr id="97303" name="TextBox 18"/>
          <p:cNvSpPr txBox="1">
            <a:spLocks noChangeArrowheads="1"/>
          </p:cNvSpPr>
          <p:nvPr/>
        </p:nvSpPr>
        <p:spPr bwMode="auto">
          <a:xfrm>
            <a:off x="227013" y="2455863"/>
            <a:ext cx="28575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200000"/>
              </a:lnSpc>
              <a:spcBef>
                <a:spcPct val="0"/>
              </a:spcBef>
              <a:buClr>
                <a:srgbClr val="C00000"/>
              </a:buClr>
              <a:buFont typeface="Wingdings" panose="05000000000000000000" pitchFamily="2" charset="2"/>
              <a:buChar char="u"/>
            </a:pPr>
            <a:r>
              <a:rPr lang="zh-CN" altLang="en-US" sz="2400">
                <a:latin typeface="黑体" panose="02010609060101010101" pitchFamily="49" charset="-122"/>
                <a:ea typeface="黑体" panose="02010609060101010101" pitchFamily="49" charset="-122"/>
              </a:rPr>
              <a:t> 顶板导水裂隙带</a:t>
            </a:r>
            <a:endParaRPr lang="en-US" altLang="zh-CN" sz="2400">
              <a:latin typeface="黑体" panose="02010609060101010101" pitchFamily="49" charset="-122"/>
              <a:ea typeface="黑体" panose="02010609060101010101" pitchFamily="49" charset="-122"/>
            </a:endParaRPr>
          </a:p>
          <a:p>
            <a:pPr>
              <a:lnSpc>
                <a:spcPct val="200000"/>
              </a:lnSpc>
              <a:spcBef>
                <a:spcPct val="0"/>
              </a:spcBef>
              <a:buClr>
                <a:srgbClr val="C00000"/>
              </a:buClr>
              <a:buFont typeface="Wingdings" panose="05000000000000000000" pitchFamily="2" charset="2"/>
              <a:buChar char="u"/>
            </a:pPr>
            <a:r>
              <a:rPr lang="zh-CN" altLang="en-US" sz="2400">
                <a:latin typeface="黑体" panose="02010609060101010101" pitchFamily="49" charset="-122"/>
                <a:ea typeface="黑体" panose="02010609060101010101" pitchFamily="49" charset="-122"/>
              </a:rPr>
              <a:t> 底板破坏带</a:t>
            </a:r>
            <a:endParaRPr lang="en-US" altLang="zh-CN" sz="2400">
              <a:latin typeface="黑体" panose="02010609060101010101" pitchFamily="49" charset="-122"/>
              <a:ea typeface="黑体" panose="02010609060101010101" pitchFamily="49" charset="-122"/>
            </a:endParaRPr>
          </a:p>
          <a:p>
            <a:pPr>
              <a:lnSpc>
                <a:spcPct val="200000"/>
              </a:lnSpc>
              <a:spcBef>
                <a:spcPct val="0"/>
              </a:spcBef>
              <a:buClr>
                <a:srgbClr val="C00000"/>
              </a:buClr>
              <a:buFont typeface="Wingdings" panose="05000000000000000000" pitchFamily="2" charset="2"/>
              <a:buChar char="u"/>
            </a:pPr>
            <a:r>
              <a:rPr lang="zh-CN" altLang="en-US" sz="2400">
                <a:latin typeface="黑体" panose="02010609060101010101" pitchFamily="49" charset="-122"/>
                <a:ea typeface="黑体" panose="02010609060101010101" pitchFamily="49" charset="-122"/>
              </a:rPr>
              <a:t> 断层活化过程</a:t>
            </a:r>
            <a:endParaRPr lang="en-US" altLang="zh-CN" sz="2400">
              <a:latin typeface="黑体" panose="02010609060101010101" pitchFamily="49" charset="-122"/>
              <a:ea typeface="黑体" panose="02010609060101010101" pitchFamily="49" charset="-122"/>
            </a:endParaRPr>
          </a:p>
          <a:p>
            <a:pPr>
              <a:lnSpc>
                <a:spcPct val="200000"/>
              </a:lnSpc>
              <a:spcBef>
                <a:spcPct val="0"/>
              </a:spcBef>
              <a:buClr>
                <a:srgbClr val="C00000"/>
              </a:buClr>
              <a:buFont typeface="Wingdings" panose="05000000000000000000" pitchFamily="2" charset="2"/>
              <a:buChar char="u"/>
            </a:pPr>
            <a:r>
              <a:rPr lang="en-US" altLang="zh-CN" sz="2400">
                <a:latin typeface="黑体" panose="02010609060101010101" pitchFamily="49" charset="-122"/>
                <a:ea typeface="黑体" panose="02010609060101010101" pitchFamily="49" charset="-122"/>
              </a:rPr>
              <a:t> …………</a:t>
            </a:r>
            <a:endParaRPr lang="zh-CN" altLang="en-US" sz="2400">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remove" grpId="0" nodeType="afterEffect">
                                  <p:stCondLst>
                                    <p:cond delay="0"/>
                                  </p:stCondLst>
                                  <p:childTnLst>
                                    <p:animClr clrSpc="rgb" dir="cw">
                                      <p:cBhvr override="childStyle">
                                        <p:cTn id="6" dur="250" autoRev="1" fill="remove"/>
                                        <p:tgtEl>
                                          <p:spTgt spid="2"/>
                                        </p:tgtEl>
                                        <p:attrNameLst>
                                          <p:attrName>style.color</p:attrName>
                                        </p:attrNameLst>
                                      </p:cBhvr>
                                      <p:to>
                                        <a:srgbClr val="FFFF00"/>
                                      </p:to>
                                    </p:animClr>
                                    <p:animClr clrSpc="rgb" dir="cw">
                                      <p:cBhvr>
                                        <p:cTn id="7" dur="250" autoRev="1" fill="remove"/>
                                        <p:tgtEl>
                                          <p:spTgt spid="2"/>
                                        </p:tgtEl>
                                        <p:attrNameLst>
                                          <p:attrName>fillcolor</p:attrName>
                                        </p:attrNameLst>
                                      </p:cBhvr>
                                      <p:to>
                                        <a:srgbClr val="FFFF00"/>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20"/>
                                        </p:tgtEl>
                                        <p:attrNameLst>
                                          <p:attrName>style.color</p:attrName>
                                        </p:attrNameLst>
                                      </p:cBhvr>
                                      <p:to>
                                        <a:srgbClr val="FFFF00"/>
                                      </p:to>
                                    </p:animClr>
                                    <p:animClr clrSpc="rgb" dir="cw">
                                      <p:cBhvr>
                                        <p:cTn id="12" dur="250" autoRev="1" fill="remove"/>
                                        <p:tgtEl>
                                          <p:spTgt spid="20"/>
                                        </p:tgtEl>
                                        <p:attrNameLst>
                                          <p:attrName>fillcolor</p:attrName>
                                        </p:attrNameLst>
                                      </p:cBhvr>
                                      <p:to>
                                        <a:srgbClr val="FFFF00"/>
                                      </p:to>
                                    </p:animClr>
                                    <p:set>
                                      <p:cBhvr>
                                        <p:cTn id="13" dur="250" autoRev="1" fill="remove"/>
                                        <p:tgtEl>
                                          <p:spTgt spid="20"/>
                                        </p:tgtEl>
                                        <p:attrNameLst>
                                          <p:attrName>fill.type</p:attrName>
                                        </p:attrNameLst>
                                      </p:cBhvr>
                                      <p:to>
                                        <p:strVal val="solid"/>
                                      </p:to>
                                    </p:set>
                                    <p:set>
                                      <p:cBhvr>
                                        <p:cTn id="14" dur="250" autoRev="1" fill="remove"/>
                                        <p:tgtEl>
                                          <p:spTgt spid="20"/>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 autoRev="1" fill="remove"/>
                                        <p:tgtEl>
                                          <p:spTgt spid="21"/>
                                        </p:tgtEl>
                                        <p:attrNameLst>
                                          <p:attrName>style.color</p:attrName>
                                        </p:attrNameLst>
                                      </p:cBhvr>
                                      <p:to>
                                        <a:srgbClr val="FFFF00"/>
                                      </p:to>
                                    </p:animClr>
                                    <p:animClr clrSpc="rgb" dir="cw">
                                      <p:cBhvr>
                                        <p:cTn id="17" dur="250" autoRev="1" fill="remove"/>
                                        <p:tgtEl>
                                          <p:spTgt spid="21"/>
                                        </p:tgtEl>
                                        <p:attrNameLst>
                                          <p:attrName>fillcolor</p:attrName>
                                        </p:attrNameLst>
                                      </p:cBhvr>
                                      <p:to>
                                        <a:srgbClr val="FFFF00"/>
                                      </p:to>
                                    </p:animClr>
                                    <p:set>
                                      <p:cBhvr>
                                        <p:cTn id="18" dur="250" autoRev="1" fill="remove"/>
                                        <p:tgtEl>
                                          <p:spTgt spid="21"/>
                                        </p:tgtEl>
                                        <p:attrNameLst>
                                          <p:attrName>fill.type</p:attrName>
                                        </p:attrNameLst>
                                      </p:cBhvr>
                                      <p:to>
                                        <p:strVal val="solid"/>
                                      </p:to>
                                    </p:set>
                                    <p:set>
                                      <p:cBhvr>
                                        <p:cTn id="19" dur="250" autoRev="1" fill="remove"/>
                                        <p:tgtEl>
                                          <p:spTgt spid="21"/>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250" autoRev="1" fill="remove"/>
                                        <p:tgtEl>
                                          <p:spTgt spid="22"/>
                                        </p:tgtEl>
                                        <p:attrNameLst>
                                          <p:attrName>style.color</p:attrName>
                                        </p:attrNameLst>
                                      </p:cBhvr>
                                      <p:to>
                                        <a:srgbClr val="FFFF00"/>
                                      </p:to>
                                    </p:animClr>
                                    <p:animClr clrSpc="rgb" dir="cw">
                                      <p:cBhvr>
                                        <p:cTn id="22" dur="250" autoRev="1" fill="remove"/>
                                        <p:tgtEl>
                                          <p:spTgt spid="22"/>
                                        </p:tgtEl>
                                        <p:attrNameLst>
                                          <p:attrName>fillcolor</p:attrName>
                                        </p:attrNameLst>
                                      </p:cBhvr>
                                      <p:to>
                                        <a:srgbClr val="FFFF00"/>
                                      </p:to>
                                    </p:animClr>
                                    <p:set>
                                      <p:cBhvr>
                                        <p:cTn id="23" dur="250" autoRev="1" fill="remove"/>
                                        <p:tgtEl>
                                          <p:spTgt spid="22"/>
                                        </p:tgtEl>
                                        <p:attrNameLst>
                                          <p:attrName>fill.type</p:attrName>
                                        </p:attrNameLst>
                                      </p:cBhvr>
                                      <p:to>
                                        <p:strVal val="solid"/>
                                      </p:to>
                                    </p:set>
                                    <p:set>
                                      <p:cBhvr>
                                        <p:cTn id="24" dur="250" autoRev="1" fill="remove"/>
                                        <p:tgtEl>
                                          <p:spTgt spid="22"/>
                                        </p:tgtEl>
                                        <p:attrNameLst>
                                          <p:attrName>fill.on</p:attrName>
                                        </p:attrNameLst>
                                      </p:cBhvr>
                                      <p:to>
                                        <p:strVal val="true"/>
                                      </p:to>
                                    </p:set>
                                  </p:childTnLst>
                                </p:cTn>
                              </p:par>
                              <p:par>
                                <p:cTn id="25" presetID="27" presetClass="emph" presetSubtype="0" repeatCount="indefinite" fill="remove" grpId="0" nodeType="withEffect">
                                  <p:stCondLst>
                                    <p:cond delay="0"/>
                                  </p:stCondLst>
                                  <p:childTnLst>
                                    <p:animClr clrSpc="rgb" dir="cw">
                                      <p:cBhvr override="childStyle">
                                        <p:cTn id="26" dur="250" autoRev="1" fill="remove"/>
                                        <p:tgtEl>
                                          <p:spTgt spid="29"/>
                                        </p:tgtEl>
                                        <p:attrNameLst>
                                          <p:attrName>style.color</p:attrName>
                                        </p:attrNameLst>
                                      </p:cBhvr>
                                      <p:to>
                                        <a:srgbClr val="FFFF00"/>
                                      </p:to>
                                    </p:animClr>
                                    <p:animClr clrSpc="rgb" dir="cw">
                                      <p:cBhvr>
                                        <p:cTn id="27" dur="250" autoRev="1" fill="remove"/>
                                        <p:tgtEl>
                                          <p:spTgt spid="29"/>
                                        </p:tgtEl>
                                        <p:attrNameLst>
                                          <p:attrName>fillcolor</p:attrName>
                                        </p:attrNameLst>
                                      </p:cBhvr>
                                      <p:to>
                                        <a:srgbClr val="FFFF00"/>
                                      </p:to>
                                    </p:animClr>
                                    <p:set>
                                      <p:cBhvr>
                                        <p:cTn id="28" dur="250" autoRev="1" fill="remove"/>
                                        <p:tgtEl>
                                          <p:spTgt spid="29"/>
                                        </p:tgtEl>
                                        <p:attrNameLst>
                                          <p:attrName>fill.type</p:attrName>
                                        </p:attrNameLst>
                                      </p:cBhvr>
                                      <p:to>
                                        <p:strVal val="solid"/>
                                      </p:to>
                                    </p:set>
                                    <p:set>
                                      <p:cBhvr>
                                        <p:cTn id="29" dur="250" autoRev="1" fill="remove"/>
                                        <p:tgtEl>
                                          <p:spTgt spid="29"/>
                                        </p:tgtEl>
                                        <p:attrNameLst>
                                          <p:attrName>fill.on</p:attrName>
                                        </p:attrNameLst>
                                      </p:cBhvr>
                                      <p:to>
                                        <p:strVal val="true"/>
                                      </p:to>
                                    </p:set>
                                  </p:childTnLst>
                                </p:cTn>
                              </p:par>
                              <p:par>
                                <p:cTn id="30" presetID="27" presetClass="emph" presetSubtype="0" repeatCount="indefinite" fill="remove" grpId="0" nodeType="withEffect">
                                  <p:stCondLst>
                                    <p:cond delay="0"/>
                                  </p:stCondLst>
                                  <p:childTnLst>
                                    <p:animClr clrSpc="rgb" dir="cw">
                                      <p:cBhvr override="childStyle">
                                        <p:cTn id="31" dur="250" autoRev="1" fill="remove"/>
                                        <p:tgtEl>
                                          <p:spTgt spid="30"/>
                                        </p:tgtEl>
                                        <p:attrNameLst>
                                          <p:attrName>style.color</p:attrName>
                                        </p:attrNameLst>
                                      </p:cBhvr>
                                      <p:to>
                                        <a:srgbClr val="FFFF00"/>
                                      </p:to>
                                    </p:animClr>
                                    <p:animClr clrSpc="rgb" dir="cw">
                                      <p:cBhvr>
                                        <p:cTn id="32" dur="250" autoRev="1" fill="remove"/>
                                        <p:tgtEl>
                                          <p:spTgt spid="30"/>
                                        </p:tgtEl>
                                        <p:attrNameLst>
                                          <p:attrName>fillcolor</p:attrName>
                                        </p:attrNameLst>
                                      </p:cBhvr>
                                      <p:to>
                                        <a:srgbClr val="FFFF00"/>
                                      </p:to>
                                    </p:animClr>
                                    <p:set>
                                      <p:cBhvr>
                                        <p:cTn id="33" dur="250" autoRev="1" fill="remove"/>
                                        <p:tgtEl>
                                          <p:spTgt spid="30"/>
                                        </p:tgtEl>
                                        <p:attrNameLst>
                                          <p:attrName>fill.type</p:attrName>
                                        </p:attrNameLst>
                                      </p:cBhvr>
                                      <p:to>
                                        <p:strVal val="solid"/>
                                      </p:to>
                                    </p:set>
                                    <p:set>
                                      <p:cBhvr>
                                        <p:cTn id="34" dur="250" autoRev="1" fill="remove"/>
                                        <p:tgtEl>
                                          <p:spTgt spid="30"/>
                                        </p:tgtEl>
                                        <p:attrNameLst>
                                          <p:attrName>fill.on</p:attrName>
                                        </p:attrNameLst>
                                      </p:cBhvr>
                                      <p:to>
                                        <p:strVal val="true"/>
                                      </p:to>
                                    </p:set>
                                  </p:childTnLst>
                                </p:cTn>
                              </p:par>
                              <p:par>
                                <p:cTn id="35" presetID="27" presetClass="emph" presetSubtype="0" repeatCount="indefinite" fill="remove" grpId="0" nodeType="withEffect">
                                  <p:stCondLst>
                                    <p:cond delay="0"/>
                                  </p:stCondLst>
                                  <p:childTnLst>
                                    <p:animClr clrSpc="rgb" dir="cw">
                                      <p:cBhvr override="childStyle">
                                        <p:cTn id="36" dur="250" autoRev="1" fill="remove"/>
                                        <p:tgtEl>
                                          <p:spTgt spid="31"/>
                                        </p:tgtEl>
                                        <p:attrNameLst>
                                          <p:attrName>style.color</p:attrName>
                                        </p:attrNameLst>
                                      </p:cBhvr>
                                      <p:to>
                                        <a:srgbClr val="FF6600"/>
                                      </p:to>
                                    </p:animClr>
                                    <p:animClr clrSpc="rgb" dir="cw">
                                      <p:cBhvr>
                                        <p:cTn id="37" dur="250" autoRev="1" fill="remove"/>
                                        <p:tgtEl>
                                          <p:spTgt spid="31"/>
                                        </p:tgtEl>
                                        <p:attrNameLst>
                                          <p:attrName>fillcolor</p:attrName>
                                        </p:attrNameLst>
                                      </p:cBhvr>
                                      <p:to>
                                        <a:srgbClr val="FF6600"/>
                                      </p:to>
                                    </p:animClr>
                                    <p:set>
                                      <p:cBhvr>
                                        <p:cTn id="38" dur="250" autoRev="1" fill="remove"/>
                                        <p:tgtEl>
                                          <p:spTgt spid="31"/>
                                        </p:tgtEl>
                                        <p:attrNameLst>
                                          <p:attrName>fill.type</p:attrName>
                                        </p:attrNameLst>
                                      </p:cBhvr>
                                      <p:to>
                                        <p:strVal val="solid"/>
                                      </p:to>
                                    </p:set>
                                    <p:set>
                                      <p:cBhvr>
                                        <p:cTn id="39" dur="250" autoRev="1" fill="remove"/>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9"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933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2" name="直接连接符 11">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933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4" name="直接连接符 13">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933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9336"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3</a:t>
            </a:r>
            <a:r>
              <a:rPr lang="zh-CN" altLang="en-US" sz="2400" b="1">
                <a:solidFill>
                  <a:srgbClr val="C00000"/>
                </a:solidFill>
                <a:latin typeface="黑体" panose="02010609060101010101" pitchFamily="49" charset="-122"/>
                <a:ea typeface="黑体" panose="02010609060101010101" pitchFamily="49" charset="-122"/>
              </a:rPr>
              <a:t>）预测预报技术</a:t>
            </a:r>
            <a:endParaRPr lang="zh-CN" altLang="en-US" sz="2400">
              <a:solidFill>
                <a:srgbClr val="C00000"/>
              </a:solidFill>
            </a:endParaRPr>
          </a:p>
        </p:txBody>
      </p:sp>
      <p:sp>
        <p:nvSpPr>
          <p:cNvPr id="99337" name="矩形 18"/>
          <p:cNvSpPr>
            <a:spLocks noChangeArrowheads="1"/>
          </p:cNvSpPr>
          <p:nvPr/>
        </p:nvSpPr>
        <p:spPr bwMode="auto">
          <a:xfrm>
            <a:off x="220663" y="1060450"/>
            <a:ext cx="3416320" cy="57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800" dirty="0">
                <a:solidFill>
                  <a:srgbClr val="0000CC"/>
                </a:solidFill>
                <a:latin typeface="黑体" panose="02010609060101010101" pitchFamily="49" charset="-122"/>
                <a:ea typeface="黑体" panose="02010609060101010101" pitchFamily="49" charset="-122"/>
              </a:rPr>
              <a:t>涌水量动态预测技术</a:t>
            </a:r>
            <a:endParaRPr lang="en-US" altLang="zh-CN" sz="2800" dirty="0">
              <a:solidFill>
                <a:srgbClr val="0000CC"/>
              </a:solidFill>
              <a:latin typeface="黑体" panose="02010609060101010101" pitchFamily="49" charset="-122"/>
              <a:ea typeface="黑体" panose="02010609060101010101" pitchFamily="49" charset="-122"/>
            </a:endParaRPr>
          </a:p>
        </p:txBody>
      </p:sp>
      <p:sp>
        <p:nvSpPr>
          <p:cNvPr id="99338" name="TextBox 28"/>
          <p:cNvSpPr txBox="1">
            <a:spLocks noChangeArrowheads="1"/>
          </p:cNvSpPr>
          <p:nvPr/>
        </p:nvSpPr>
        <p:spPr bwMode="auto">
          <a:xfrm>
            <a:off x="395288" y="1617663"/>
            <a:ext cx="79930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200">
                <a:latin typeface="Times New Roman" panose="02020603050405020304" pitchFamily="18" charset="0"/>
                <a:ea typeface="黑体" panose="02010609060101010101" pitchFamily="49" charset="-122"/>
                <a:cs typeface="Times New Roman" panose="02020603050405020304" pitchFamily="18" charset="0"/>
              </a:rPr>
              <a:t>       工作面涌水量随着</a:t>
            </a:r>
            <a:r>
              <a:rPr lang="zh-CN" alt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工作面老顶垮落</a:t>
            </a:r>
            <a:r>
              <a:rPr lang="zh-CN" altLang="en-US" sz="2200">
                <a:latin typeface="Times New Roman" panose="02020603050405020304" pitchFamily="18" charset="0"/>
                <a:ea typeface="黑体" panose="02010609060101010101" pitchFamily="49" charset="-122"/>
                <a:cs typeface="Times New Roman" panose="02020603050405020304" pitchFamily="18" charset="0"/>
              </a:rPr>
              <a:t>和</a:t>
            </a:r>
            <a:r>
              <a:rPr lang="zh-CN" alt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导水裂缝带的发育情况</a:t>
            </a:r>
            <a:r>
              <a:rPr lang="zh-CN" altLang="en-US" sz="2200">
                <a:latin typeface="Times New Roman" panose="02020603050405020304" pitchFamily="18" charset="0"/>
                <a:ea typeface="黑体" panose="02010609060101010101" pitchFamily="49" charset="-122"/>
                <a:cs typeface="Times New Roman" panose="02020603050405020304" pitchFamily="18" charset="0"/>
              </a:rPr>
              <a:t>而动态变化。应</a:t>
            </a:r>
            <a:r>
              <a:rPr lang="zh-CN" altLang="zh-CN" sz="2200">
                <a:latin typeface="Times New Roman" panose="02020603050405020304" pitchFamily="18" charset="0"/>
                <a:ea typeface="黑体" panose="02010609060101010101" pitchFamily="49" charset="-122"/>
                <a:cs typeface="Times New Roman" panose="02020603050405020304" pitchFamily="18" charset="0"/>
              </a:rPr>
              <a:t>依据</a:t>
            </a:r>
            <a:r>
              <a:rPr lang="zh-CN" altLang="zh-CN"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覆岩活动规律</a:t>
            </a:r>
            <a:r>
              <a:rPr lang="zh-CN" altLang="zh-CN" sz="2200">
                <a:latin typeface="Times New Roman" panose="02020603050405020304" pitchFamily="18" charset="0"/>
                <a:ea typeface="黑体" panose="02010609060101010101" pitchFamily="49" charset="-122"/>
                <a:cs typeface="Times New Roman" panose="02020603050405020304" pitchFamily="18" charset="0"/>
              </a:rPr>
              <a:t>、</a:t>
            </a:r>
            <a:r>
              <a:rPr lang="zh-CN" altLang="zh-CN"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工作面水文地质结构特征</a:t>
            </a:r>
            <a:r>
              <a:rPr lang="zh-CN" altLang="zh-CN" sz="2200">
                <a:latin typeface="Times New Roman" panose="02020603050405020304" pitchFamily="18" charset="0"/>
                <a:ea typeface="黑体" panose="02010609060101010101" pitchFamily="49" charset="-122"/>
                <a:cs typeface="Times New Roman" panose="02020603050405020304" pitchFamily="18" charset="0"/>
              </a:rPr>
              <a:t>和</a:t>
            </a:r>
            <a:r>
              <a:rPr lang="zh-CN" altLang="zh-CN"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工作面推进至不同地段</a:t>
            </a:r>
            <a:r>
              <a:rPr lang="zh-CN" altLang="zh-CN" sz="2200">
                <a:latin typeface="Times New Roman" panose="02020603050405020304" pitchFamily="18" charset="0"/>
                <a:ea typeface="黑体" panose="02010609060101010101" pitchFamily="49" charset="-122"/>
                <a:cs typeface="Times New Roman" panose="02020603050405020304" pitchFamily="18" charset="0"/>
              </a:rPr>
              <a:t>进行</a:t>
            </a:r>
            <a:r>
              <a:rPr lang="zh-CN" altLang="en-US" sz="2200">
                <a:latin typeface="Times New Roman" panose="02020603050405020304" pitchFamily="18" charset="0"/>
                <a:ea typeface="黑体" panose="02010609060101010101" pitchFamily="49" charset="-122"/>
                <a:cs typeface="Times New Roman" panose="02020603050405020304" pitchFamily="18" charset="0"/>
              </a:rPr>
              <a:t>工作面涌水量动态</a:t>
            </a:r>
            <a:r>
              <a:rPr lang="zh-CN" altLang="zh-CN" sz="2200">
                <a:latin typeface="Times New Roman" panose="02020603050405020304" pitchFamily="18" charset="0"/>
                <a:ea typeface="黑体" panose="02010609060101010101" pitchFamily="49" charset="-122"/>
                <a:cs typeface="Times New Roman" panose="02020603050405020304" pitchFamily="18" charset="0"/>
              </a:rPr>
              <a:t>预测</a:t>
            </a:r>
            <a:r>
              <a:rPr lang="zh-CN" altLang="en-US" sz="220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99339" name="对象 18"/>
          <p:cNvGraphicFramePr>
            <a:graphicFrameLocks noChangeAspect="1"/>
          </p:cNvGraphicFramePr>
          <p:nvPr/>
        </p:nvGraphicFramePr>
        <p:xfrm>
          <a:off x="696913" y="3252788"/>
          <a:ext cx="7475537" cy="3187700"/>
        </p:xfrm>
        <a:graphic>
          <a:graphicData uri="http://schemas.openxmlformats.org/presentationml/2006/ole">
            <mc:AlternateContent xmlns:mc="http://schemas.openxmlformats.org/markup-compatibility/2006">
              <mc:Choice xmlns:v="urn:schemas-microsoft-com:vml" Requires="v">
                <p:oleObj spid="_x0000_s99363" r:id="rId4" imgW="11134725" imgH="5334000" progId="AutoCAD.Drawing.16">
                  <p:embed/>
                </p:oleObj>
              </mc:Choice>
              <mc:Fallback>
                <p:oleObj r:id="rId4" imgW="11134725" imgH="5334000" progId="AutoCAD.Drawing.16">
                  <p:embed/>
                  <p:pic>
                    <p:nvPicPr>
                      <p:cNvPr id="0" name="对象 18"/>
                      <p:cNvPicPr>
                        <a:picLocks noChangeAspect="1" noChangeArrowheads="1"/>
                      </p:cNvPicPr>
                      <p:nvPr/>
                    </p:nvPicPr>
                    <p:blipFill>
                      <a:blip r:embed="rId5">
                        <a:extLst>
                          <a:ext uri="{28A0092B-C50C-407E-A947-70E740481C1C}">
                            <a14:useLocalDpi xmlns:a14="http://schemas.microsoft.com/office/drawing/2010/main" val="0"/>
                          </a:ext>
                        </a:extLst>
                      </a:blip>
                      <a:srcRect l="24434" t="21916" r="34502" b="42961"/>
                      <a:stretch>
                        <a:fillRect/>
                      </a:stretch>
                    </p:blipFill>
                    <p:spPr bwMode="auto">
                      <a:xfrm>
                        <a:off x="696913" y="3252788"/>
                        <a:ext cx="7475537"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40" name="矩形 19"/>
          <p:cNvSpPr>
            <a:spLocks noChangeArrowheads="1"/>
          </p:cNvSpPr>
          <p:nvPr/>
        </p:nvSpPr>
        <p:spPr bwMode="auto">
          <a:xfrm>
            <a:off x="2411413" y="6440488"/>
            <a:ext cx="436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1800" b="1">
                <a:solidFill>
                  <a:srgbClr val="0000CC"/>
                </a:solidFill>
                <a:latin typeface="黑体" panose="02010609060101010101" pitchFamily="49" charset="-122"/>
                <a:ea typeface="黑体" panose="02010609060101010101" pitchFamily="49" charset="-122"/>
              </a:rPr>
              <a:t>老顶不同垮落阶段导水裂缝带发育示意图</a:t>
            </a:r>
            <a:endParaRPr lang="zh-CN" altLang="en-US" sz="1800" b="1">
              <a:solidFill>
                <a:srgbClr val="0000CC"/>
              </a:solidFill>
              <a:latin typeface="黑体" panose="02010609060101010101" pitchFamily="49" charset="-122"/>
              <a:ea typeface="黑体" panose="02010609060101010101" pitchFamily="49" charset="-122"/>
            </a:endParaRPr>
          </a:p>
        </p:txBody>
      </p:sp>
      <p:sp>
        <p:nvSpPr>
          <p:cNvPr id="99341"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8"/>
          <p:cNvSpPr txBox="1"/>
          <p:nvPr/>
        </p:nvSpPr>
        <p:spPr>
          <a:xfrm>
            <a:off x="215900" y="1119188"/>
            <a:ext cx="8785225" cy="1662112"/>
          </a:xfrm>
          <a:prstGeom prst="rect">
            <a:avLst/>
          </a:prstGeom>
          <a:noFill/>
        </p:spPr>
        <p:txBody>
          <a:bodyPr>
            <a:spAutoFit/>
          </a:bodyPr>
          <a:lstStyle/>
          <a:p>
            <a:pPr>
              <a:lnSpc>
                <a:spcPct val="150000"/>
              </a:lnSpc>
              <a:defRPr/>
            </a:pPr>
            <a:r>
              <a:rPr lang="zh-CN" altLang="en-US" sz="2400" dirty="0">
                <a:solidFill>
                  <a:srgbClr val="0000FF"/>
                </a:solidFill>
                <a:latin typeface="Times New Roman" pitchFamily="18" charset="0"/>
                <a:ea typeface="黑体" pitchFamily="49" charset="-122"/>
                <a:cs typeface="Times New Roman" pitchFamily="18" charset="0"/>
              </a:rPr>
              <a:t>               </a:t>
            </a:r>
            <a:r>
              <a:rPr lang="zh-CN" altLang="en-US" sz="2400" dirty="0" smtClean="0">
                <a:solidFill>
                  <a:srgbClr val="0000FF"/>
                </a:solidFill>
                <a:latin typeface="Times New Roman" pitchFamily="18" charset="0"/>
                <a:ea typeface="黑体" pitchFamily="49" charset="-122"/>
                <a:cs typeface="Times New Roman" pitchFamily="18" charset="0"/>
              </a:rPr>
              <a:t>“动、静态水结合”</a:t>
            </a:r>
            <a:r>
              <a:rPr lang="zh-CN" altLang="en-US" sz="2400" dirty="0">
                <a:solidFill>
                  <a:srgbClr val="0000FF"/>
                </a:solidFill>
                <a:latin typeface="Times New Roman" pitchFamily="18" charset="0"/>
                <a:ea typeface="黑体" pitchFamily="49" charset="-122"/>
                <a:cs typeface="Times New Roman" pitchFamily="18" charset="0"/>
              </a:rPr>
              <a:t>工作面涌水量预测方法</a:t>
            </a:r>
            <a:endParaRPr lang="en-US" altLang="zh-CN" sz="2400" dirty="0">
              <a:solidFill>
                <a:srgbClr val="0000FF"/>
              </a:solidFill>
              <a:latin typeface="Times New Roman" pitchFamily="18" charset="0"/>
              <a:ea typeface="黑体" pitchFamily="49" charset="-122"/>
              <a:cs typeface="Times New Roman" pitchFamily="18" charset="0"/>
            </a:endParaRPr>
          </a:p>
          <a:p>
            <a:pPr marL="342900" indent="-342900">
              <a:lnSpc>
                <a:spcPct val="150000"/>
              </a:lnSpc>
              <a:buClr>
                <a:srgbClr val="FF0000"/>
              </a:buClr>
              <a:buSzPct val="80000"/>
              <a:buFont typeface="Wingdings" panose="05000000000000000000" pitchFamily="2" charset="2"/>
              <a:buChar char="u"/>
              <a:defRPr/>
            </a:pPr>
            <a:r>
              <a:rPr lang="zh-CN" altLang="en-US" sz="2200" dirty="0">
                <a:latin typeface="Times New Roman" pitchFamily="18" charset="0"/>
                <a:ea typeface="黑体" pitchFamily="49" charset="-122"/>
                <a:cs typeface="Times New Roman" pitchFamily="18" charset="0"/>
              </a:rPr>
              <a:t>将工作面采后涌水量分为</a:t>
            </a:r>
            <a:r>
              <a:rPr lang="zh-CN" altLang="en-US" sz="2200" dirty="0" smtClean="0">
                <a:latin typeface="Times New Roman" pitchFamily="18" charset="0"/>
                <a:ea typeface="黑体" pitchFamily="49" charset="-122"/>
                <a:cs typeface="Times New Roman" pitchFamily="18" charset="0"/>
              </a:rPr>
              <a:t>“</a:t>
            </a:r>
            <a:r>
              <a:rPr lang="zh-CN" altLang="en-US" sz="2200" dirty="0" smtClean="0">
                <a:solidFill>
                  <a:srgbClr val="FF0000"/>
                </a:solidFill>
                <a:latin typeface="Times New Roman" pitchFamily="18" charset="0"/>
                <a:ea typeface="黑体" pitchFamily="49" charset="-122"/>
                <a:cs typeface="Times New Roman" pitchFamily="18" charset="0"/>
              </a:rPr>
              <a:t>静态水</a:t>
            </a:r>
            <a:r>
              <a:rPr lang="zh-CN" altLang="en-US" sz="2200" dirty="0" smtClean="0">
                <a:latin typeface="Times New Roman" pitchFamily="18" charset="0"/>
                <a:ea typeface="黑体" pitchFamily="49" charset="-122"/>
                <a:cs typeface="Times New Roman" pitchFamily="18" charset="0"/>
              </a:rPr>
              <a:t>”</a:t>
            </a:r>
            <a:r>
              <a:rPr lang="zh-CN" altLang="en-US" sz="2200" dirty="0">
                <a:latin typeface="Times New Roman" pitchFamily="18" charset="0"/>
                <a:ea typeface="黑体" pitchFamily="49" charset="-122"/>
                <a:cs typeface="Times New Roman" pitchFamily="18" charset="0"/>
              </a:rPr>
              <a:t>和</a:t>
            </a:r>
            <a:r>
              <a:rPr lang="zh-CN" altLang="en-US" sz="2200" dirty="0" smtClean="0">
                <a:latin typeface="Times New Roman" pitchFamily="18" charset="0"/>
                <a:ea typeface="黑体" pitchFamily="49" charset="-122"/>
                <a:cs typeface="Times New Roman" pitchFamily="18" charset="0"/>
              </a:rPr>
              <a:t>“</a:t>
            </a:r>
            <a:r>
              <a:rPr lang="zh-CN" altLang="en-US" sz="2200" dirty="0" smtClean="0">
                <a:solidFill>
                  <a:srgbClr val="FF0000"/>
                </a:solidFill>
                <a:latin typeface="Times New Roman" pitchFamily="18" charset="0"/>
                <a:ea typeface="黑体" pitchFamily="49" charset="-122"/>
                <a:cs typeface="Times New Roman" pitchFamily="18" charset="0"/>
              </a:rPr>
              <a:t>动态水</a:t>
            </a:r>
            <a:r>
              <a:rPr lang="zh-CN" altLang="en-US" sz="2200" dirty="0" smtClean="0">
                <a:latin typeface="Times New Roman" pitchFamily="18" charset="0"/>
                <a:ea typeface="黑体" pitchFamily="49" charset="-122"/>
                <a:cs typeface="Times New Roman" pitchFamily="18" charset="0"/>
              </a:rPr>
              <a:t>”</a:t>
            </a:r>
            <a:r>
              <a:rPr lang="zh-CN" altLang="en-US" sz="2200" dirty="0">
                <a:latin typeface="Times New Roman" pitchFamily="18" charset="0"/>
                <a:ea typeface="黑体" pitchFamily="49" charset="-122"/>
                <a:cs typeface="Times New Roman" pitchFamily="18" charset="0"/>
              </a:rPr>
              <a:t>两部分</a:t>
            </a:r>
            <a:endParaRPr lang="en-US" altLang="zh-CN" sz="2200" dirty="0">
              <a:latin typeface="Times New Roman" pitchFamily="18" charset="0"/>
              <a:ea typeface="黑体" pitchFamily="49" charset="-122"/>
              <a:cs typeface="Times New Roman" pitchFamily="18" charset="0"/>
            </a:endParaRPr>
          </a:p>
          <a:p>
            <a:pPr marL="342900" indent="-342900">
              <a:lnSpc>
                <a:spcPct val="150000"/>
              </a:lnSpc>
              <a:buClr>
                <a:srgbClr val="FF0000"/>
              </a:buClr>
              <a:buSzPct val="80000"/>
              <a:buFont typeface="Wingdings" panose="05000000000000000000" pitchFamily="2" charset="2"/>
              <a:buChar char="u"/>
              <a:defRPr/>
            </a:pPr>
            <a:r>
              <a:rPr lang="zh-CN" altLang="en-US" sz="2200" dirty="0" smtClean="0">
                <a:solidFill>
                  <a:srgbClr val="FF0000"/>
                </a:solidFill>
                <a:latin typeface="Times New Roman" pitchFamily="18" charset="0"/>
                <a:ea typeface="黑体" pitchFamily="49" charset="-122"/>
                <a:cs typeface="Times New Roman" pitchFamily="18" charset="0"/>
              </a:rPr>
              <a:t>静态水：</a:t>
            </a:r>
            <a:r>
              <a:rPr lang="zh-CN" altLang="en-US" sz="2200" dirty="0" smtClean="0">
                <a:latin typeface="Times New Roman" pitchFamily="18" charset="0"/>
                <a:ea typeface="黑体" pitchFamily="49" charset="-122"/>
                <a:cs typeface="Times New Roman" pitchFamily="18" charset="0"/>
              </a:rPr>
              <a:t> </a:t>
            </a:r>
            <a:r>
              <a:rPr lang="zh-CN" altLang="en-US" sz="2200" dirty="0">
                <a:latin typeface="Times New Roman" pitchFamily="18" charset="0"/>
                <a:ea typeface="黑体" pitchFamily="49" charset="-122"/>
                <a:cs typeface="Times New Roman" pitchFamily="18" charset="0"/>
              </a:rPr>
              <a:t>随工作面顶板垮落即时释放；</a:t>
            </a:r>
            <a:r>
              <a:rPr lang="zh-CN" altLang="en-US" sz="2200" dirty="0" smtClean="0">
                <a:solidFill>
                  <a:srgbClr val="FF0000"/>
                </a:solidFill>
                <a:latin typeface="Times New Roman" pitchFamily="18" charset="0"/>
                <a:ea typeface="黑体" pitchFamily="49" charset="-122"/>
                <a:cs typeface="Times New Roman" pitchFamily="18" charset="0"/>
              </a:rPr>
              <a:t>动态水：</a:t>
            </a:r>
            <a:r>
              <a:rPr lang="zh-CN" altLang="en-US" sz="2200" dirty="0">
                <a:latin typeface="Times New Roman" pitchFamily="18" charset="0"/>
                <a:ea typeface="黑体" pitchFamily="49" charset="-122"/>
                <a:cs typeface="Times New Roman" pitchFamily="18" charset="0"/>
              </a:rPr>
              <a:t>有稳定补给源</a:t>
            </a:r>
            <a:endParaRPr lang="en-US" altLang="zh-CN" sz="2200" dirty="0">
              <a:latin typeface="Times New Roman" pitchFamily="18" charset="0"/>
              <a:ea typeface="黑体" pitchFamily="49" charset="-122"/>
              <a:cs typeface="Times New Roman" pitchFamily="18" charset="0"/>
            </a:endParaRPr>
          </a:p>
        </p:txBody>
      </p:sp>
      <p:cxnSp>
        <p:nvCxnSpPr>
          <p:cNvPr id="13" name="直接连接符 12">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138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5" name="直接连接符 14">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138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7" name="直接连接符 16">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138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1385"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3</a:t>
            </a:r>
            <a:r>
              <a:rPr lang="zh-CN" altLang="en-US" sz="2400" b="1">
                <a:solidFill>
                  <a:srgbClr val="C00000"/>
                </a:solidFill>
                <a:latin typeface="黑体" panose="02010609060101010101" pitchFamily="49" charset="-122"/>
                <a:ea typeface="黑体" panose="02010609060101010101" pitchFamily="49" charset="-122"/>
              </a:rPr>
              <a:t>）预测预报技术</a:t>
            </a:r>
            <a:endParaRPr lang="zh-CN" altLang="en-US" sz="2400">
              <a:solidFill>
                <a:srgbClr val="C00000"/>
              </a:solidFill>
            </a:endParaRPr>
          </a:p>
        </p:txBody>
      </p:sp>
      <p:sp>
        <p:nvSpPr>
          <p:cNvPr id="101386" name="矩形 21"/>
          <p:cNvSpPr>
            <a:spLocks noChangeArrowheads="1"/>
          </p:cNvSpPr>
          <p:nvPr/>
        </p:nvSpPr>
        <p:spPr bwMode="auto">
          <a:xfrm>
            <a:off x="2495550" y="6251575"/>
            <a:ext cx="387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黑体" panose="02010609060101010101" pitchFamily="49" charset="-122"/>
                <a:ea typeface="黑体" panose="02010609060101010101" pitchFamily="49" charset="-122"/>
                <a:cs typeface="Arial" panose="020B0604020202020204" pitchFamily="34" charset="0"/>
              </a:rPr>
              <a:t>工作面</a:t>
            </a:r>
            <a:r>
              <a:rPr lang="zh-CN" altLang="zh-CN" sz="1800">
                <a:solidFill>
                  <a:srgbClr val="0000CC"/>
                </a:solidFill>
                <a:latin typeface="黑体" panose="02010609060101010101" pitchFamily="49" charset="-122"/>
                <a:ea typeface="黑体" panose="02010609060101010101" pitchFamily="49" charset="-122"/>
                <a:cs typeface="Arial" panose="020B0604020202020204" pitchFamily="34" charset="0"/>
              </a:rPr>
              <a:t>涌水量</a:t>
            </a:r>
            <a:r>
              <a:rPr lang="zh-CN" altLang="en-US" sz="1800">
                <a:solidFill>
                  <a:srgbClr val="0000CC"/>
                </a:solidFill>
                <a:latin typeface="黑体" panose="02010609060101010101" pitchFamily="49" charset="-122"/>
                <a:ea typeface="黑体" panose="02010609060101010101" pitchFamily="49" charset="-122"/>
                <a:cs typeface="Arial" panose="020B0604020202020204" pitchFamily="34" charset="0"/>
              </a:rPr>
              <a:t>动态变化曲线</a:t>
            </a:r>
          </a:p>
        </p:txBody>
      </p:sp>
      <p:pic>
        <p:nvPicPr>
          <p:cNvPr id="101387" name="Picture 5" descr="C:\Users\Administrator\Desktop\9.jpg"/>
          <p:cNvPicPr>
            <a:picLocks noChangeAspect="1" noChangeArrowheads="1"/>
          </p:cNvPicPr>
          <p:nvPr/>
        </p:nvPicPr>
        <p:blipFill>
          <a:blip r:embed="rId3">
            <a:extLst>
              <a:ext uri="{28A0092B-C50C-407E-A947-70E740481C1C}">
                <a14:useLocalDpi xmlns:a14="http://schemas.microsoft.com/office/drawing/2010/main" val="0"/>
              </a:ext>
            </a:extLst>
          </a:blip>
          <a:srcRect r="66597" b="5348"/>
          <a:stretch>
            <a:fillRect/>
          </a:stretch>
        </p:blipFill>
        <p:spPr bwMode="auto">
          <a:xfrm>
            <a:off x="1476375" y="2892425"/>
            <a:ext cx="54721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平行四边形 3"/>
          <p:cNvSpPr>
            <a:spLocks noChangeArrowheads="1"/>
          </p:cNvSpPr>
          <p:nvPr/>
        </p:nvSpPr>
        <p:spPr bwMode="auto">
          <a:xfrm rot="-5400000">
            <a:off x="3934619" y="-780256"/>
            <a:ext cx="1274762" cy="9144000"/>
          </a:xfrm>
          <a:prstGeom prst="parallelogram">
            <a:avLst>
              <a:gd name="adj" fmla="val 0"/>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48131" name="矩形 4"/>
          <p:cNvSpPr>
            <a:spLocks noChangeArrowheads="1"/>
          </p:cNvSpPr>
          <p:nvPr/>
        </p:nvSpPr>
        <p:spPr bwMode="auto">
          <a:xfrm>
            <a:off x="6948488" y="1787525"/>
            <a:ext cx="1152525" cy="1382713"/>
          </a:xfrm>
          <a:prstGeom prst="rect">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48132" name="TextBox 7"/>
          <p:cNvSpPr txBox="1">
            <a:spLocks noChangeArrowheads="1"/>
          </p:cNvSpPr>
          <p:nvPr/>
        </p:nvSpPr>
        <p:spPr bwMode="auto">
          <a:xfrm>
            <a:off x="7102475" y="1717675"/>
            <a:ext cx="81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altLang="en-US"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8133" name="矩形 47"/>
          <p:cNvSpPr>
            <a:spLocks noChangeArrowheads="1"/>
          </p:cNvSpPr>
          <p:nvPr/>
        </p:nvSpPr>
        <p:spPr bwMode="auto">
          <a:xfrm>
            <a:off x="1320800" y="2155825"/>
            <a:ext cx="435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3600" b="1">
                <a:latin typeface="黑体" panose="02010609060101010101" pitchFamily="49" charset="-122"/>
                <a:ea typeface="黑体" panose="02010609060101010101" pitchFamily="49" charset="-122"/>
              </a:rPr>
              <a:t>我国煤矿水害的特点</a:t>
            </a:r>
            <a:endParaRPr lang="zh-CN" altLang="zh-CN" sz="3600" b="1"/>
          </a:p>
        </p:txBody>
      </p:sp>
      <p:sp>
        <p:nvSpPr>
          <p:cNvPr id="48134"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9C7DDA44-2306-4EFE-8DBB-AE881068FE79}" type="slidenum">
              <a:rPr lang="zh-CN" altLang="en-US" sz="1200">
                <a:solidFill>
                  <a:srgbClr val="898989"/>
                </a:solidFill>
              </a:rPr>
              <a:pPr algn="r" eaLnBrk="1" hangingPunct="1">
                <a:spcBef>
                  <a:spcPct val="0"/>
                </a:spcBef>
                <a:buFont typeface="Arial" panose="020B0604020202020204" pitchFamily="34" charset="0"/>
                <a:buNone/>
              </a:pPr>
              <a:t>3</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28"/>
          <p:cNvSpPr txBox="1">
            <a:spLocks noChangeArrowheads="1"/>
          </p:cNvSpPr>
          <p:nvPr/>
        </p:nvSpPr>
        <p:spPr bwMode="auto">
          <a:xfrm>
            <a:off x="215900" y="9810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“动、静态水结合”</a:t>
            </a: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工作面涌水量预测方法</a:t>
            </a:r>
            <a:endPar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3" name="直接连接符 12">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428"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5" name="直接连接符 14">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43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7" name="直接连接符 16">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43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3433" name="矩形 18"/>
          <p:cNvSpPr>
            <a:spLocks noChangeArrowheads="1"/>
          </p:cNvSpPr>
          <p:nvPr/>
        </p:nvSpPr>
        <p:spPr bwMode="auto">
          <a:xfrm>
            <a:off x="6373813" y="287338"/>
            <a:ext cx="250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3</a:t>
            </a:r>
            <a:r>
              <a:rPr lang="zh-CN" altLang="en-US" sz="2400" b="1">
                <a:solidFill>
                  <a:srgbClr val="C00000"/>
                </a:solidFill>
                <a:latin typeface="黑体" panose="02010609060101010101" pitchFamily="49" charset="-122"/>
                <a:ea typeface="黑体" panose="02010609060101010101" pitchFamily="49" charset="-122"/>
              </a:rPr>
              <a:t>）预测预报技术</a:t>
            </a:r>
            <a:endParaRPr lang="zh-CN" altLang="en-US" sz="2400">
              <a:solidFill>
                <a:srgbClr val="C00000"/>
              </a:solidFill>
            </a:endParaRPr>
          </a:p>
        </p:txBody>
      </p:sp>
      <p:graphicFrame>
        <p:nvGraphicFramePr>
          <p:cNvPr id="103434" name="对象 20"/>
          <p:cNvGraphicFramePr>
            <a:graphicFrameLocks noChangeAspect="1"/>
          </p:cNvGraphicFramePr>
          <p:nvPr/>
        </p:nvGraphicFramePr>
        <p:xfrm>
          <a:off x="4225925" y="3373438"/>
          <a:ext cx="4810125" cy="2576512"/>
        </p:xfrm>
        <a:graphic>
          <a:graphicData uri="http://schemas.openxmlformats.org/presentationml/2006/ole">
            <mc:AlternateContent xmlns:mc="http://schemas.openxmlformats.org/markup-compatibility/2006">
              <mc:Choice xmlns:v="urn:schemas-microsoft-com:vml" Requires="v">
                <p:oleObj spid="_x0000_s103460" name="Equation" r:id="rId4" imgW="3187700" imgH="1371600" progId="Equation.DSMT4">
                  <p:embed/>
                </p:oleObj>
              </mc:Choice>
              <mc:Fallback>
                <p:oleObj name="Equation" r:id="rId4" imgW="3187700" imgH="1371600" progId="Equation.DSMT4">
                  <p:embed/>
                  <p:pic>
                    <p:nvPicPr>
                      <p:cNvPr id="0" name="对象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925" y="3373438"/>
                        <a:ext cx="48101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435" name="矩形 25"/>
          <p:cNvSpPr>
            <a:spLocks noChangeArrowheads="1"/>
          </p:cNvSpPr>
          <p:nvPr/>
        </p:nvSpPr>
        <p:spPr bwMode="auto">
          <a:xfrm>
            <a:off x="4225925" y="6194425"/>
            <a:ext cx="4338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FF0000"/>
                </a:solidFill>
                <a:latin typeface="黑体" panose="02010609060101010101" pitchFamily="49" charset="-122"/>
                <a:ea typeface="黑体" panose="02010609060101010101" pitchFamily="49" charset="-122"/>
                <a:cs typeface="Arial" panose="020B0604020202020204" pitchFamily="34" charset="0"/>
              </a:rPr>
              <a:t>工作面顶板</a:t>
            </a:r>
            <a:r>
              <a:rPr lang="zh-CN" altLang="zh-CN" sz="1800">
                <a:solidFill>
                  <a:srgbClr val="FF0000"/>
                </a:solidFill>
                <a:latin typeface="黑体" panose="02010609060101010101" pitchFamily="49" charset="-122"/>
                <a:ea typeface="黑体" panose="02010609060101010101" pitchFamily="49" charset="-122"/>
                <a:cs typeface="Arial" panose="020B0604020202020204" pitchFamily="34" charset="0"/>
              </a:rPr>
              <a:t>涌水量预测动力系统通用模型</a:t>
            </a:r>
            <a:endParaRPr lang="zh-CN" altLang="en-US" sz="1800">
              <a:solidFill>
                <a:srgbClr val="FF0000"/>
              </a:solidFill>
              <a:latin typeface="黑体" panose="02010609060101010101" pitchFamily="49" charset="-122"/>
              <a:ea typeface="黑体" panose="02010609060101010101" pitchFamily="49" charset="-122"/>
              <a:cs typeface="Arial" panose="020B0604020202020204" pitchFamily="34" charset="0"/>
            </a:endParaRPr>
          </a:p>
        </p:txBody>
      </p:sp>
      <p:pic>
        <p:nvPicPr>
          <p:cNvPr id="103436" name="Picture 8" descr="C:\Users\Administrator\Desktop\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302000"/>
            <a:ext cx="3744913"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411163" y="1700213"/>
            <a:ext cx="8358187" cy="12926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indent="457200" algn="just">
              <a:lnSpc>
                <a:spcPct val="130000"/>
              </a:lnSpc>
              <a:defRPr/>
            </a:pPr>
            <a:r>
              <a:rPr lang="zh-CN" altLang="en-US" sz="2000" dirty="0">
                <a:latin typeface="黑体" panose="02010609060101010101" pitchFamily="49" charset="-122"/>
                <a:ea typeface="黑体" panose="02010609060101010101" pitchFamily="49" charset="-122"/>
              </a:rPr>
              <a:t>基于多阶</a:t>
            </a:r>
            <a:r>
              <a:rPr lang="zh-CN" altLang="zh-CN" sz="2000" dirty="0">
                <a:latin typeface="黑体" panose="02010609060101010101" pitchFamily="49" charset="-122"/>
                <a:ea typeface="黑体" panose="02010609060101010101" pitchFamily="49" charset="-122"/>
              </a:rPr>
              <a:t>系统动力学衰减</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恢复</a:t>
            </a:r>
            <a:r>
              <a:rPr lang="zh-CN" altLang="en-US" sz="2000" dirty="0">
                <a:latin typeface="黑体" panose="02010609060101010101" pitchFamily="49" charset="-122"/>
                <a:ea typeface="黑体" panose="02010609060101010101" pitchFamily="49" charset="-122"/>
              </a:rPr>
              <a:t>理论</a:t>
            </a:r>
            <a:r>
              <a:rPr lang="zh-CN" altLang="zh-CN" sz="2000" dirty="0">
                <a:latin typeface="黑体" panose="02010609060101010101" pitchFamily="49" charset="-122"/>
                <a:ea typeface="黑体" panose="02010609060101010101" pitchFamily="49" charset="-122"/>
              </a:rPr>
              <a:t>模型</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叠加</a:t>
            </a:r>
            <a:r>
              <a:rPr lang="zh-CN" altLang="en-US" sz="2000" dirty="0">
                <a:latin typeface="黑体" panose="02010609060101010101" pitchFamily="49" charset="-122"/>
                <a:ea typeface="黑体" panose="02010609060101010101" pitchFamily="49" charset="-122"/>
              </a:rPr>
              <a:t>刻画</a:t>
            </a:r>
            <a:r>
              <a:rPr lang="zh-CN" altLang="zh-CN" sz="2000" dirty="0">
                <a:latin typeface="黑体" panose="02010609060101010101" pitchFamily="49" charset="-122"/>
                <a:ea typeface="黑体" panose="02010609060101010101" pitchFamily="49" charset="-122"/>
              </a:rPr>
              <a:t>工作面顶板</a:t>
            </a:r>
            <a:r>
              <a:rPr lang="zh-CN" altLang="en-US" sz="2000" dirty="0">
                <a:latin typeface="黑体" panose="02010609060101010101" pitchFamily="49" charset="-122"/>
                <a:ea typeface="黑体" panose="02010609060101010101" pitchFamily="49" charset="-122"/>
              </a:rPr>
              <a:t>含水层</a:t>
            </a:r>
            <a:r>
              <a:rPr lang="zh-CN" altLang="zh-CN" sz="2000" dirty="0" smtClean="0">
                <a:solidFill>
                  <a:srgbClr val="0000FF"/>
                </a:solidFill>
                <a:latin typeface="黑体" panose="02010609060101010101" pitchFamily="49" charset="-122"/>
                <a:ea typeface="黑体" panose="02010609060101010101" pitchFamily="49" charset="-122"/>
              </a:rPr>
              <a:t>静</a:t>
            </a:r>
            <a:r>
              <a:rPr lang="zh-CN" altLang="en-US" sz="2000" dirty="0" smtClean="0">
                <a:solidFill>
                  <a:srgbClr val="0000FF"/>
                </a:solidFill>
                <a:latin typeface="黑体" panose="02010609060101010101" pitchFamily="49" charset="-122"/>
                <a:ea typeface="黑体" panose="02010609060101010101" pitchFamily="49" charset="-122"/>
              </a:rPr>
              <a:t>态水</a:t>
            </a:r>
            <a:r>
              <a:rPr lang="zh-CN" altLang="zh-CN" sz="2000" dirty="0" smtClean="0">
                <a:solidFill>
                  <a:srgbClr val="0000FF"/>
                </a:solidFill>
                <a:latin typeface="黑体" panose="02010609060101010101" pitchFamily="49" charset="-122"/>
                <a:ea typeface="黑体" panose="02010609060101010101" pitchFamily="49" charset="-122"/>
              </a:rPr>
              <a:t>释放</a:t>
            </a:r>
            <a:r>
              <a:rPr lang="zh-CN" altLang="en-US" sz="2000" dirty="0">
                <a:latin typeface="黑体" panose="02010609060101010101" pitchFamily="49" charset="-122"/>
                <a:ea typeface="黑体" panose="02010609060101010101" pitchFamily="49" charset="-122"/>
              </a:rPr>
              <a:t>与</a:t>
            </a:r>
            <a:r>
              <a:rPr lang="zh-CN" altLang="zh-CN" sz="2000" dirty="0">
                <a:solidFill>
                  <a:srgbClr val="0000FF"/>
                </a:solidFill>
                <a:latin typeface="黑体" panose="02010609060101010101" pitchFamily="49" charset="-122"/>
                <a:ea typeface="黑体" panose="02010609060101010101" pitchFamily="49" charset="-122"/>
              </a:rPr>
              <a:t>动态</a:t>
            </a:r>
            <a:r>
              <a:rPr lang="zh-CN" altLang="en-US" sz="2000" dirty="0">
                <a:solidFill>
                  <a:srgbClr val="0000FF"/>
                </a:solidFill>
                <a:latin typeface="黑体" panose="02010609060101010101" pitchFamily="49" charset="-122"/>
                <a:ea typeface="黑体" panose="02010609060101010101" pitchFamily="49" charset="-122"/>
              </a:rPr>
              <a:t>补给的复合过程，</a:t>
            </a:r>
            <a:r>
              <a:rPr lang="zh-CN" altLang="zh-CN" sz="2000" dirty="0">
                <a:latin typeface="黑体" panose="02010609060101010101" pitchFamily="49" charset="-122"/>
                <a:ea typeface="黑体" panose="02010609060101010101" pitchFamily="49" charset="-122"/>
              </a:rPr>
              <a:t>建立</a:t>
            </a:r>
            <a:r>
              <a:rPr lang="zh-CN" altLang="zh-CN" sz="2000" dirty="0">
                <a:solidFill>
                  <a:srgbClr val="0000FF"/>
                </a:solidFill>
                <a:latin typeface="黑体" panose="02010609060101010101" pitchFamily="49" charset="-122"/>
                <a:ea typeface="黑体" panose="02010609060101010101" pitchFamily="49" charset="-122"/>
              </a:rPr>
              <a:t>水文地质参数</a:t>
            </a:r>
            <a:r>
              <a:rPr lang="zh-CN" altLang="en-US" sz="2000" dirty="0">
                <a:latin typeface="黑体" panose="02010609060101010101" pitchFamily="49" charset="-122"/>
                <a:ea typeface="黑体" panose="02010609060101010101" pitchFamily="49" charset="-122"/>
              </a:rPr>
              <a:t>与</a:t>
            </a:r>
            <a:r>
              <a:rPr lang="zh-CN" altLang="zh-CN" sz="2000" dirty="0">
                <a:solidFill>
                  <a:srgbClr val="0000FF"/>
                </a:solidFill>
                <a:latin typeface="黑体" panose="02010609060101010101" pitchFamily="49" charset="-122"/>
                <a:ea typeface="黑体" panose="02010609060101010101" pitchFamily="49" charset="-122"/>
              </a:rPr>
              <a:t>采动信息</a:t>
            </a:r>
            <a:r>
              <a:rPr lang="zh-CN" altLang="en-US" sz="2000" dirty="0">
                <a:latin typeface="黑体" panose="02010609060101010101" pitchFamily="49" charset="-122"/>
                <a:ea typeface="黑体" panose="02010609060101010101" pitchFamily="49" charset="-122"/>
              </a:rPr>
              <a:t>耦合的</a:t>
            </a:r>
            <a:r>
              <a:rPr lang="zh-CN" altLang="zh-CN" sz="2000" dirty="0">
                <a:latin typeface="黑体" panose="02010609060101010101" pitchFamily="49" charset="-122"/>
                <a:ea typeface="黑体" panose="02010609060101010101" pitchFamily="49" charset="-122"/>
              </a:rPr>
              <a:t>涌水量</a:t>
            </a:r>
            <a:r>
              <a:rPr lang="zh-CN" altLang="en-US" sz="2000" dirty="0">
                <a:latin typeface="黑体" panose="02010609060101010101" pitchFamily="49" charset="-122"/>
                <a:ea typeface="黑体" panose="02010609060101010101" pitchFamily="49" charset="-122"/>
              </a:rPr>
              <a:t>预测</a:t>
            </a:r>
            <a:r>
              <a:rPr lang="zh-CN" altLang="zh-CN" sz="2000" dirty="0">
                <a:latin typeface="黑体" panose="02010609060101010101" pitchFamily="49" charset="-122"/>
                <a:ea typeface="黑体" panose="02010609060101010101" pitchFamily="49" charset="-122"/>
              </a:rPr>
              <a:t>通用</a:t>
            </a:r>
            <a:r>
              <a:rPr lang="zh-CN" altLang="en-US" sz="2000" dirty="0">
                <a:latin typeface="黑体" panose="02010609060101010101" pitchFamily="49" charset="-122"/>
                <a:ea typeface="黑体" panose="02010609060101010101" pitchFamily="49" charset="-122"/>
              </a:rPr>
              <a:t>理论</a:t>
            </a:r>
            <a:r>
              <a:rPr lang="zh-CN" altLang="zh-CN" sz="2000" dirty="0">
                <a:latin typeface="黑体" panose="02010609060101010101" pitchFamily="49" charset="-122"/>
                <a:ea typeface="黑体" panose="02010609060101010101" pitchFamily="49" charset="-122"/>
              </a:rPr>
              <a:t>模型</a:t>
            </a:r>
            <a:endParaRPr lang="zh-CN" altLang="en-US" sz="2000" dirty="0">
              <a:latin typeface="黑体" panose="02010609060101010101" pitchFamily="49" charset="-122"/>
              <a:ea typeface="黑体" panose="02010609060101010101" pitchFamily="49" charset="-122"/>
            </a:endParaRPr>
          </a:p>
        </p:txBody>
      </p:sp>
      <p:sp>
        <p:nvSpPr>
          <p:cNvPr id="103438" name="矩形 29"/>
          <p:cNvSpPr>
            <a:spLocks noChangeArrowheads="1"/>
          </p:cNvSpPr>
          <p:nvPr/>
        </p:nvSpPr>
        <p:spPr bwMode="auto">
          <a:xfrm>
            <a:off x="215900" y="6192838"/>
            <a:ext cx="3856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dirty="0" smtClean="0">
                <a:solidFill>
                  <a:srgbClr val="FF0000"/>
                </a:solidFill>
                <a:latin typeface="黑体" panose="02010609060101010101" pitchFamily="49" charset="-122"/>
                <a:ea typeface="黑体" panose="02010609060101010101" pitchFamily="49" charset="-122"/>
                <a:cs typeface="Arial" panose="020B0604020202020204" pitchFamily="34" charset="0"/>
              </a:rPr>
              <a:t>静态水释放</a:t>
            </a:r>
            <a:r>
              <a:rPr lang="zh-CN" altLang="en-US" sz="1800" dirty="0">
                <a:solidFill>
                  <a:srgbClr val="FF0000"/>
                </a:solidFill>
                <a:latin typeface="黑体" panose="02010609060101010101" pitchFamily="49" charset="-122"/>
                <a:ea typeface="黑体" panose="02010609060101010101" pitchFamily="49" charset="-122"/>
                <a:cs typeface="Arial" panose="020B0604020202020204" pitchFamily="34" charset="0"/>
              </a:rPr>
              <a:t>与动态补给复合涌水过程</a:t>
            </a:r>
          </a:p>
        </p:txBody>
      </p:sp>
      <p:sp>
        <p:nvSpPr>
          <p:cNvPr id="103439"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3"/>
          <p:cNvSpPr txBox="1">
            <a:spLocks noChangeArrowheads="1"/>
          </p:cNvSpPr>
          <p:nvPr/>
        </p:nvSpPr>
        <p:spPr bwMode="auto">
          <a:xfrm>
            <a:off x="539750" y="1916113"/>
            <a:ext cx="23733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2200"/>
              </a:lnSpc>
              <a:spcBef>
                <a:spcPct val="0"/>
              </a:spcBef>
              <a:buFont typeface="Arial" panose="020B0604020202020204" pitchFamily="34" charset="0"/>
              <a:buNone/>
            </a:pPr>
            <a:r>
              <a:rPr lang="zh-CN" altLang="en-US" sz="2400" b="1">
                <a:solidFill>
                  <a:srgbClr val="FF0000"/>
                </a:solidFill>
                <a:latin typeface="黑体" panose="02010609060101010101" pitchFamily="49" charset="-122"/>
                <a:ea typeface="黑体" panose="02010609060101010101" pitchFamily="49" charset="-122"/>
              </a:rPr>
              <a:t>老空透水案例</a:t>
            </a:r>
            <a:endParaRPr lang="en-US" altLang="zh-CN" sz="2400" b="1">
              <a:solidFill>
                <a:srgbClr val="FF0000"/>
              </a:solidFill>
              <a:latin typeface="黑体" panose="02010609060101010101" pitchFamily="49" charset="-122"/>
              <a:ea typeface="黑体" panose="02010609060101010101" pitchFamily="49" charset="-122"/>
            </a:endParaRPr>
          </a:p>
        </p:txBody>
      </p:sp>
      <p:sp>
        <p:nvSpPr>
          <p:cNvPr id="105475" name="文本框 30"/>
          <p:cNvSpPr txBox="1">
            <a:spLocks noChangeArrowheads="1"/>
          </p:cNvSpPr>
          <p:nvPr/>
        </p:nvSpPr>
        <p:spPr bwMode="auto">
          <a:xfrm>
            <a:off x="539750" y="3546475"/>
            <a:ext cx="780256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Clr>
                <a:srgbClr val="C00000"/>
              </a:buClr>
              <a:buSzPct val="60000"/>
              <a:buFont typeface="Wingdings" panose="05000000000000000000" pitchFamily="2" charset="2"/>
              <a:buChar char="u"/>
            </a:pPr>
            <a:r>
              <a:rPr lang="zh-CN" altLang="en-US" sz="2200">
                <a:latin typeface="Arial" panose="020B0604020202020204" pitchFamily="34" charset="0"/>
                <a:ea typeface="黑体" panose="02010609060101010101" pitchFamily="49" charset="-122"/>
              </a:rPr>
              <a:t>事故原因：</a:t>
            </a:r>
            <a:r>
              <a:rPr lang="en-US" altLang="zh-CN" sz="2200">
                <a:latin typeface="Arial" panose="020B0604020202020204" pitchFamily="34" charset="0"/>
                <a:ea typeface="黑体" panose="02010609060101010101" pitchFamily="49" charset="-122"/>
              </a:rPr>
              <a:t>8446</a:t>
            </a:r>
            <a:r>
              <a:rPr lang="zh-CN" altLang="en-US" sz="2200">
                <a:latin typeface="Arial" panose="020B0604020202020204" pitchFamily="34" charset="0"/>
                <a:ea typeface="黑体" panose="02010609060101010101" pitchFamily="49" charset="-122"/>
              </a:rPr>
              <a:t>采煤工作面自开切眼向前推进</a:t>
            </a:r>
            <a:r>
              <a:rPr lang="en-US" altLang="zh-CN" sz="2200">
                <a:latin typeface="Arial" panose="020B0604020202020204" pitchFamily="34" charset="0"/>
                <a:ea typeface="黑体" panose="02010609060101010101" pitchFamily="49" charset="-122"/>
              </a:rPr>
              <a:t>42</a:t>
            </a:r>
            <a:r>
              <a:rPr lang="zh-CN" altLang="en-US" sz="2200">
                <a:latin typeface="Arial" panose="020B0604020202020204" pitchFamily="34" charset="0"/>
                <a:ea typeface="黑体" panose="02010609060101010101" pitchFamily="49" charset="-122"/>
              </a:rPr>
              <a:t>米后，老顶来压，顶板垮落，与上部</a:t>
            </a:r>
            <a:r>
              <a:rPr lang="zh-CN" altLang="en-US" sz="2200">
                <a:solidFill>
                  <a:srgbClr val="FF0000"/>
                </a:solidFill>
                <a:latin typeface="Arial" panose="020B0604020202020204" pitchFamily="34" charset="0"/>
                <a:ea typeface="黑体" panose="02010609060101010101" pitchFamily="49" charset="-122"/>
              </a:rPr>
              <a:t>采空区积水</a:t>
            </a:r>
            <a:r>
              <a:rPr lang="zh-CN" altLang="en-US" sz="2200">
                <a:latin typeface="Arial" panose="020B0604020202020204" pitchFamily="34" charset="0"/>
                <a:ea typeface="黑体" panose="02010609060101010101" pitchFamily="49" charset="-122"/>
              </a:rPr>
              <a:t>导通，涌入采煤工作面和相邻的两个掘进工作面</a:t>
            </a:r>
            <a:endParaRPr lang="en-US" altLang="zh-CN" sz="2200">
              <a:latin typeface="Arial" panose="020B0604020202020204" pitchFamily="34" charset="0"/>
              <a:ea typeface="黑体" panose="02010609060101010101" pitchFamily="49" charset="-122"/>
            </a:endParaRPr>
          </a:p>
          <a:p>
            <a:pPr>
              <a:lnSpc>
                <a:spcPct val="150000"/>
              </a:lnSpc>
              <a:spcBef>
                <a:spcPts val="600"/>
              </a:spcBef>
              <a:spcAft>
                <a:spcPts val="600"/>
              </a:spcAft>
              <a:buClr>
                <a:srgbClr val="C00000"/>
              </a:buClr>
              <a:buSzPct val="60000"/>
              <a:buFont typeface="Wingdings" panose="05000000000000000000" pitchFamily="2" charset="2"/>
              <a:buChar char="u"/>
            </a:pPr>
            <a:r>
              <a:rPr lang="en-US" altLang="zh-CN" sz="2200">
                <a:latin typeface="Arial" panose="020B0604020202020204" pitchFamily="34" charset="0"/>
                <a:ea typeface="黑体" panose="02010609060101010101" pitchFamily="49" charset="-122"/>
              </a:rPr>
              <a:t>8446</a:t>
            </a:r>
            <a:r>
              <a:rPr lang="zh-CN" altLang="en-US" sz="2200">
                <a:latin typeface="Arial" panose="020B0604020202020204" pitchFamily="34" charset="0"/>
                <a:ea typeface="黑体" panose="02010609060101010101" pitchFamily="49" charset="-122"/>
              </a:rPr>
              <a:t>工作面顺槽掘进时虽然采取了物探、钻探措施，探查并</a:t>
            </a:r>
            <a:r>
              <a:rPr lang="zh-CN" altLang="en-US" sz="2200">
                <a:solidFill>
                  <a:srgbClr val="FF0000"/>
                </a:solidFill>
                <a:latin typeface="Arial" panose="020B0604020202020204" pitchFamily="34" charset="0"/>
                <a:ea typeface="黑体" panose="02010609060101010101" pitchFamily="49" charset="-122"/>
              </a:rPr>
              <a:t>放掉了部分采空区积水</a:t>
            </a:r>
            <a:r>
              <a:rPr lang="zh-CN" altLang="en-US" sz="2200">
                <a:latin typeface="Arial" panose="020B0604020202020204" pitchFamily="34" charset="0"/>
                <a:ea typeface="黑体" panose="02010609060101010101" pitchFamily="49" charset="-122"/>
              </a:rPr>
              <a:t>，但</a:t>
            </a:r>
            <a:r>
              <a:rPr lang="zh-CN" altLang="en-US" sz="2200">
                <a:solidFill>
                  <a:srgbClr val="FF0000"/>
                </a:solidFill>
                <a:latin typeface="Arial" panose="020B0604020202020204" pitchFamily="34" charset="0"/>
                <a:ea typeface="黑体" panose="02010609060101010101" pitchFamily="49" charset="-122"/>
              </a:rPr>
              <a:t>采空区积水没有全部放空！！</a:t>
            </a:r>
            <a:endParaRPr lang="en-US" altLang="zh-CN" sz="2200">
              <a:solidFill>
                <a:srgbClr val="FF0000"/>
              </a:solidFill>
              <a:latin typeface="Arial" panose="020B0604020202020204" pitchFamily="34" charset="0"/>
              <a:ea typeface="黑体" panose="02010609060101010101" pitchFamily="49" charset="-122"/>
            </a:endParaRPr>
          </a:p>
        </p:txBody>
      </p:sp>
      <p:sp>
        <p:nvSpPr>
          <p:cNvPr id="105476" name="矩形 1"/>
          <p:cNvSpPr>
            <a:spLocks noChangeArrowheads="1"/>
          </p:cNvSpPr>
          <p:nvPr/>
        </p:nvSpPr>
        <p:spPr bwMode="auto">
          <a:xfrm>
            <a:off x="539750" y="2344738"/>
            <a:ext cx="7853363"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Clr>
                <a:srgbClr val="C00000"/>
              </a:buClr>
              <a:buSzPct val="60000"/>
              <a:buFont typeface="Wingdings" panose="05000000000000000000" pitchFamily="2" charset="2"/>
              <a:buChar char="u"/>
            </a:pPr>
            <a:r>
              <a:rPr lang="en-US" altLang="zh-CN" sz="2200">
                <a:latin typeface="Arial" panose="020B0604020202020204" pitchFamily="34" charset="0"/>
                <a:ea typeface="黑体" panose="02010609060101010101" pitchFamily="49" charset="-122"/>
              </a:rPr>
              <a:t>2015</a:t>
            </a:r>
            <a:r>
              <a:rPr lang="zh-CN" altLang="en-US" sz="2200">
                <a:latin typeface="Arial" panose="020B0604020202020204" pitchFamily="34" charset="0"/>
                <a:ea typeface="黑体" panose="02010609060101010101" pitchFamily="49" charset="-122"/>
              </a:rPr>
              <a:t>年</a:t>
            </a:r>
            <a:r>
              <a:rPr lang="en-US" altLang="zh-CN" sz="2200">
                <a:latin typeface="Arial" panose="020B0604020202020204" pitchFamily="34" charset="0"/>
                <a:ea typeface="黑体" panose="02010609060101010101" pitchFamily="49" charset="-122"/>
              </a:rPr>
              <a:t>4</a:t>
            </a:r>
            <a:r>
              <a:rPr lang="zh-CN" altLang="en-US" sz="2200">
                <a:latin typeface="Arial" panose="020B0604020202020204" pitchFamily="34" charset="0"/>
                <a:ea typeface="黑体" panose="02010609060101010101" pitchFamily="49" charset="-122"/>
              </a:rPr>
              <a:t>月</a:t>
            </a:r>
            <a:r>
              <a:rPr lang="en-US" altLang="zh-CN" sz="2200">
                <a:latin typeface="Arial" panose="020B0604020202020204" pitchFamily="34" charset="0"/>
                <a:ea typeface="黑体" panose="02010609060101010101" pitchFamily="49" charset="-122"/>
              </a:rPr>
              <a:t>19</a:t>
            </a:r>
            <a:r>
              <a:rPr lang="zh-CN" altLang="en-US" sz="2200">
                <a:latin typeface="Arial" panose="020B0604020202020204" pitchFamily="34" charset="0"/>
                <a:ea typeface="黑体" panose="02010609060101010101" pitchFamily="49" charset="-122"/>
              </a:rPr>
              <a:t>日，山西省同煤集团地煤公司姜家湾煤矿</a:t>
            </a:r>
            <a:r>
              <a:rPr lang="en-US" altLang="zh-CN" sz="2200">
                <a:latin typeface="Arial" panose="020B0604020202020204" pitchFamily="34" charset="0"/>
                <a:ea typeface="黑体" panose="02010609060101010101" pitchFamily="49" charset="-122"/>
              </a:rPr>
              <a:t>8446</a:t>
            </a:r>
            <a:r>
              <a:rPr lang="zh-CN" altLang="en-US" sz="2200">
                <a:latin typeface="Arial" panose="020B0604020202020204" pitchFamily="34" charset="0"/>
                <a:ea typeface="黑体" panose="02010609060101010101" pitchFamily="49" charset="-122"/>
              </a:rPr>
              <a:t>采煤工作面发生透水事故，造成</a:t>
            </a:r>
            <a:r>
              <a:rPr lang="en-US" altLang="zh-CN" sz="2200">
                <a:solidFill>
                  <a:srgbClr val="FF0000"/>
                </a:solidFill>
                <a:latin typeface="Arial" panose="020B0604020202020204" pitchFamily="34" charset="0"/>
                <a:ea typeface="黑体" panose="02010609060101010101" pitchFamily="49" charset="-122"/>
              </a:rPr>
              <a:t>21</a:t>
            </a:r>
            <a:r>
              <a:rPr lang="zh-CN" altLang="en-US" sz="2200">
                <a:solidFill>
                  <a:srgbClr val="FF0000"/>
                </a:solidFill>
                <a:latin typeface="Arial" panose="020B0604020202020204" pitchFamily="34" charset="0"/>
                <a:ea typeface="黑体" panose="02010609060101010101" pitchFamily="49" charset="-122"/>
              </a:rPr>
              <a:t>人死亡</a:t>
            </a:r>
            <a:endParaRPr lang="en-US" altLang="zh-CN" sz="2200">
              <a:solidFill>
                <a:srgbClr val="FF0000"/>
              </a:solidFill>
              <a:latin typeface="Arial" panose="020B0604020202020204" pitchFamily="34" charset="0"/>
              <a:ea typeface="黑体" panose="02010609060101010101" pitchFamily="49" charset="-122"/>
            </a:endParaRPr>
          </a:p>
        </p:txBody>
      </p:sp>
      <p:sp>
        <p:nvSpPr>
          <p:cNvPr id="105477" name="TextBox 30"/>
          <p:cNvSpPr txBox="1">
            <a:spLocks noChangeArrowheads="1"/>
          </p:cNvSpPr>
          <p:nvPr/>
        </p:nvSpPr>
        <p:spPr bwMode="auto">
          <a:xfrm>
            <a:off x="-36513" y="1254125"/>
            <a:ext cx="75612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1</a:t>
            </a:r>
            <a:r>
              <a:rPr lang="zh-CN" altLang="en-US" sz="2400" b="1">
                <a:solidFill>
                  <a:srgbClr val="0000CC"/>
                </a:solidFill>
                <a:latin typeface="黑体" panose="02010609060101010101" pitchFamily="49" charset="-122"/>
                <a:ea typeface="黑体" panose="02010609060101010101" pitchFamily="49" charset="-122"/>
              </a:rPr>
              <a:t>）老空水患超前治理</a:t>
            </a:r>
            <a:r>
              <a:rPr lang="zh-CN" altLang="en-US" sz="2400" b="1">
                <a:solidFill>
                  <a:srgbClr val="FF0000"/>
                </a:solidFill>
                <a:latin typeface="黑体" panose="02010609060101010101" pitchFamily="49" charset="-122"/>
                <a:ea typeface="黑体" panose="02010609060101010101" pitchFamily="49" charset="-122"/>
              </a:rPr>
              <a:t>（老空水最容易造成人员伤亡）</a:t>
            </a:r>
            <a:endParaRPr lang="en-US" altLang="zh-CN" sz="2400" b="1">
              <a:solidFill>
                <a:srgbClr val="FF0000"/>
              </a:solidFill>
              <a:latin typeface="黑体" panose="02010609060101010101" pitchFamily="49" charset="-122"/>
              <a:ea typeface="黑体" panose="02010609060101010101" pitchFamily="49" charset="-122"/>
            </a:endParaRPr>
          </a:p>
          <a:p>
            <a:pPr algn="r" eaLnBrk="1" hangingPunct="1">
              <a:lnSpc>
                <a:spcPts val="2200"/>
              </a:lnSpc>
              <a:spcBef>
                <a:spcPct val="0"/>
              </a:spcBef>
              <a:buFont typeface="Arial" panose="020B0604020202020204" pitchFamily="34" charset="0"/>
              <a:buNone/>
            </a:pPr>
            <a:endParaRPr lang="en-US" altLang="zh-CN" sz="2400" b="1">
              <a:solidFill>
                <a:srgbClr val="0000CC"/>
              </a:solidFill>
              <a:latin typeface="黑体" panose="02010609060101010101" pitchFamily="49" charset="-122"/>
              <a:ea typeface="黑体" panose="02010609060101010101" pitchFamily="49" charset="-122"/>
            </a:endParaRPr>
          </a:p>
        </p:txBody>
      </p:sp>
      <p:cxnSp>
        <p:nvCxnSpPr>
          <p:cNvPr id="105478" name="直接连接符 18"/>
          <p:cNvCxnSpPr>
            <a:cxnSpLocks noChangeShapeType="1"/>
          </p:cNvCxnSpPr>
          <p:nvPr/>
        </p:nvCxnSpPr>
        <p:spPr bwMode="auto">
          <a:xfrm flipH="1">
            <a:off x="1835150" y="922338"/>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05479" name="Rectangle 7"/>
          <p:cNvSpPr>
            <a:spLocks noChangeArrowheads="1"/>
          </p:cNvSpPr>
          <p:nvPr/>
        </p:nvSpPr>
        <p:spPr bwMode="auto">
          <a:xfrm>
            <a:off x="0" y="836613"/>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05480"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dirty="0">
                <a:solidFill>
                  <a:srgbClr val="C00000"/>
                </a:solidFill>
                <a:latin typeface="黑体" panose="02010609060101010101" pitchFamily="49" charset="-122"/>
                <a:ea typeface="黑体" panose="02010609060101010101" pitchFamily="49" charset="-122"/>
              </a:rPr>
              <a:t>4</a:t>
            </a:r>
            <a:r>
              <a:rPr lang="zh-CN" altLang="en-US" sz="2400" b="1" dirty="0">
                <a:solidFill>
                  <a:srgbClr val="C00000"/>
                </a:solidFill>
                <a:latin typeface="黑体" panose="02010609060101010101" pitchFamily="49" charset="-122"/>
                <a:ea typeface="黑体" panose="02010609060101010101" pitchFamily="49" charset="-122"/>
              </a:rPr>
              <a:t>）超前治理技术</a:t>
            </a:r>
          </a:p>
        </p:txBody>
      </p:sp>
      <p:sp>
        <p:nvSpPr>
          <p:cNvPr id="105481" name="矩形 47"/>
          <p:cNvSpPr>
            <a:spLocks noChangeArrowheads="1"/>
          </p:cNvSpPr>
          <p:nvPr/>
        </p:nvSpPr>
        <p:spPr bwMode="auto">
          <a:xfrm>
            <a:off x="107950" y="115888"/>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文本框 3"/>
          <p:cNvSpPr txBox="1">
            <a:spLocks noChangeArrowheads="1"/>
          </p:cNvSpPr>
          <p:nvPr/>
        </p:nvSpPr>
        <p:spPr bwMode="auto">
          <a:xfrm>
            <a:off x="1030288" y="1682750"/>
            <a:ext cx="770731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FF0000"/>
              </a:buClr>
              <a:buSzPct val="80000"/>
              <a:buFont typeface="Wingdings" panose="05000000000000000000" pitchFamily="2" charset="2"/>
              <a:buChar char="u"/>
            </a:pPr>
            <a:r>
              <a:rPr lang="zh-CN" altLang="en-US" sz="2000">
                <a:latin typeface="黑体" panose="02010609060101010101" pitchFamily="49" charset="-122"/>
                <a:ea typeface="黑体" panose="02010609060101010101" pitchFamily="49" charset="-122"/>
              </a:rPr>
              <a:t>定向钻孔轨迹可控，落点较准</a:t>
            </a:r>
            <a:endParaRPr lang="en-US" altLang="zh-CN" sz="2000">
              <a:latin typeface="黑体" panose="02010609060101010101" pitchFamily="49" charset="-122"/>
              <a:ea typeface="黑体" panose="02010609060101010101" pitchFamily="49" charset="-122"/>
            </a:endParaRPr>
          </a:p>
          <a:p>
            <a:pPr>
              <a:lnSpc>
                <a:spcPct val="150000"/>
              </a:lnSpc>
              <a:spcBef>
                <a:spcPct val="0"/>
              </a:spcBef>
              <a:buClr>
                <a:srgbClr val="FF0000"/>
              </a:buClr>
              <a:buSzPct val="80000"/>
              <a:buFont typeface="Wingdings" panose="05000000000000000000" pitchFamily="2" charset="2"/>
              <a:buChar char="u"/>
            </a:pPr>
            <a:r>
              <a:rPr lang="zh-CN" altLang="en-US" sz="2000">
                <a:latin typeface="黑体" panose="02010609060101010101" pitchFamily="49" charset="-122"/>
                <a:ea typeface="黑体" panose="02010609060101010101" pitchFamily="49" charset="-122"/>
              </a:rPr>
              <a:t>定向钻孔单孔钻进距离长</a:t>
            </a:r>
            <a:endParaRPr lang="en-US" altLang="zh-CN" sz="2000">
              <a:latin typeface="黑体" panose="02010609060101010101" pitchFamily="49" charset="-122"/>
              <a:ea typeface="黑体" panose="02010609060101010101" pitchFamily="49" charset="-122"/>
            </a:endParaRPr>
          </a:p>
          <a:p>
            <a:pPr>
              <a:lnSpc>
                <a:spcPct val="150000"/>
              </a:lnSpc>
              <a:spcBef>
                <a:spcPct val="0"/>
              </a:spcBef>
              <a:buClr>
                <a:srgbClr val="FF0000"/>
              </a:buClr>
              <a:buSzPct val="80000"/>
              <a:buFont typeface="Wingdings" panose="05000000000000000000" pitchFamily="2" charset="2"/>
              <a:buChar char="u"/>
            </a:pPr>
            <a:r>
              <a:rPr lang="zh-CN" altLang="en-US" sz="2000">
                <a:latin typeface="黑体" panose="02010609060101010101" pitchFamily="49" charset="-122"/>
                <a:ea typeface="黑体" panose="02010609060101010101" pitchFamily="49" charset="-122"/>
              </a:rPr>
              <a:t>可施工分支孔</a:t>
            </a:r>
            <a:endParaRPr lang="en-US" altLang="zh-CN" sz="2000">
              <a:latin typeface="黑体" panose="02010609060101010101" pitchFamily="49" charset="-122"/>
              <a:ea typeface="黑体" panose="02010609060101010101" pitchFamily="49" charset="-122"/>
            </a:endParaRPr>
          </a:p>
          <a:p>
            <a:pPr>
              <a:lnSpc>
                <a:spcPct val="150000"/>
              </a:lnSpc>
              <a:spcBef>
                <a:spcPct val="0"/>
              </a:spcBef>
              <a:buClr>
                <a:srgbClr val="FF0000"/>
              </a:buClr>
              <a:buSzPct val="80000"/>
              <a:buFont typeface="Wingdings" panose="05000000000000000000" pitchFamily="2" charset="2"/>
              <a:buChar char="u"/>
            </a:pPr>
            <a:r>
              <a:rPr lang="zh-CN" altLang="en-US" sz="2000">
                <a:latin typeface="黑体" panose="02010609060101010101" pitchFamily="49" charset="-122"/>
                <a:ea typeface="黑体" panose="02010609060101010101" pitchFamily="49" charset="-122"/>
              </a:rPr>
              <a:t>可有效解决巷道掘进与超前探放水的冲突问题，提高了工作效率</a:t>
            </a:r>
            <a:endParaRPr lang="en-US" altLang="zh-CN" sz="2000">
              <a:latin typeface="黑体" panose="02010609060101010101" pitchFamily="49" charset="-122"/>
              <a:ea typeface="黑体" panose="02010609060101010101" pitchFamily="49" charset="-122"/>
            </a:endParaRPr>
          </a:p>
          <a:p>
            <a:pPr>
              <a:lnSpc>
                <a:spcPct val="150000"/>
              </a:lnSpc>
              <a:spcBef>
                <a:spcPct val="0"/>
              </a:spcBef>
              <a:buClr>
                <a:srgbClr val="FF0000"/>
              </a:buClr>
              <a:buSzPct val="80000"/>
              <a:buFont typeface="Wingdings" panose="05000000000000000000" pitchFamily="2" charset="2"/>
              <a:buChar char="u"/>
            </a:pPr>
            <a:r>
              <a:rPr lang="zh-CN" altLang="en-US" sz="2000">
                <a:latin typeface="黑体" panose="02010609060101010101" pitchFamily="49" charset="-122"/>
                <a:ea typeface="黑体" panose="02010609060101010101" pitchFamily="49" charset="-122"/>
              </a:rPr>
              <a:t>排水效率高</a:t>
            </a:r>
          </a:p>
        </p:txBody>
      </p:sp>
      <p:cxnSp>
        <p:nvCxnSpPr>
          <p:cNvPr id="10" name="直接连接符 9">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52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2" name="直接连接符 11">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526"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4" name="直接连接符 13">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528"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07529"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0753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07531"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07532" name="文本框 1"/>
          <p:cNvSpPr txBox="1">
            <a:spLocks noChangeArrowheads="1"/>
          </p:cNvSpPr>
          <p:nvPr/>
        </p:nvSpPr>
        <p:spPr bwMode="auto">
          <a:xfrm>
            <a:off x="1889125" y="1168400"/>
            <a:ext cx="6640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600" b="1" dirty="0">
                <a:solidFill>
                  <a:srgbClr val="FF0000"/>
                </a:solidFill>
                <a:latin typeface="黑体" panose="02010609060101010101" pitchFamily="49" charset="-122"/>
                <a:ea typeface="黑体" panose="02010609060101010101" pitchFamily="49" charset="-122"/>
              </a:rPr>
              <a:t>基于定向钻进工艺的老空水探放技术</a:t>
            </a:r>
          </a:p>
        </p:txBody>
      </p:sp>
      <p:sp>
        <p:nvSpPr>
          <p:cNvPr id="107533"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grpSp>
        <p:nvGrpSpPr>
          <p:cNvPr id="107534" name="组合 18"/>
          <p:cNvGrpSpPr>
            <a:grpSpLocks/>
          </p:cNvGrpSpPr>
          <p:nvPr/>
        </p:nvGrpSpPr>
        <p:grpSpPr bwMode="auto">
          <a:xfrm>
            <a:off x="998538" y="3933825"/>
            <a:ext cx="6813550" cy="2905125"/>
            <a:chOff x="998538" y="3933825"/>
            <a:chExt cx="6813550" cy="2905125"/>
          </a:xfrm>
        </p:grpSpPr>
        <p:pic>
          <p:nvPicPr>
            <p:cNvPr id="10753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538" y="3933825"/>
              <a:ext cx="68135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a:extLst>
                <a:ext uri="{FF2B5EF4-FFF2-40B4-BE49-F238E27FC236}"/>
              </a:extLst>
            </p:cNvPr>
            <p:cNvSpPr/>
            <p:nvPr/>
          </p:nvSpPr>
          <p:spPr bwMode="auto">
            <a:xfrm>
              <a:off x="6659563" y="4375150"/>
              <a:ext cx="1068387" cy="381000"/>
            </a:xfrm>
            <a:prstGeom prst="rect">
              <a:avLst/>
            </a:prstGeom>
            <a:solidFill>
              <a:srgbClr val="0033CC"/>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buFont typeface="Arial" pitchFamily="34" charset="0"/>
                <a:buNone/>
                <a:defRPr/>
              </a:pPr>
              <a:r>
                <a:rPr lang="zh-CN" altLang="en-US" dirty="0">
                  <a:solidFill>
                    <a:schemeClr val="bg1"/>
                  </a:solidFill>
                  <a:latin typeface="黑体" panose="02010609060101010101" pitchFamily="49" charset="-122"/>
                  <a:ea typeface="黑体" panose="02010609060101010101" pitchFamily="49" charset="-122"/>
                </a:rPr>
                <a:t>老空水</a:t>
              </a:r>
            </a:p>
          </p:txBody>
        </p:sp>
        <p:sp>
          <p:nvSpPr>
            <p:cNvPr id="22" name="矩形 21">
              <a:extLst>
                <a:ext uri="{FF2B5EF4-FFF2-40B4-BE49-F238E27FC236}"/>
              </a:extLst>
            </p:cNvPr>
            <p:cNvSpPr/>
            <p:nvPr/>
          </p:nvSpPr>
          <p:spPr bwMode="auto">
            <a:xfrm>
              <a:off x="6691313" y="6022975"/>
              <a:ext cx="1036637" cy="346075"/>
            </a:xfrm>
            <a:prstGeom prst="rect">
              <a:avLst/>
            </a:prstGeom>
            <a:solidFill>
              <a:srgbClr val="0033CC"/>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buFont typeface="Arial" pitchFamily="34" charset="0"/>
                <a:buNone/>
                <a:defRPr/>
              </a:pPr>
              <a:r>
                <a:rPr lang="zh-CN" altLang="en-US" dirty="0">
                  <a:solidFill>
                    <a:schemeClr val="bg1"/>
                  </a:solidFill>
                  <a:latin typeface="黑体" panose="02010609060101010101" pitchFamily="49" charset="-122"/>
                  <a:ea typeface="黑体" panose="02010609060101010101" pitchFamily="49" charset="-122"/>
                </a:rPr>
                <a:t>老空水</a:t>
              </a:r>
            </a:p>
          </p:txBody>
        </p:sp>
      </p:grpSp>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BD1F89A1-44D6-4734-81DF-60C1BA07E9CE}" type="slidenum">
              <a:rPr lang="zh-CN" altLang="en-US" sz="1200">
                <a:solidFill>
                  <a:srgbClr val="898989"/>
                </a:solidFill>
              </a:rPr>
              <a:pPr algn="r" eaLnBrk="1" hangingPunct="1">
                <a:spcBef>
                  <a:spcPct val="0"/>
                </a:spcBef>
                <a:buFont typeface="Arial" panose="020B0604020202020204" pitchFamily="34" charset="0"/>
                <a:buNone/>
              </a:pPr>
              <a:t>33</a:t>
            </a:fld>
            <a:endParaRPr lang="en-US" altLang="zh-CN" sz="1200">
              <a:solidFill>
                <a:srgbClr val="898989"/>
              </a:solidFill>
            </a:endParaRPr>
          </a:p>
        </p:txBody>
      </p:sp>
      <p:sp>
        <p:nvSpPr>
          <p:cNvPr id="109571" name="文本框 2"/>
          <p:cNvSpPr txBox="1">
            <a:spLocks noChangeArrowheads="1"/>
          </p:cNvSpPr>
          <p:nvPr/>
        </p:nvSpPr>
        <p:spPr bwMode="auto">
          <a:xfrm>
            <a:off x="579438" y="2560638"/>
            <a:ext cx="7848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buClr>
                <a:srgbClr val="FF0000"/>
              </a:buClr>
              <a:buSzPct val="70000"/>
              <a:buFont typeface="Wingdings" panose="05000000000000000000" pitchFamily="2" charset="2"/>
              <a:buChar char="u"/>
            </a:pPr>
            <a:r>
              <a:rPr lang="en-US" altLang="zh-CN" sz="2400">
                <a:latin typeface="黑体" panose="02010609060101010101" pitchFamily="49" charset="-122"/>
                <a:ea typeface="黑体" panose="02010609060101010101" pitchFamily="49" charset="-122"/>
              </a:rPr>
              <a:t>2010</a:t>
            </a:r>
            <a:r>
              <a:rPr lang="zh-CN" altLang="en-US" sz="2400">
                <a:latin typeface="黑体" panose="02010609060101010101" pitchFamily="49" charset="-122"/>
                <a:ea typeface="黑体" panose="02010609060101010101" pitchFamily="49" charset="-122"/>
              </a:rPr>
              <a:t>年</a:t>
            </a:r>
            <a:r>
              <a:rPr lang="en-US" altLang="zh-CN" sz="2400">
                <a:latin typeface="黑体" panose="02010609060101010101" pitchFamily="49" charset="-122"/>
                <a:ea typeface="黑体" panose="02010609060101010101" pitchFamily="49" charset="-122"/>
              </a:rPr>
              <a:t>3</a:t>
            </a:r>
            <a:r>
              <a:rPr lang="zh-CN" altLang="en-US" sz="2400">
                <a:latin typeface="黑体" panose="02010609060101010101" pitchFamily="49" charset="-122"/>
                <a:ea typeface="黑体" panose="02010609060101010101" pitchFamily="49" charset="-122"/>
              </a:rPr>
              <a:t>月</a:t>
            </a:r>
            <a:r>
              <a:rPr lang="en-US" altLang="zh-CN" sz="2400">
                <a:latin typeface="黑体" panose="02010609060101010101" pitchFamily="49" charset="-122"/>
                <a:ea typeface="黑体" panose="02010609060101010101" pitchFamily="49" charset="-122"/>
              </a:rPr>
              <a:t>1</a:t>
            </a:r>
            <a:r>
              <a:rPr lang="zh-CN" altLang="en-US" sz="2400">
                <a:latin typeface="黑体" panose="02010609060101010101" pitchFamily="49" charset="-122"/>
                <a:ea typeface="黑体" panose="02010609060101010101" pitchFamily="49" charset="-122"/>
              </a:rPr>
              <a:t>日</a:t>
            </a:r>
            <a:r>
              <a:rPr lang="en-US" altLang="zh-CN" sz="2400">
                <a:latin typeface="黑体" panose="02010609060101010101" pitchFamily="49" charset="-122"/>
                <a:ea typeface="黑体" panose="02010609060101010101" pitchFamily="49" charset="-122"/>
              </a:rPr>
              <a:t>7</a:t>
            </a:r>
            <a:r>
              <a:rPr lang="zh-CN" altLang="en-US" sz="2400">
                <a:latin typeface="黑体" panose="02010609060101010101" pitchFamily="49" charset="-122"/>
                <a:ea typeface="黑体" panose="02010609060101010101" pitchFamily="49" charset="-122"/>
              </a:rPr>
              <a:t>时</a:t>
            </a:r>
            <a:r>
              <a:rPr lang="en-US" altLang="zh-CN" sz="2400">
                <a:latin typeface="黑体" panose="02010609060101010101" pitchFamily="49" charset="-122"/>
                <a:ea typeface="黑体" panose="02010609060101010101" pitchFamily="49" charset="-122"/>
              </a:rPr>
              <a:t>20</a:t>
            </a:r>
            <a:r>
              <a:rPr lang="zh-CN" altLang="en-US" sz="2400">
                <a:latin typeface="黑体" panose="02010609060101010101" pitchFamily="49" charset="-122"/>
                <a:ea typeface="黑体" panose="02010609060101010101" pitchFamily="49" charset="-122"/>
              </a:rPr>
              <a:t>分，位于内蒙古乌海市的神华集团乌海能源公司骆驼山煤矿在基建施工中发生煤层底板突水灾害。</a:t>
            </a:r>
            <a:endParaRPr lang="en-US" altLang="zh-CN" sz="2400">
              <a:latin typeface="黑体" panose="02010609060101010101" pitchFamily="49" charset="-122"/>
              <a:ea typeface="黑体" panose="02010609060101010101" pitchFamily="49" charset="-122"/>
            </a:endParaRPr>
          </a:p>
          <a:p>
            <a:pPr>
              <a:lnSpc>
                <a:spcPct val="150000"/>
              </a:lnSpc>
              <a:spcBef>
                <a:spcPts val="600"/>
              </a:spcBef>
              <a:buClr>
                <a:srgbClr val="FF0000"/>
              </a:buClr>
              <a:buSzPct val="70000"/>
              <a:buFont typeface="Wingdings" panose="05000000000000000000" pitchFamily="2" charset="2"/>
              <a:buChar char="u"/>
            </a:pPr>
            <a:r>
              <a:rPr lang="zh-CN" altLang="en-US" sz="2400">
                <a:latin typeface="黑体" panose="02010609060101010101" pitchFamily="49" charset="-122"/>
                <a:ea typeface="黑体" panose="02010609060101010101" pitchFamily="49" charset="-122"/>
              </a:rPr>
              <a:t>当班井下共有作业人员</a:t>
            </a:r>
            <a:r>
              <a:rPr lang="en-US" altLang="zh-CN" sz="2400">
                <a:latin typeface="黑体" panose="02010609060101010101" pitchFamily="49" charset="-122"/>
                <a:ea typeface="黑体" panose="02010609060101010101" pitchFamily="49" charset="-122"/>
              </a:rPr>
              <a:t>77</a:t>
            </a:r>
            <a:r>
              <a:rPr lang="zh-CN" altLang="en-US" sz="2400">
                <a:latin typeface="黑体" panose="02010609060101010101" pitchFamily="49" charset="-122"/>
                <a:ea typeface="黑体" panose="02010609060101010101" pitchFamily="49" charset="-122"/>
              </a:rPr>
              <a:t>名，事故发生后经抢救有</a:t>
            </a:r>
            <a:r>
              <a:rPr lang="en-US" altLang="zh-CN" sz="2400">
                <a:latin typeface="黑体" panose="02010609060101010101" pitchFamily="49" charset="-122"/>
                <a:ea typeface="黑体" panose="02010609060101010101" pitchFamily="49" charset="-122"/>
              </a:rPr>
              <a:t>46</a:t>
            </a:r>
            <a:r>
              <a:rPr lang="zh-CN" altLang="en-US" sz="2400">
                <a:latin typeface="黑体" panose="02010609060101010101" pitchFamily="49" charset="-122"/>
                <a:ea typeface="黑体" panose="02010609060101010101" pitchFamily="49" charset="-122"/>
              </a:rPr>
              <a:t>人相继升井</a:t>
            </a:r>
            <a:r>
              <a:rPr lang="en-US" altLang="zh-CN" sz="2400">
                <a:latin typeface="黑体" panose="02010609060101010101" pitchFamily="49" charset="-122"/>
                <a:ea typeface="黑体" panose="02010609060101010101" pitchFamily="49" charset="-122"/>
              </a:rPr>
              <a:t>(</a:t>
            </a:r>
            <a:r>
              <a:rPr lang="zh-CN" altLang="en-US" sz="2400">
                <a:latin typeface="黑体" panose="02010609060101010101" pitchFamily="49" charset="-122"/>
                <a:ea typeface="黑体" panose="02010609060101010101" pitchFamily="49" charset="-122"/>
              </a:rPr>
              <a:t>其中</a:t>
            </a:r>
            <a:r>
              <a:rPr lang="en-US" altLang="zh-CN" sz="2400">
                <a:latin typeface="黑体" panose="02010609060101010101" pitchFamily="49" charset="-122"/>
                <a:ea typeface="黑体" panose="02010609060101010101" pitchFamily="49" charset="-122"/>
              </a:rPr>
              <a:t>1</a:t>
            </a:r>
            <a:r>
              <a:rPr lang="zh-CN" altLang="en-US" sz="2400">
                <a:latin typeface="黑体" panose="02010609060101010101" pitchFamily="49" charset="-122"/>
                <a:ea typeface="黑体" panose="02010609060101010101" pitchFamily="49" charset="-122"/>
              </a:rPr>
              <a:t>人经抢救无效死亡</a:t>
            </a:r>
            <a:r>
              <a:rPr lang="en-US" altLang="zh-CN" sz="2400">
                <a:latin typeface="黑体" panose="02010609060101010101" pitchFamily="49" charset="-122"/>
                <a:ea typeface="黑体" panose="02010609060101010101" pitchFamily="49" charset="-122"/>
              </a:rPr>
              <a:t>)</a:t>
            </a:r>
            <a:r>
              <a:rPr lang="zh-CN" altLang="en-US" sz="2400">
                <a:latin typeface="黑体" panose="02010609060101010101" pitchFamily="49" charset="-122"/>
                <a:ea typeface="黑体" panose="02010609060101010101" pitchFamily="49" charset="-122"/>
              </a:rPr>
              <a:t>，事故共造成</a:t>
            </a:r>
            <a:r>
              <a:rPr lang="en-US" altLang="zh-CN" sz="2400">
                <a:latin typeface="黑体" panose="02010609060101010101" pitchFamily="49" charset="-122"/>
                <a:ea typeface="黑体" panose="02010609060101010101" pitchFamily="49" charset="-122"/>
              </a:rPr>
              <a:t>32</a:t>
            </a:r>
            <a:r>
              <a:rPr lang="zh-CN" altLang="en-US" sz="2400">
                <a:latin typeface="黑体" panose="02010609060101010101" pitchFamily="49" charset="-122"/>
                <a:ea typeface="黑体" panose="02010609060101010101" pitchFamily="49" charset="-122"/>
              </a:rPr>
              <a:t>人遇难、</a:t>
            </a:r>
            <a:r>
              <a:rPr lang="en-US" altLang="zh-CN" sz="2400">
                <a:latin typeface="黑体" panose="02010609060101010101" pitchFamily="49" charset="-122"/>
                <a:ea typeface="黑体" panose="02010609060101010101" pitchFamily="49" charset="-122"/>
              </a:rPr>
              <a:t>7</a:t>
            </a:r>
            <a:r>
              <a:rPr lang="zh-CN" altLang="en-US" sz="2400">
                <a:latin typeface="黑体" panose="02010609060101010101" pitchFamily="49" charset="-122"/>
                <a:ea typeface="黑体" panose="02010609060101010101" pitchFamily="49" charset="-122"/>
              </a:rPr>
              <a:t>人受伤。</a:t>
            </a:r>
          </a:p>
        </p:txBody>
      </p:sp>
      <p:sp>
        <p:nvSpPr>
          <p:cNvPr id="109572" name="矩形 3"/>
          <p:cNvSpPr>
            <a:spLocks noChangeArrowheads="1"/>
          </p:cNvSpPr>
          <p:nvPr/>
        </p:nvSpPr>
        <p:spPr bwMode="auto">
          <a:xfrm>
            <a:off x="579438" y="1797050"/>
            <a:ext cx="2032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50000"/>
              </a:spcBef>
              <a:buFont typeface="Arial" panose="020B0604020202020204" pitchFamily="34" charset="0"/>
              <a:buNone/>
            </a:pPr>
            <a:r>
              <a:rPr lang="zh-CN" altLang="en-US" sz="2400" b="1">
                <a:solidFill>
                  <a:srgbClr val="FF0000"/>
                </a:solidFill>
                <a:latin typeface="黑体" panose="02010609060101010101" pitchFamily="49" charset="-122"/>
                <a:ea typeface="黑体" panose="02010609060101010101" pitchFamily="49" charset="-122"/>
              </a:rPr>
              <a:t>底板突水案例</a:t>
            </a:r>
            <a:endParaRPr lang="en-US" altLang="zh-CN" sz="2400" b="1">
              <a:solidFill>
                <a:srgbClr val="FF0000"/>
              </a:solidFill>
              <a:latin typeface="黑体" panose="02010609060101010101" pitchFamily="49" charset="-122"/>
              <a:ea typeface="黑体" panose="02010609060101010101" pitchFamily="49" charset="-122"/>
            </a:endParaRPr>
          </a:p>
        </p:txBody>
      </p:sp>
      <p:cxnSp>
        <p:nvCxnSpPr>
          <p:cNvPr id="109573"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0957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09575" name="TextBox 30"/>
          <p:cNvSpPr txBox="1">
            <a:spLocks noChangeArrowheads="1"/>
          </p:cNvSpPr>
          <p:nvPr/>
        </p:nvSpPr>
        <p:spPr bwMode="auto">
          <a:xfrm>
            <a:off x="-166688" y="1219200"/>
            <a:ext cx="76184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）底板水患超前治理</a:t>
            </a:r>
            <a:r>
              <a:rPr lang="zh-CN" altLang="en-US" sz="2400" b="1">
                <a:solidFill>
                  <a:srgbClr val="FF0000"/>
                </a:solidFill>
                <a:latin typeface="黑体" panose="02010609060101010101" pitchFamily="49" charset="-122"/>
                <a:ea typeface="黑体" panose="02010609060101010101" pitchFamily="49" charset="-122"/>
              </a:rPr>
              <a:t>（底板水造成经济损失最大）</a:t>
            </a:r>
            <a:endParaRPr lang="en-US" altLang="zh-CN" sz="2400" b="1">
              <a:solidFill>
                <a:srgbClr val="FF0000"/>
              </a:solidFill>
              <a:latin typeface="黑体" panose="02010609060101010101" pitchFamily="49" charset="-122"/>
              <a:ea typeface="黑体" panose="02010609060101010101" pitchFamily="49" charset="-122"/>
            </a:endParaRPr>
          </a:p>
          <a:p>
            <a:pPr algn="r" eaLnBrk="1" hangingPunct="1">
              <a:lnSpc>
                <a:spcPts val="2200"/>
              </a:lnSpc>
              <a:spcBef>
                <a:spcPct val="0"/>
              </a:spcBef>
              <a:buFont typeface="Arial" panose="020B0604020202020204" pitchFamily="34" charset="0"/>
              <a:buNone/>
            </a:pPr>
            <a:endParaRPr lang="en-US" altLang="zh-CN" sz="2400" b="1">
              <a:solidFill>
                <a:srgbClr val="0000CC"/>
              </a:solidFill>
              <a:latin typeface="黑体" panose="02010609060101010101" pitchFamily="49" charset="-122"/>
              <a:ea typeface="黑体" panose="02010609060101010101" pitchFamily="49" charset="-122"/>
            </a:endParaRPr>
          </a:p>
        </p:txBody>
      </p:sp>
      <p:sp>
        <p:nvSpPr>
          <p:cNvPr id="109576"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09577"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注浆动画_v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03575" y="2506663"/>
            <a:ext cx="5661025" cy="3946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619" name="Text Box 40"/>
          <p:cNvSpPr txBox="1">
            <a:spLocks noChangeArrowheads="1"/>
          </p:cNvSpPr>
          <p:nvPr/>
        </p:nvSpPr>
        <p:spPr bwMode="auto">
          <a:xfrm>
            <a:off x="935038" y="1654175"/>
            <a:ext cx="7454900" cy="531813"/>
          </a:xfrm>
          <a:prstGeom prst="rect">
            <a:avLst/>
          </a:prstGeom>
          <a:noFill/>
          <a:ln w="38100">
            <a:solidFill>
              <a:schemeClr val="bg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 typeface="Arial" panose="020B0604020202020204" pitchFamily="34" charset="0"/>
              <a:buNone/>
            </a:pPr>
            <a:r>
              <a:rPr lang="zh-CN" altLang="zh-CN" sz="2400" b="1" dirty="0">
                <a:solidFill>
                  <a:srgbClr val="FF0000"/>
                </a:solidFill>
                <a:latin typeface="Arial" panose="020B0604020202020204" pitchFamily="34" charset="0"/>
                <a:ea typeface="黑体" panose="02010609060101010101" pitchFamily="49" charset="-122"/>
              </a:rPr>
              <a:t>井下定向钻进及注浆改造（加固）底板含（隔）水层</a:t>
            </a:r>
          </a:p>
        </p:txBody>
      </p:sp>
      <p:sp>
        <p:nvSpPr>
          <p:cNvPr id="111620" name="文本框 1"/>
          <p:cNvSpPr txBox="1">
            <a:spLocks noChangeArrowheads="1"/>
          </p:cNvSpPr>
          <p:nvPr/>
        </p:nvSpPr>
        <p:spPr bwMode="auto">
          <a:xfrm>
            <a:off x="250825" y="2381250"/>
            <a:ext cx="29194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Font typeface="Arial" panose="020B0604020202020204" pitchFamily="34" charset="0"/>
              <a:buNone/>
            </a:pPr>
            <a:r>
              <a:rPr lang="zh-CN" altLang="en-US" sz="2400" b="1">
                <a:latin typeface="Arial" panose="020B0604020202020204" pitchFamily="34" charset="0"/>
                <a:ea typeface="黑体" panose="02010609060101010101" pitchFamily="49" charset="-122"/>
              </a:rPr>
              <a:t>特点：</a:t>
            </a:r>
            <a:endParaRPr lang="en-US" altLang="zh-CN" sz="2400" b="1">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 井下巷道中布置钻场</a:t>
            </a:r>
            <a:endParaRPr lang="en-US" altLang="zh-CN" sz="2000">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 无效孔段短，盲区小</a:t>
            </a:r>
            <a:endParaRPr lang="en-US" altLang="zh-CN" sz="2000">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 优先考虑该项技术</a:t>
            </a:r>
            <a:endParaRPr lang="en-US" altLang="zh-CN" sz="2000">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Arial" panose="020B0604020202020204" pitchFamily="34" charset="0"/>
              <a:buNone/>
            </a:pPr>
            <a:r>
              <a:rPr lang="zh-CN" altLang="en-US" sz="2400" b="1">
                <a:latin typeface="Arial" panose="020B0604020202020204" pitchFamily="34" charset="0"/>
                <a:ea typeface="黑体" panose="02010609060101010101" pitchFamily="49" charset="-122"/>
              </a:rPr>
              <a:t>应用：</a:t>
            </a:r>
            <a:endParaRPr lang="en-US" altLang="zh-CN" sz="2400" b="1">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 焦作矿区</a:t>
            </a:r>
            <a:endParaRPr lang="en-US" altLang="zh-CN" sz="2000">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 韩城矿区</a:t>
            </a:r>
            <a:endParaRPr lang="en-US" altLang="zh-CN" sz="2000">
              <a:latin typeface="Arial" panose="020B0604020202020204" pitchFamily="34" charset="0"/>
              <a:ea typeface="黑体" panose="02010609060101010101" pitchFamily="49" charset="-122"/>
            </a:endParaRPr>
          </a:p>
          <a:p>
            <a:pPr algn="just">
              <a:lnSpc>
                <a:spcPct val="150000"/>
              </a:lnSpc>
              <a:spcBef>
                <a:spcPct val="0"/>
              </a:spcBef>
              <a:buClr>
                <a:srgbClr val="C00000"/>
              </a:buClr>
              <a:buSzPct val="60000"/>
              <a:buFont typeface="Wingdings" panose="05000000000000000000" pitchFamily="2" charset="2"/>
              <a:buChar char="u"/>
            </a:pPr>
            <a:r>
              <a:rPr lang="en-US" altLang="zh-CN" sz="2000" b="1">
                <a:latin typeface="Arial" panose="020B0604020202020204" pitchFamily="34" charset="0"/>
                <a:ea typeface="黑体" panose="02010609060101010101" pitchFamily="49" charset="-122"/>
              </a:rPr>
              <a:t> ……</a:t>
            </a:r>
            <a:endParaRPr lang="zh-CN" altLang="en-US" sz="2000" b="1">
              <a:latin typeface="Arial" panose="020B0604020202020204" pitchFamily="34" charset="0"/>
              <a:ea typeface="黑体" panose="02010609060101010101" pitchFamily="49" charset="-122"/>
            </a:endParaRPr>
          </a:p>
        </p:txBody>
      </p:sp>
      <p:cxnSp>
        <p:nvCxnSpPr>
          <p:cNvPr id="111621"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11622"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11623" name="TextBox 30"/>
          <p:cNvSpPr txBox="1">
            <a:spLocks noChangeArrowheads="1"/>
          </p:cNvSpPr>
          <p:nvPr/>
        </p:nvSpPr>
        <p:spPr bwMode="auto">
          <a:xfrm>
            <a:off x="-166688" y="1219200"/>
            <a:ext cx="35258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）底板水患超前治理</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111624"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11625"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60" fill="hold"/>
                                        <p:tgtEl>
                                          <p:spTgt spid="1105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nodeType="clickEffect">
                  <p:stCondLst>
                    <p:cond delay="indefinite"/>
                  </p:stCondLst>
                  <p:endCondLst>
                    <p:cond evt="onNext" delay="0">
                      <p:tgtEl>
                        <p:sldTgt/>
                      </p:tgtEl>
                    </p:cond>
                    <p:cond evt="onPrev" delay="0">
                      <p:tgtEl>
                        <p:sldTgt/>
                      </p:tgtEl>
                    </p:cond>
                  </p:endCondLst>
                </p:cTn>
                <p:tgtEl>
                  <p:spTgt spid="110594"/>
                </p:tgtEl>
              </p:cMediaNode>
            </p:video>
            <p:seq concurrent="1" nextAc="seek">
              <p:cTn id="8" restart="whenNotActive" fill="hold" evtFilter="cancelBubble" nodeType="interactiveSeq">
                <p:stCondLst>
                  <p:cond evt="onClick" delay="0">
                    <p:tgtEl>
                      <p:spTgt spid="1105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0594"/>
                                        </p:tgtEl>
                                      </p:cBhvr>
                                    </p:cmd>
                                  </p:childTnLst>
                                </p:cTn>
                              </p:par>
                            </p:childTnLst>
                          </p:cTn>
                        </p:par>
                      </p:childTnLst>
                    </p:cTn>
                  </p:par>
                </p:childTnLst>
              </p:cTn>
              <p:nextCondLst>
                <p:cond evt="onClick" delay="0">
                  <p:tgtEl>
                    <p:spTgt spid="11059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13"/>
          <p:cNvSpPr txBox="1">
            <a:spLocks noChangeArrowheads="1"/>
          </p:cNvSpPr>
          <p:nvPr/>
        </p:nvSpPr>
        <p:spPr bwMode="auto">
          <a:xfrm>
            <a:off x="917575" y="1484313"/>
            <a:ext cx="781208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 typeface="Arial" panose="020B0604020202020204" pitchFamily="34" charset="0"/>
              <a:buNone/>
            </a:pPr>
            <a:r>
              <a:rPr lang="zh-CN" altLang="en-US" sz="2400" b="1">
                <a:solidFill>
                  <a:srgbClr val="FF0000"/>
                </a:solidFill>
                <a:latin typeface="Arial" panose="020B0604020202020204" pitchFamily="34" charset="0"/>
                <a:ea typeface="黑体" panose="02010609060101010101" pitchFamily="49" charset="-122"/>
              </a:rPr>
              <a:t>地面</a:t>
            </a:r>
            <a:r>
              <a:rPr lang="zh-CN" altLang="zh-CN" sz="2400" b="1">
                <a:solidFill>
                  <a:srgbClr val="FF0000"/>
                </a:solidFill>
                <a:latin typeface="Arial" panose="020B0604020202020204" pitchFamily="34" charset="0"/>
                <a:ea typeface="黑体" panose="02010609060101010101" pitchFamily="49" charset="-122"/>
              </a:rPr>
              <a:t>定向钻进及注浆改造（加固）底板含（隔）水层</a:t>
            </a:r>
          </a:p>
        </p:txBody>
      </p:sp>
      <p:sp>
        <p:nvSpPr>
          <p:cNvPr id="113667" name="文本框 30"/>
          <p:cNvSpPr txBox="1">
            <a:spLocks noChangeArrowheads="1"/>
          </p:cNvSpPr>
          <p:nvPr/>
        </p:nvSpPr>
        <p:spPr bwMode="auto">
          <a:xfrm>
            <a:off x="144463" y="1939925"/>
            <a:ext cx="34194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当治理靶区埋藏较浅或遇到高硬度、高水压地层时，可选择地面施工定向钻孔，注浆改造（或加固）底板含（隔）水层</a:t>
            </a:r>
            <a:endParaRPr lang="en-US" altLang="zh-CN" sz="2000">
              <a:latin typeface="Arial" panose="020B0604020202020204" pitchFamily="34" charset="0"/>
              <a:ea typeface="黑体" panose="02010609060101010101" pitchFamily="49" charset="-122"/>
            </a:endParaRPr>
          </a:p>
          <a:p>
            <a:pPr>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缺点：无效孔段长、穿采空区施工难度大</a:t>
            </a:r>
            <a:endParaRPr lang="en-US" altLang="zh-CN" sz="2000">
              <a:latin typeface="Arial" panose="020B0604020202020204" pitchFamily="34" charset="0"/>
              <a:ea typeface="黑体" panose="02010609060101010101" pitchFamily="49" charset="-122"/>
            </a:endParaRPr>
          </a:p>
          <a:p>
            <a:pPr>
              <a:lnSpc>
                <a:spcPct val="150000"/>
              </a:lnSpc>
              <a:spcBef>
                <a:spcPct val="0"/>
              </a:spcBef>
              <a:buClr>
                <a:srgbClr val="C00000"/>
              </a:buClr>
              <a:buSzPct val="60000"/>
              <a:buFont typeface="Arial" panose="020B0604020202020204" pitchFamily="34" charset="0"/>
              <a:buNone/>
            </a:pPr>
            <a:r>
              <a:rPr lang="zh-CN" altLang="en-US" sz="2400" b="1">
                <a:latin typeface="Arial" panose="020B0604020202020204" pitchFamily="34" charset="0"/>
                <a:ea typeface="黑体" panose="02010609060101010101" pitchFamily="49" charset="-122"/>
              </a:rPr>
              <a:t>应用：</a:t>
            </a:r>
            <a:endParaRPr lang="en-US" altLang="zh-CN" sz="2400" b="1">
              <a:latin typeface="Arial" panose="020B0604020202020204" pitchFamily="34" charset="0"/>
              <a:ea typeface="黑体" panose="02010609060101010101" pitchFamily="49" charset="-122"/>
            </a:endParaRPr>
          </a:p>
          <a:p>
            <a:pPr>
              <a:lnSpc>
                <a:spcPct val="150000"/>
              </a:lnSpc>
              <a:spcBef>
                <a:spcPct val="0"/>
              </a:spcBef>
              <a:buClr>
                <a:srgbClr val="C00000"/>
              </a:buClr>
              <a:buSzPct val="60000"/>
              <a:buFont typeface="Wingdings" panose="05000000000000000000" pitchFamily="2" charset="2"/>
              <a:buChar char="u"/>
            </a:pPr>
            <a:r>
              <a:rPr lang="zh-CN" altLang="en-US" sz="2000">
                <a:latin typeface="Arial" panose="020B0604020202020204" pitchFamily="34" charset="0"/>
                <a:ea typeface="黑体" panose="02010609060101010101" pitchFamily="49" charset="-122"/>
              </a:rPr>
              <a:t>邯邢矿区、淮北矿区等</a:t>
            </a:r>
          </a:p>
        </p:txBody>
      </p:sp>
      <p:pic>
        <p:nvPicPr>
          <p:cNvPr id="113668" name="图片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243138"/>
            <a:ext cx="5381625"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669"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1367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13671" name="TextBox 30"/>
          <p:cNvSpPr txBox="1">
            <a:spLocks noChangeArrowheads="1"/>
          </p:cNvSpPr>
          <p:nvPr/>
        </p:nvSpPr>
        <p:spPr bwMode="auto">
          <a:xfrm>
            <a:off x="-166688" y="1125538"/>
            <a:ext cx="35258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）底板水患超前治理</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113672"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13673"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矩形 10"/>
          <p:cNvSpPr>
            <a:spLocks noChangeArrowheads="1"/>
          </p:cNvSpPr>
          <p:nvPr/>
        </p:nvSpPr>
        <p:spPr bwMode="auto">
          <a:xfrm>
            <a:off x="493713" y="5983113"/>
            <a:ext cx="4549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 typeface="Arial" panose="020B0604020202020204" pitchFamily="34" charset="0"/>
              <a:buNone/>
            </a:pPr>
            <a:r>
              <a:rPr lang="zh-CN" altLang="zh-CN" sz="1600" dirty="0">
                <a:latin typeface="黑体" panose="02010609060101010101" pitchFamily="49" charset="-122"/>
                <a:ea typeface="黑体" panose="02010609060101010101" pitchFamily="49" charset="-122"/>
              </a:rPr>
              <a:t>引入径向射流造孔技术</a:t>
            </a:r>
            <a:r>
              <a:rPr lang="zh-CN" altLang="en-US" sz="1600"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实现径向孔注浆功能，</a:t>
            </a:r>
            <a:r>
              <a:rPr lang="zh-CN" altLang="en-US" sz="1600" dirty="0">
                <a:latin typeface="黑体" panose="02010609060101010101" pitchFamily="49" charset="-122"/>
                <a:ea typeface="黑体" panose="02010609060101010101" pitchFamily="49" charset="-122"/>
              </a:rPr>
              <a:t>完成</a:t>
            </a:r>
            <a:r>
              <a:rPr lang="zh-CN" altLang="zh-CN" sz="1600" dirty="0">
                <a:latin typeface="黑体" panose="02010609060101010101" pitchFamily="49" charset="-122"/>
                <a:ea typeface="黑体" panose="02010609060101010101" pitchFamily="49" charset="-122"/>
              </a:rPr>
              <a:t>导水断层注浆封堵和奥灰含水层注浆改造</a:t>
            </a:r>
            <a:r>
              <a:rPr lang="zh-CN" altLang="en-US" sz="1600" dirty="0">
                <a:latin typeface="黑体" panose="02010609060101010101" pitchFamily="49" charset="-122"/>
                <a:ea typeface="黑体" panose="02010609060101010101" pitchFamily="49" charset="-122"/>
              </a:rPr>
              <a:t>。</a:t>
            </a:r>
          </a:p>
        </p:txBody>
      </p:sp>
      <p:sp>
        <p:nvSpPr>
          <p:cNvPr id="115715" name="灯片编号占位符 1"/>
          <p:cNvSpPr txBox="1">
            <a:spLocks noGrp="1" noChangeArrowheads="1"/>
          </p:cNvSpPr>
          <p:nvPr/>
        </p:nvSpPr>
        <p:spPr bwMode="auto">
          <a:xfrm>
            <a:off x="5862638" y="5745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6AEF1522-51C3-4116-87D0-18AB8CC5E44E}" type="slidenum">
              <a:rPr lang="zh-CN" altLang="en-US" sz="900">
                <a:solidFill>
                  <a:srgbClr val="898989"/>
                </a:solidFill>
              </a:rPr>
              <a:pPr algn="r" eaLnBrk="1" hangingPunct="1">
                <a:spcBef>
                  <a:spcPct val="0"/>
                </a:spcBef>
                <a:buFont typeface="Arial" panose="020B0604020202020204" pitchFamily="34" charset="0"/>
                <a:buNone/>
              </a:pPr>
              <a:t>36</a:t>
            </a:fld>
            <a:endParaRPr lang="en-US" altLang="zh-CN" sz="900">
              <a:solidFill>
                <a:srgbClr val="898989"/>
              </a:solidFill>
            </a:endParaRPr>
          </a:p>
        </p:txBody>
      </p:sp>
      <p:pic>
        <p:nvPicPr>
          <p:cNvPr id="13" name="图片 12"/>
          <p:cNvPicPr>
            <a:picLocks noChangeAspect="1"/>
          </p:cNvPicPr>
          <p:nvPr/>
        </p:nvPicPr>
        <p:blipFill>
          <a:blip r:embed="rId5"/>
          <a:stretch>
            <a:fillRect/>
          </a:stretch>
        </p:blipFill>
        <p:spPr>
          <a:xfrm>
            <a:off x="5421313" y="2160588"/>
            <a:ext cx="2771775" cy="1666875"/>
          </a:xfrm>
          <a:prstGeom prst="rect">
            <a:avLst/>
          </a:prstGeom>
          <a:noFill/>
          <a:ln w="19050">
            <a:solidFill>
              <a:schemeClr val="bg1">
                <a:lumMod val="50000"/>
              </a:schemeClr>
            </a:solidFill>
            <a:miter lim="800000"/>
            <a:headEnd/>
            <a:tailEnd/>
          </a:ln>
        </p:spPr>
      </p:pic>
      <p:pic>
        <p:nvPicPr>
          <p:cNvPr id="16" name="图片 37895" descr="S(JOCX8QWS}FF5TW]{`$BDU"/>
          <p:cNvPicPr>
            <a:picLocks noChangeAspect="1" noChangeArrowheads="1"/>
          </p:cNvPicPr>
          <p:nvPr/>
        </p:nvPicPr>
        <p:blipFill>
          <a:blip r:embed="rId6"/>
          <a:srcRect/>
          <a:stretch>
            <a:fillRect/>
          </a:stretch>
        </p:blipFill>
        <p:spPr bwMode="auto">
          <a:xfrm>
            <a:off x="5422900" y="4076700"/>
            <a:ext cx="2770188" cy="2319338"/>
          </a:xfrm>
          <a:prstGeom prst="rect">
            <a:avLst/>
          </a:prstGeom>
          <a:noFill/>
          <a:ln w="190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5718" name="矩形 16"/>
          <p:cNvSpPr>
            <a:spLocks noChangeArrowheads="1"/>
          </p:cNvSpPr>
          <p:nvPr/>
        </p:nvSpPr>
        <p:spPr bwMode="auto">
          <a:xfrm>
            <a:off x="6021388" y="6442075"/>
            <a:ext cx="1827212" cy="403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1600">
                <a:latin typeface="黑体" panose="02010609060101010101" pitchFamily="49" charset="-122"/>
                <a:ea typeface="黑体" panose="02010609060101010101" pitchFamily="49" charset="-122"/>
              </a:rPr>
              <a:t>互嵌式射流布孔法</a:t>
            </a:r>
          </a:p>
        </p:txBody>
      </p:sp>
      <p:sp>
        <p:nvSpPr>
          <p:cNvPr id="115719" name="TextBox 13"/>
          <p:cNvSpPr txBox="1">
            <a:spLocks noChangeArrowheads="1"/>
          </p:cNvSpPr>
          <p:nvPr/>
        </p:nvSpPr>
        <p:spPr bwMode="auto">
          <a:xfrm>
            <a:off x="1571625" y="1557338"/>
            <a:ext cx="5429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0"/>
              </a:spcBef>
              <a:buFont typeface="Arial" panose="020B0604020202020204" pitchFamily="34" charset="0"/>
              <a:buNone/>
            </a:pPr>
            <a:r>
              <a:rPr lang="zh-CN" altLang="en-US" sz="2400" b="1">
                <a:solidFill>
                  <a:srgbClr val="FF0000"/>
                </a:solidFill>
                <a:latin typeface="黑体" panose="02010609060101010101" pitchFamily="49" charset="-122"/>
                <a:ea typeface="黑体" panose="02010609060101010101" pitchFamily="49" charset="-122"/>
              </a:rPr>
              <a:t>地面径向射流造孔注浆改造灰岩含水层</a:t>
            </a:r>
            <a:endParaRPr lang="en-US" altLang="zh-CN" sz="2400" b="1">
              <a:solidFill>
                <a:srgbClr val="FF0000"/>
              </a:solidFill>
              <a:latin typeface="黑体" panose="02010609060101010101" pitchFamily="49" charset="-122"/>
              <a:ea typeface="黑体" panose="02010609060101010101" pitchFamily="49" charset="-122"/>
            </a:endParaRPr>
          </a:p>
        </p:txBody>
      </p:sp>
      <p:cxnSp>
        <p:nvCxnSpPr>
          <p:cNvPr id="115720"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1572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15722" name="TextBox 30"/>
          <p:cNvSpPr txBox="1">
            <a:spLocks noChangeArrowheads="1"/>
          </p:cNvSpPr>
          <p:nvPr/>
        </p:nvSpPr>
        <p:spPr bwMode="auto">
          <a:xfrm>
            <a:off x="-166688" y="1219200"/>
            <a:ext cx="35258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a:t>
            </a:r>
            <a:r>
              <a:rPr lang="zh-CN" altLang="en-US" sz="2400" b="1">
                <a:solidFill>
                  <a:srgbClr val="0000CC"/>
                </a:solidFill>
                <a:latin typeface="黑体" panose="02010609060101010101" pitchFamily="49" charset="-122"/>
                <a:ea typeface="黑体" panose="02010609060101010101" pitchFamily="49" charset="-122"/>
              </a:rPr>
              <a:t>）底板水患超前治理</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115723"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1572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pic>
        <p:nvPicPr>
          <p:cNvPr id="2" name="径向射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950" y="2105787"/>
            <a:ext cx="5169768" cy="387732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762" name="直接连接符 1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1776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17764" name="TextBox 30"/>
          <p:cNvSpPr txBox="1">
            <a:spLocks noChangeArrowheads="1"/>
          </p:cNvSpPr>
          <p:nvPr/>
        </p:nvSpPr>
        <p:spPr bwMode="auto">
          <a:xfrm>
            <a:off x="-107950" y="1290638"/>
            <a:ext cx="35639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3</a:t>
            </a:r>
            <a:r>
              <a:rPr lang="zh-CN" altLang="en-US" sz="2400" b="1">
                <a:solidFill>
                  <a:srgbClr val="0000CC"/>
                </a:solidFill>
                <a:latin typeface="黑体" panose="02010609060101010101" pitchFamily="49" charset="-122"/>
                <a:ea typeface="黑体" panose="02010609060101010101" pitchFamily="49" charset="-122"/>
              </a:rPr>
              <a:t>）顶板水患超前治理</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117765"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17766" name="文本框 2"/>
          <p:cNvSpPr txBox="1">
            <a:spLocks noChangeArrowheads="1"/>
          </p:cNvSpPr>
          <p:nvPr/>
        </p:nvSpPr>
        <p:spPr bwMode="auto">
          <a:xfrm>
            <a:off x="2555875" y="1679575"/>
            <a:ext cx="4103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 typeface="Arial" panose="020B0604020202020204" pitchFamily="34" charset="0"/>
              <a:buNone/>
            </a:pPr>
            <a:r>
              <a:rPr lang="zh-CN" altLang="en-US" sz="2400">
                <a:solidFill>
                  <a:srgbClr val="FF0000"/>
                </a:solidFill>
                <a:latin typeface="黑体" panose="02010609060101010101" pitchFamily="49" charset="-122"/>
                <a:ea typeface="黑体" panose="02010609060101010101" pitchFamily="49" charset="-122"/>
              </a:rPr>
              <a:t>顶板溃水溃沙超前治理技术</a:t>
            </a:r>
            <a:endParaRPr lang="en-US" altLang="zh-CN" sz="2400">
              <a:solidFill>
                <a:srgbClr val="FF0000"/>
              </a:solidFill>
              <a:latin typeface="黑体" panose="02010609060101010101" pitchFamily="49" charset="-122"/>
              <a:ea typeface="黑体" panose="02010609060101010101" pitchFamily="49" charset="-122"/>
            </a:endParaRPr>
          </a:p>
        </p:txBody>
      </p:sp>
      <p:pic>
        <p:nvPicPr>
          <p:cNvPr id="117767" name="图片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973513"/>
            <a:ext cx="35512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矩形 1"/>
          <p:cNvSpPr>
            <a:spLocks noChangeArrowheads="1"/>
          </p:cNvSpPr>
          <p:nvPr/>
        </p:nvSpPr>
        <p:spPr bwMode="auto">
          <a:xfrm>
            <a:off x="395288" y="2241550"/>
            <a:ext cx="83534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latinLnBrk="1">
              <a:lnSpc>
                <a:spcPct val="150000"/>
              </a:lnSpc>
              <a:spcBef>
                <a:spcPct val="0"/>
              </a:spcBef>
              <a:buFontTx/>
              <a:buNone/>
            </a:pPr>
            <a:r>
              <a:rPr kumimoji="1" lang="zh-CN" altLang="en-US" sz="2000">
                <a:latin typeface="黑体" panose="02010609060101010101" pitchFamily="49" charset="-122"/>
                <a:ea typeface="黑体" panose="02010609060101010101" pitchFamily="49" charset="-122"/>
              </a:rPr>
              <a:t>    采用含水沙层水头疏降、沙层固结、</a:t>
            </a:r>
            <a:r>
              <a:rPr lang="zh-CN" altLang="en-US" sz="2000">
                <a:latin typeface="黑体" panose="02010609060101010101" pitchFamily="49" charset="-122"/>
                <a:ea typeface="黑体" panose="02010609060101010101" pitchFamily="49" charset="-122"/>
              </a:rPr>
              <a:t>防渗引流（过沟开采时）、加强支护等防治技术措施。</a:t>
            </a:r>
            <a:r>
              <a:rPr kumimoji="1" lang="zh-CN" altLang="en-US" sz="2000">
                <a:solidFill>
                  <a:srgbClr val="C00000"/>
                </a:solidFill>
                <a:latin typeface="黑体" panose="02010609060101010101" pitchFamily="49" charset="-122"/>
                <a:ea typeface="黑体" panose="02010609060101010101" pitchFamily="49" charset="-122"/>
              </a:rPr>
              <a:t>沙层固结</a:t>
            </a:r>
            <a:r>
              <a:rPr lang="zh-CN" altLang="en-US" sz="2000">
                <a:solidFill>
                  <a:srgbClr val="C00000"/>
                </a:solidFill>
                <a:latin typeface="黑体" panose="02010609060101010101" pitchFamily="49" charset="-122"/>
                <a:ea typeface="黑体" panose="02010609060101010101" pitchFamily="49" charset="-122"/>
                <a:cs typeface="Times New Roman" panose="02020603050405020304" pitchFamily="18" charset="0"/>
              </a:rPr>
              <a:t>关键技术：</a:t>
            </a:r>
            <a:r>
              <a:rPr lang="zh-CN" altLang="zh-CN" sz="2000">
                <a:latin typeface="黑体" panose="02010609060101010101" pitchFamily="49" charset="-122"/>
                <a:ea typeface="黑体" panose="02010609060101010101" pitchFamily="49" charset="-122"/>
                <a:cs typeface="Times New Roman" panose="02020603050405020304" pitchFamily="18" charset="0"/>
              </a:rPr>
              <a:t>采用</a:t>
            </a:r>
            <a:r>
              <a:rPr lang="zh-CN" altLang="zh-CN" sz="2000">
                <a:solidFill>
                  <a:srgbClr val="C00000"/>
                </a:solidFill>
                <a:latin typeface="黑体" panose="02010609060101010101" pitchFamily="49" charset="-122"/>
                <a:ea typeface="黑体" panose="02010609060101010101" pitchFamily="49" charset="-122"/>
                <a:cs typeface="Times New Roman" panose="02020603050405020304" pitchFamily="18" charset="0"/>
              </a:rPr>
              <a:t>密孔、超细</a:t>
            </a:r>
            <a:r>
              <a:rPr lang="zh-CN" altLang="en-US" sz="2000">
                <a:solidFill>
                  <a:srgbClr val="C00000"/>
                </a:solidFill>
                <a:latin typeface="黑体" panose="02010609060101010101" pitchFamily="49" charset="-122"/>
                <a:ea typeface="黑体" panose="02010609060101010101" pitchFamily="49" charset="-122"/>
                <a:cs typeface="Times New Roman" panose="02020603050405020304" pitchFamily="18" charset="0"/>
              </a:rPr>
              <a:t>水泥</a:t>
            </a:r>
            <a:r>
              <a:rPr lang="zh-CN" altLang="zh-CN" sz="2000">
                <a:solidFill>
                  <a:srgbClr val="C00000"/>
                </a:solidFill>
                <a:latin typeface="黑体" panose="02010609060101010101" pitchFamily="49" charset="-122"/>
                <a:ea typeface="黑体" panose="02010609060101010101" pitchFamily="49" charset="-122"/>
                <a:cs typeface="Times New Roman" panose="02020603050405020304" pitchFamily="18" charset="0"/>
              </a:rPr>
              <a:t>、反复强化的</a:t>
            </a:r>
            <a:r>
              <a:rPr lang="zh-CN" altLang="en-US" sz="2000">
                <a:solidFill>
                  <a:srgbClr val="C00000"/>
                </a:solidFill>
                <a:latin typeface="黑体" panose="02010609060101010101" pitchFamily="49" charset="-122"/>
                <a:ea typeface="黑体" panose="02010609060101010101" pitchFamily="49" charset="-122"/>
                <a:cs typeface="Times New Roman" panose="02020603050405020304" pitchFamily="18" charset="0"/>
              </a:rPr>
              <a:t>复合式</a:t>
            </a:r>
            <a:r>
              <a:rPr lang="zh-CN" altLang="zh-CN" sz="2000">
                <a:solidFill>
                  <a:srgbClr val="C00000"/>
                </a:solidFill>
                <a:latin typeface="黑体" panose="02010609060101010101" pitchFamily="49" charset="-122"/>
                <a:ea typeface="黑体" panose="02010609060101010101" pitchFamily="49" charset="-122"/>
                <a:cs typeface="Times New Roman" panose="02020603050405020304" pitchFamily="18" charset="0"/>
              </a:rPr>
              <a:t>注浆方式</a:t>
            </a:r>
            <a:r>
              <a:rPr lang="zh-CN" altLang="zh-CN" sz="2000">
                <a:latin typeface="黑体" panose="02010609060101010101" pitchFamily="49" charset="-122"/>
                <a:ea typeface="黑体" panose="02010609060101010101" pitchFamily="49" charset="-122"/>
                <a:cs typeface="Times New Roman" panose="02020603050405020304" pitchFamily="18" charset="0"/>
              </a:rPr>
              <a:t>，</a:t>
            </a:r>
            <a:r>
              <a:rPr lang="zh-CN" altLang="en-US" sz="2000">
                <a:latin typeface="黑体" panose="02010609060101010101" pitchFamily="49" charset="-122"/>
                <a:ea typeface="黑体" panose="02010609060101010101" pitchFamily="49" charset="-122"/>
                <a:cs typeface="Times New Roman" panose="02020603050405020304" pitchFamily="18" charset="0"/>
              </a:rPr>
              <a:t>能</a:t>
            </a:r>
            <a:r>
              <a:rPr lang="zh-CN" altLang="zh-CN" sz="2000">
                <a:solidFill>
                  <a:srgbClr val="C00000"/>
                </a:solidFill>
                <a:latin typeface="黑体" panose="02010609060101010101" pitchFamily="49" charset="-122"/>
                <a:ea typeface="黑体" panose="02010609060101010101" pitchFamily="49" charset="-122"/>
                <a:cs typeface="Times New Roman" panose="02020603050405020304" pitchFamily="18" charset="0"/>
              </a:rPr>
              <a:t>提高含水沙层固结率及覆岩整体强度</a:t>
            </a:r>
            <a:r>
              <a:rPr lang="zh-CN" altLang="zh-CN" sz="2000">
                <a:latin typeface="黑体" panose="02010609060101010101" pitchFamily="49" charset="-122"/>
                <a:ea typeface="黑体" panose="02010609060101010101" pitchFamily="49" charset="-122"/>
                <a:cs typeface="Times New Roman" panose="02020603050405020304" pitchFamily="18" charset="0"/>
              </a:rPr>
              <a:t>。</a:t>
            </a:r>
            <a:endParaRPr lang="zh-CN" altLang="ko-KR" sz="2000">
              <a:latin typeface="黑体" panose="02010609060101010101" pitchFamily="49" charset="-122"/>
              <a:ea typeface="黑体" panose="02010609060101010101" pitchFamily="49" charset="-122"/>
            </a:endParaRPr>
          </a:p>
        </p:txBody>
      </p:sp>
      <p:pic>
        <p:nvPicPr>
          <p:cNvPr id="117769" name="Picture 7" descr="说明: C:\Users\guoqiang\Documents\Tencent Files\563944989\FileRecv\溃砂试验\QQ图片20140115130427.jpg"/>
          <p:cNvPicPr>
            <a:picLocks noChangeAspect="1" noChangeArrowheads="1"/>
          </p:cNvPicPr>
          <p:nvPr/>
        </p:nvPicPr>
        <p:blipFill>
          <a:blip r:embed="rId4" cstate="print">
            <a:extLst>
              <a:ext uri="{28A0092B-C50C-407E-A947-70E740481C1C}">
                <a14:useLocalDpi xmlns:a14="http://schemas.microsoft.com/office/drawing/2010/main" val="0"/>
              </a:ext>
            </a:extLst>
          </a:blip>
          <a:srcRect l="256" t="27934" r="1825" b="3799"/>
          <a:stretch>
            <a:fillRect/>
          </a:stretch>
        </p:blipFill>
        <p:spPr bwMode="auto">
          <a:xfrm>
            <a:off x="4271963" y="3957638"/>
            <a:ext cx="180340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extLst>
          </p:cNvPr>
          <p:cNvSpPr/>
          <p:nvPr/>
        </p:nvSpPr>
        <p:spPr>
          <a:xfrm>
            <a:off x="4848225" y="6513513"/>
            <a:ext cx="804863" cy="338137"/>
          </a:xfrm>
          <a:prstGeom prst="rect">
            <a:avLst/>
          </a:prstGeom>
          <a:ln>
            <a:solidFill>
              <a:schemeClr val="tx1"/>
            </a:solidFill>
          </a:ln>
        </p:spPr>
        <p:txBody>
          <a:bodyPr wrap="none">
            <a:spAutoFit/>
          </a:bodyPr>
          <a:lstStyle/>
          <a:p>
            <a:pPr>
              <a:defRPr/>
            </a:pPr>
            <a:r>
              <a:rPr lang="zh-CN" altLang="zh-CN" sz="1600" b="1" kern="100" dirty="0">
                <a:latin typeface="黑体" panose="02010609060101010101" pitchFamily="49" charset="-122"/>
                <a:ea typeface="黑体" panose="02010609060101010101" pitchFamily="49" charset="-122"/>
                <a:cs typeface="Times New Roman" panose="02020603050405020304" pitchFamily="18" charset="0"/>
              </a:rPr>
              <a:t>挤密型</a:t>
            </a:r>
            <a:endParaRPr lang="zh-CN" altLang="en-US" sz="1600" b="1"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9" name="矩形 38">
            <a:extLst>
              <a:ext uri="{FF2B5EF4-FFF2-40B4-BE49-F238E27FC236}"/>
            </a:extLst>
          </p:cNvPr>
          <p:cNvSpPr/>
          <p:nvPr/>
        </p:nvSpPr>
        <p:spPr>
          <a:xfrm>
            <a:off x="7185025" y="6499225"/>
            <a:ext cx="1219200" cy="338138"/>
          </a:xfrm>
          <a:prstGeom prst="rect">
            <a:avLst/>
          </a:prstGeom>
          <a:ln>
            <a:solidFill>
              <a:schemeClr val="tx1"/>
            </a:solidFill>
          </a:ln>
        </p:spPr>
        <p:txBody>
          <a:bodyPr wrap="none">
            <a:spAutoFit/>
          </a:bodyPr>
          <a:lstStyle/>
          <a:p>
            <a:pPr>
              <a:defRPr/>
            </a:pPr>
            <a:r>
              <a:rPr lang="zh-CN" altLang="zh-CN" sz="1600" b="1" kern="100" dirty="0">
                <a:latin typeface="黑体" panose="02010609060101010101" pitchFamily="49" charset="-122"/>
                <a:ea typeface="黑体" panose="02010609060101010101" pitchFamily="49" charset="-122"/>
                <a:cs typeface="Times New Roman" panose="02020603050405020304" pitchFamily="18" charset="0"/>
              </a:rPr>
              <a:t>高压劈裂型</a:t>
            </a:r>
            <a:endParaRPr lang="zh-CN" altLang="en-US" sz="1600" b="1" kern="1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17772" name="Picture 6" descr="说明: C:\Users\guoqiang\Documents\Tencent Files\563944989\FileRecv\溃砂试验\QQ图片20140115130413.jpg"/>
          <p:cNvPicPr>
            <a:picLocks noChangeAspect="1" noChangeArrowheads="1"/>
          </p:cNvPicPr>
          <p:nvPr/>
        </p:nvPicPr>
        <p:blipFill>
          <a:blip r:embed="rId5">
            <a:extLst>
              <a:ext uri="{28A0092B-C50C-407E-A947-70E740481C1C}">
                <a14:useLocalDpi xmlns:a14="http://schemas.microsoft.com/office/drawing/2010/main" val="0"/>
              </a:ext>
            </a:extLst>
          </a:blip>
          <a:srcRect l="16673" t="16347" r="20830" b="3046"/>
          <a:stretch>
            <a:fillRect/>
          </a:stretch>
        </p:blipFill>
        <p:spPr bwMode="auto">
          <a:xfrm>
            <a:off x="6569075" y="3957638"/>
            <a:ext cx="2600325"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3" name="矩形 3"/>
          <p:cNvSpPr>
            <a:spLocks noChangeArrowheads="1"/>
          </p:cNvSpPr>
          <p:nvPr/>
        </p:nvSpPr>
        <p:spPr bwMode="auto">
          <a:xfrm>
            <a:off x="557213" y="6383338"/>
            <a:ext cx="334168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zh-CN" altLang="en-US" sz="1800" b="1">
                <a:solidFill>
                  <a:srgbClr val="000000"/>
                </a:solidFill>
                <a:latin typeface="黑体" panose="02010609060101010101" pitchFamily="49" charset="-122"/>
                <a:ea typeface="黑体" panose="02010609060101010101" pitchFamily="49" charset="-122"/>
                <a:cs typeface="Times New Roman" panose="02020603050405020304" pitchFamily="18" charset="0"/>
              </a:rPr>
              <a:t>浅埋煤层地表风积沙溃入灾害</a:t>
            </a:r>
            <a:endParaRPr lang="en-US" altLang="zh-CN" sz="1800" b="1">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1777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810" name="直接连接符 18"/>
          <p:cNvCxnSpPr>
            <a:cxnSpLocks noChangeShapeType="1"/>
          </p:cNvCxnSpPr>
          <p:nvPr/>
        </p:nvCxnSpPr>
        <p:spPr bwMode="auto">
          <a:xfrm flipH="1">
            <a:off x="1835150" y="922338"/>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19811" name="Rectangle 7"/>
          <p:cNvSpPr>
            <a:spLocks noChangeArrowheads="1"/>
          </p:cNvSpPr>
          <p:nvPr/>
        </p:nvSpPr>
        <p:spPr bwMode="auto">
          <a:xfrm>
            <a:off x="0" y="836613"/>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19812" name="TextBox 30"/>
          <p:cNvSpPr txBox="1">
            <a:spLocks noChangeArrowheads="1"/>
          </p:cNvSpPr>
          <p:nvPr/>
        </p:nvSpPr>
        <p:spPr bwMode="auto">
          <a:xfrm>
            <a:off x="2601913" y="1557338"/>
            <a:ext cx="3905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200">
                <a:solidFill>
                  <a:srgbClr val="FF0000"/>
                </a:solidFill>
                <a:latin typeface="黑体" panose="02010609060101010101" pitchFamily="49" charset="-122"/>
                <a:ea typeface="黑体" panose="02010609060101010101" pitchFamily="49" charset="-122"/>
              </a:rPr>
              <a:t>顶板离层水害超前治理技术</a:t>
            </a:r>
            <a:endParaRPr lang="en-US" altLang="zh-CN" sz="2200">
              <a:solidFill>
                <a:srgbClr val="FF0000"/>
              </a:solidFill>
              <a:latin typeface="黑体" panose="02010609060101010101" pitchFamily="49" charset="-122"/>
              <a:ea typeface="黑体" panose="02010609060101010101" pitchFamily="49" charset="-122"/>
            </a:endParaRPr>
          </a:p>
        </p:txBody>
      </p:sp>
      <p:sp>
        <p:nvSpPr>
          <p:cNvPr id="119813"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19814" name="矩形 1"/>
          <p:cNvSpPr>
            <a:spLocks noChangeArrowheads="1"/>
          </p:cNvSpPr>
          <p:nvPr/>
        </p:nvSpPr>
        <p:spPr bwMode="auto">
          <a:xfrm>
            <a:off x="388938" y="1916113"/>
            <a:ext cx="842962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Clr>
                <a:srgbClr val="FF0000"/>
              </a:buClr>
              <a:buSzPct val="80000"/>
              <a:buFontTx/>
              <a:buNone/>
            </a:pPr>
            <a:r>
              <a:rPr lang="zh-CN" altLang="en-US" sz="2000">
                <a:latin typeface="黑体" panose="02010609060101010101" pitchFamily="49" charset="-122"/>
                <a:ea typeface="黑体" panose="02010609060101010101" pitchFamily="49" charset="-122"/>
              </a:rPr>
              <a:t>  </a:t>
            </a:r>
            <a:r>
              <a:rPr lang="en-US" altLang="zh-CN" sz="2000">
                <a:latin typeface="黑体" panose="02010609060101010101" pitchFamily="49" charset="-122"/>
                <a:ea typeface="黑体" panose="02010609060101010101" pitchFamily="49" charset="-122"/>
              </a:rPr>
              <a:t>  </a:t>
            </a:r>
            <a:r>
              <a:rPr lang="zh-CN" altLang="en-US" sz="2000">
                <a:solidFill>
                  <a:srgbClr val="0000CC"/>
                </a:solidFill>
                <a:latin typeface="黑体" panose="02010609060101010101" pitchFamily="49" charset="-122"/>
                <a:ea typeface="黑体" panose="02010609060101010101" pitchFamily="49" charset="-122"/>
              </a:rPr>
              <a:t>离层水害的防控思路</a:t>
            </a:r>
            <a:r>
              <a:rPr lang="zh-CN" altLang="en-US" sz="2000">
                <a:latin typeface="黑体" panose="02010609060101010101" pitchFamily="49" charset="-122"/>
                <a:ea typeface="黑体" panose="02010609060101010101" pitchFamily="49" charset="-122"/>
              </a:rPr>
              <a:t>：分析离层空间发育的位置、充水水源、透水条件→判别致灾离层→制定防控技术措施。</a:t>
            </a:r>
            <a:endParaRPr lang="en-US" altLang="zh-CN" sz="2000">
              <a:latin typeface="黑体" panose="02010609060101010101" pitchFamily="49" charset="-122"/>
              <a:ea typeface="黑体" panose="02010609060101010101" pitchFamily="49" charset="-122"/>
            </a:endParaRPr>
          </a:p>
          <a:p>
            <a:pPr>
              <a:lnSpc>
                <a:spcPct val="130000"/>
              </a:lnSpc>
              <a:spcBef>
                <a:spcPct val="0"/>
              </a:spcBef>
              <a:buClr>
                <a:srgbClr val="FF0000"/>
              </a:buClr>
              <a:buSzPct val="80000"/>
              <a:buFontTx/>
              <a:buNone/>
            </a:pPr>
            <a:r>
              <a:rPr lang="en-US" altLang="zh-CN" sz="2000">
                <a:latin typeface="黑体" panose="02010609060101010101" pitchFamily="49" charset="-122"/>
                <a:ea typeface="黑体" panose="02010609060101010101" pitchFamily="49" charset="-122"/>
              </a:rPr>
              <a:t>    </a:t>
            </a:r>
            <a:r>
              <a:rPr lang="zh-CN" altLang="en-US" sz="2000">
                <a:solidFill>
                  <a:srgbClr val="0000CC"/>
                </a:solidFill>
                <a:latin typeface="黑体" panose="02010609060101010101" pitchFamily="49" charset="-122"/>
                <a:ea typeface="黑体" panose="02010609060101010101" pitchFamily="49" charset="-122"/>
              </a:rPr>
              <a:t>超前治理技术</a:t>
            </a:r>
            <a:r>
              <a:rPr lang="zh-CN" altLang="en-US" sz="2000">
                <a:latin typeface="黑体" panose="02010609060101010101" pitchFamily="49" charset="-122"/>
                <a:ea typeface="黑体" panose="02010609060101010101" pitchFamily="49" charset="-122"/>
              </a:rPr>
              <a:t>：</a:t>
            </a:r>
            <a:r>
              <a:rPr lang="zh-CN" altLang="en-US" sz="2000">
                <a:solidFill>
                  <a:srgbClr val="C00000"/>
                </a:solidFill>
                <a:latin typeface="黑体" panose="02010609060101010101" pitchFamily="49" charset="-122"/>
                <a:ea typeface="黑体" panose="02010609060101010101" pitchFamily="49" charset="-122"/>
              </a:rPr>
              <a:t>确定离层水体最佳探放时机，即根据垮落步距在离层水体形成之后、泥岩隔水层破断之前，布设井下束状群孔，对离层水体进行精准靶向疏放。</a:t>
            </a:r>
            <a:endParaRPr lang="zh-CN" altLang="en-US" sz="2000">
              <a:latin typeface="黑体" panose="02010609060101010101" pitchFamily="49" charset="-122"/>
              <a:ea typeface="黑体" panose="02010609060101010101" pitchFamily="49" charset="-122"/>
            </a:endParaRPr>
          </a:p>
        </p:txBody>
      </p:sp>
      <p:pic>
        <p:nvPicPr>
          <p:cNvPr id="119815" name="图片 2"/>
          <p:cNvPicPr>
            <a:picLocks noChangeAspect="1" noChangeArrowheads="1"/>
          </p:cNvPicPr>
          <p:nvPr/>
        </p:nvPicPr>
        <p:blipFill>
          <a:blip r:embed="rId4">
            <a:extLst>
              <a:ext uri="{28A0092B-C50C-407E-A947-70E740481C1C}">
                <a14:useLocalDpi xmlns:a14="http://schemas.microsoft.com/office/drawing/2010/main" val="0"/>
              </a:ext>
            </a:extLst>
          </a:blip>
          <a:srcRect l="42125" t="32269" r="17712" b="13058"/>
          <a:stretch>
            <a:fillRect/>
          </a:stretch>
        </p:blipFill>
        <p:spPr bwMode="auto">
          <a:xfrm>
            <a:off x="5340350" y="3970338"/>
            <a:ext cx="3671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6" name="对象 1"/>
          <p:cNvGraphicFramePr>
            <a:graphicFrameLocks noChangeAspect="1"/>
          </p:cNvGraphicFramePr>
          <p:nvPr/>
        </p:nvGraphicFramePr>
        <p:xfrm>
          <a:off x="234950" y="4114800"/>
          <a:ext cx="5003800" cy="2290763"/>
        </p:xfrm>
        <a:graphic>
          <a:graphicData uri="http://schemas.openxmlformats.org/presentationml/2006/ole">
            <mc:AlternateContent xmlns:mc="http://schemas.openxmlformats.org/markup-compatibility/2006">
              <mc:Choice xmlns:v="urn:schemas-microsoft-com:vml" Requires="v">
                <p:oleObj spid="_x0000_s119842" name="AutoCAD Drawing" r:id="rId5" imgW="11544300" imgH="5286375" progId="AutoCAD.Drawing.17">
                  <p:embed/>
                </p:oleObj>
              </mc:Choice>
              <mc:Fallback>
                <p:oleObj name="AutoCAD Drawing" r:id="rId5" imgW="11544300" imgH="5286375" progId="AutoCAD.Drawing.17">
                  <p:embed/>
                  <p:pic>
                    <p:nvPicPr>
                      <p:cNvPr id="0" name="对象 1"/>
                      <p:cNvPicPr>
                        <a:picLocks noChangeAspect="1" noChangeArrowheads="1"/>
                      </p:cNvPicPr>
                      <p:nvPr/>
                    </p:nvPicPr>
                    <p:blipFill>
                      <a:blip r:embed="rId6">
                        <a:extLst>
                          <a:ext uri="{28A0092B-C50C-407E-A947-70E740481C1C}">
                            <a14:useLocalDpi xmlns:a14="http://schemas.microsoft.com/office/drawing/2010/main" val="0"/>
                          </a:ext>
                        </a:extLst>
                      </a:blip>
                      <a:srcRect l="37134" t="10133" r="34332" b="54950"/>
                      <a:stretch>
                        <a:fillRect/>
                      </a:stretch>
                    </p:blipFill>
                    <p:spPr bwMode="auto">
                      <a:xfrm>
                        <a:off x="234950" y="4114800"/>
                        <a:ext cx="50038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9817" name="矩形 36"/>
          <p:cNvSpPr>
            <a:spLocks noChangeArrowheads="1"/>
          </p:cNvSpPr>
          <p:nvPr/>
        </p:nvSpPr>
        <p:spPr bwMode="auto">
          <a:xfrm>
            <a:off x="1920875" y="6396038"/>
            <a:ext cx="1855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800" b="1">
                <a:latin typeface="黑体" panose="02010609060101010101" pitchFamily="49" charset="-122"/>
                <a:ea typeface="黑体" panose="02010609060101010101" pitchFamily="49" charset="-122"/>
              </a:rPr>
              <a:t>离层发育示意图</a:t>
            </a:r>
          </a:p>
        </p:txBody>
      </p:sp>
      <p:sp>
        <p:nvSpPr>
          <p:cNvPr id="119818" name="矩形 36"/>
          <p:cNvSpPr>
            <a:spLocks noChangeArrowheads="1"/>
          </p:cNvSpPr>
          <p:nvPr/>
        </p:nvSpPr>
        <p:spPr bwMode="auto">
          <a:xfrm>
            <a:off x="5940425" y="6488113"/>
            <a:ext cx="284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800" b="1">
                <a:latin typeface="黑体" panose="02010609060101010101" pitchFamily="49" charset="-122"/>
                <a:ea typeface="黑体" panose="02010609060101010101" pitchFamily="49" charset="-122"/>
              </a:rPr>
              <a:t>束状钻孔靶向探放示意图</a:t>
            </a:r>
          </a:p>
        </p:txBody>
      </p:sp>
      <p:sp>
        <p:nvSpPr>
          <p:cNvPr id="119819" name="矩形 47"/>
          <p:cNvSpPr>
            <a:spLocks noChangeArrowheads="1"/>
          </p:cNvSpPr>
          <p:nvPr/>
        </p:nvSpPr>
        <p:spPr bwMode="auto">
          <a:xfrm>
            <a:off x="107950" y="115888"/>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119820" name="TextBox 30"/>
          <p:cNvSpPr txBox="1">
            <a:spLocks noChangeArrowheads="1"/>
          </p:cNvSpPr>
          <p:nvPr/>
        </p:nvSpPr>
        <p:spPr bwMode="auto">
          <a:xfrm>
            <a:off x="-107950" y="1125538"/>
            <a:ext cx="35639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ts val="2200"/>
              </a:lnSpc>
              <a:spcBef>
                <a:spcPct val="0"/>
              </a:spcBef>
              <a:buFont typeface="Arial" panose="020B0604020202020204" pitchFamily="34" charset="0"/>
              <a:buNone/>
            </a:pPr>
            <a:r>
              <a:rPr lang="zh-CN" altLang="en-US" sz="2400" b="1" dirty="0">
                <a:solidFill>
                  <a:srgbClr val="0000CC"/>
                </a:solidFill>
                <a:latin typeface="黑体" panose="02010609060101010101" pitchFamily="49" charset="-122"/>
                <a:ea typeface="黑体" panose="02010609060101010101" pitchFamily="49" charset="-122"/>
              </a:rPr>
              <a:t>（</a:t>
            </a:r>
            <a:r>
              <a:rPr lang="en-US" altLang="zh-CN" sz="2400" b="1" dirty="0">
                <a:solidFill>
                  <a:srgbClr val="0000CC"/>
                </a:solidFill>
                <a:latin typeface="黑体" panose="02010609060101010101" pitchFamily="49" charset="-122"/>
                <a:ea typeface="黑体" panose="02010609060101010101" pitchFamily="49" charset="-122"/>
              </a:rPr>
              <a:t>3</a:t>
            </a:r>
            <a:r>
              <a:rPr lang="zh-CN" altLang="en-US" sz="2400" b="1" dirty="0">
                <a:solidFill>
                  <a:srgbClr val="0000CC"/>
                </a:solidFill>
                <a:latin typeface="黑体" panose="02010609060101010101" pitchFamily="49" charset="-122"/>
                <a:ea typeface="黑体" panose="02010609060101010101" pitchFamily="49" charset="-122"/>
              </a:rPr>
              <a:t>）顶板水患超前治理</a:t>
            </a:r>
            <a:endParaRPr lang="en-US" altLang="zh-CN" sz="2400" b="1" dirty="0">
              <a:solidFill>
                <a:srgbClr val="0000CC"/>
              </a:solidFill>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TextBox 30"/>
          <p:cNvSpPr txBox="1">
            <a:spLocks noChangeArrowheads="1"/>
          </p:cNvSpPr>
          <p:nvPr/>
        </p:nvSpPr>
        <p:spPr bwMode="auto">
          <a:xfrm>
            <a:off x="-185348" y="1302919"/>
            <a:ext cx="374397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ts val="2200"/>
              </a:lnSpc>
              <a:buFont typeface="Arial" panose="020B0604020202020204" pitchFamily="34" charset="0"/>
              <a:buNone/>
            </a:pPr>
            <a:r>
              <a:rPr lang="zh-CN" altLang="en-US" sz="2400" b="1" dirty="0" smtClean="0">
                <a:solidFill>
                  <a:srgbClr val="0000CC"/>
                </a:solidFill>
                <a:latin typeface="黑体" panose="02010609060101010101" pitchFamily="49" charset="-122"/>
                <a:ea typeface="黑体" panose="02010609060101010101" pitchFamily="49" charset="-122"/>
              </a:rPr>
              <a:t>（</a:t>
            </a:r>
            <a:r>
              <a:rPr lang="en-US" altLang="zh-CN" sz="2400" b="1" dirty="0" smtClean="0">
                <a:solidFill>
                  <a:srgbClr val="0000CC"/>
                </a:solidFill>
                <a:latin typeface="黑体" panose="02010609060101010101" pitchFamily="49" charset="-122"/>
                <a:ea typeface="黑体" panose="02010609060101010101" pitchFamily="49" charset="-122"/>
              </a:rPr>
              <a:t>4</a:t>
            </a:r>
            <a:r>
              <a:rPr lang="zh-CN" altLang="en-US" sz="2400" b="1" dirty="0" smtClean="0">
                <a:solidFill>
                  <a:srgbClr val="0000CC"/>
                </a:solidFill>
                <a:latin typeface="黑体" panose="02010609060101010101" pitchFamily="49" charset="-122"/>
                <a:ea typeface="黑体" panose="02010609060101010101" pitchFamily="49" charset="-122"/>
              </a:rPr>
              <a:t>）地表</a:t>
            </a:r>
            <a:r>
              <a:rPr lang="zh-CN" altLang="en-US" sz="2400" b="1" dirty="0">
                <a:solidFill>
                  <a:srgbClr val="0000CC"/>
                </a:solidFill>
                <a:latin typeface="黑体" panose="02010609060101010101" pitchFamily="49" charset="-122"/>
                <a:ea typeface="黑体" panose="02010609060101010101" pitchFamily="49" charset="-122"/>
              </a:rPr>
              <a:t>水患超前治理</a:t>
            </a:r>
            <a:endParaRPr lang="en-US" altLang="zh-CN" sz="2400" b="1" dirty="0">
              <a:solidFill>
                <a:srgbClr val="0000CC"/>
              </a:solidFill>
              <a:latin typeface="黑体" panose="02010609060101010101" pitchFamily="49" charset="-122"/>
              <a:ea typeface="黑体" panose="02010609060101010101" pitchFamily="49" charset="-122"/>
            </a:endParaRPr>
          </a:p>
        </p:txBody>
      </p:sp>
      <p:cxnSp>
        <p:nvCxnSpPr>
          <p:cNvPr id="11" name="直接连接符 18"/>
          <p:cNvCxnSpPr>
            <a:cxnSpLocks noChangeShapeType="1"/>
          </p:cNvCxnSpPr>
          <p:nvPr/>
        </p:nvCxnSpPr>
        <p:spPr bwMode="auto">
          <a:xfrm flipH="1">
            <a:off x="1835150" y="922338"/>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2" name="Rectangle 7"/>
          <p:cNvSpPr>
            <a:spLocks noChangeArrowheads="1"/>
          </p:cNvSpPr>
          <p:nvPr/>
        </p:nvSpPr>
        <p:spPr bwMode="auto">
          <a:xfrm>
            <a:off x="0" y="836613"/>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3"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4" name="矩形 47"/>
          <p:cNvSpPr>
            <a:spLocks noChangeArrowheads="1"/>
          </p:cNvSpPr>
          <p:nvPr/>
        </p:nvSpPr>
        <p:spPr bwMode="auto">
          <a:xfrm>
            <a:off x="107950" y="115888"/>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
        <p:nvSpPr>
          <p:cNvPr id="15" name="矩形 14">
            <a:extLst>
              <a:ext uri="{FF2B5EF4-FFF2-40B4-BE49-F238E27FC236}"/>
            </a:extLst>
          </p:cNvPr>
          <p:cNvSpPr/>
          <p:nvPr/>
        </p:nvSpPr>
        <p:spPr>
          <a:xfrm>
            <a:off x="432512" y="1755155"/>
            <a:ext cx="8188944" cy="1661993"/>
          </a:xfrm>
          <a:prstGeom prst="rect">
            <a:avLst/>
          </a:prstGeom>
        </p:spPr>
        <p:txBody>
          <a:bodyPr wrap="square">
            <a:spAutoFit/>
          </a:bodyPr>
          <a:lstStyle/>
          <a:p>
            <a:pPr algn="just">
              <a:lnSpc>
                <a:spcPct val="150000"/>
              </a:lnSpc>
              <a:defRPr/>
            </a:pPr>
            <a:r>
              <a:rPr lang="en-US" altLang="zh-CN" sz="2300" kern="100" dirty="0">
                <a:latin typeface="黑体" panose="02010609060101010101" pitchFamily="49" charset="-122"/>
                <a:ea typeface="黑体" panose="02010609060101010101" pitchFamily="49" charset="-122"/>
              </a:rPr>
              <a:t>    2007</a:t>
            </a:r>
            <a:r>
              <a:rPr lang="zh-CN" altLang="en-US" sz="2300" kern="100" dirty="0">
                <a:latin typeface="黑体" panose="02010609060101010101" pitchFamily="49" charset="-122"/>
                <a:ea typeface="黑体" panose="02010609060101010101" pitchFamily="49" charset="-122"/>
              </a:rPr>
              <a:t>年</a:t>
            </a:r>
            <a:r>
              <a:rPr lang="en-US" altLang="zh-CN" sz="2300" kern="100" dirty="0">
                <a:latin typeface="黑体" panose="02010609060101010101" pitchFamily="49" charset="-122"/>
                <a:ea typeface="黑体" panose="02010609060101010101" pitchFamily="49" charset="-122"/>
              </a:rPr>
              <a:t>8</a:t>
            </a:r>
            <a:r>
              <a:rPr lang="zh-CN" altLang="en-US" sz="2300" kern="100" dirty="0">
                <a:latin typeface="黑体" panose="02010609060101010101" pitchFamily="49" charset="-122"/>
                <a:ea typeface="黑体" panose="02010609060101010101" pitchFamily="49" charset="-122"/>
              </a:rPr>
              <a:t>月</a:t>
            </a:r>
            <a:r>
              <a:rPr lang="en-US" altLang="zh-CN" sz="2300" kern="100" dirty="0">
                <a:latin typeface="黑体" panose="02010609060101010101" pitchFamily="49" charset="-122"/>
                <a:ea typeface="黑体" panose="02010609060101010101" pitchFamily="49" charset="-122"/>
              </a:rPr>
              <a:t>17</a:t>
            </a:r>
            <a:r>
              <a:rPr lang="zh-CN" altLang="en-US" sz="2300" kern="100" dirty="0">
                <a:latin typeface="黑体" panose="02010609060101010101" pitchFamily="49" charset="-122"/>
                <a:ea typeface="黑体" panose="02010609060101010101" pitchFamily="49" charset="-122"/>
              </a:rPr>
              <a:t>日，山东省华源矿业有限公司发生洪水淹井事故，死亡</a:t>
            </a:r>
            <a:r>
              <a:rPr lang="en-US" altLang="zh-CN" sz="2300" kern="100" dirty="0">
                <a:latin typeface="黑体" panose="02010609060101010101" pitchFamily="49" charset="-122"/>
                <a:ea typeface="黑体" panose="02010609060101010101" pitchFamily="49" charset="-122"/>
              </a:rPr>
              <a:t>172</a:t>
            </a:r>
            <a:r>
              <a:rPr lang="zh-CN" altLang="en-US" sz="2300" kern="100" dirty="0">
                <a:latin typeface="黑体" panose="02010609060101010101" pitchFamily="49" charset="-122"/>
                <a:ea typeface="黑体" panose="02010609060101010101" pitchFamily="49" charset="-122"/>
              </a:rPr>
              <a:t>人，与其相邻的名公煤矿也被洪水淹没，致使</a:t>
            </a:r>
            <a:r>
              <a:rPr lang="en-US" altLang="zh-CN" sz="2300" kern="100" dirty="0">
                <a:latin typeface="黑体" panose="02010609060101010101" pitchFamily="49" charset="-122"/>
                <a:ea typeface="黑体" panose="02010609060101010101" pitchFamily="49" charset="-122"/>
              </a:rPr>
              <a:t>9</a:t>
            </a:r>
            <a:r>
              <a:rPr lang="zh-CN" altLang="en-US" sz="2300" kern="100" dirty="0">
                <a:latin typeface="黑体" panose="02010609060101010101" pitchFamily="49" charset="-122"/>
                <a:ea typeface="黑体" panose="02010609060101010101" pitchFamily="49" charset="-122"/>
              </a:rPr>
              <a:t>名矿工遇难。</a:t>
            </a:r>
            <a:endParaRPr lang="zh-CN" altLang="en-US" sz="2300" dirty="0">
              <a:latin typeface="黑体" panose="02010609060101010101" pitchFamily="49" charset="-122"/>
              <a:ea typeface="黑体" panose="02010609060101010101" pitchFamily="49" charset="-122"/>
            </a:endParaRPr>
          </a:p>
        </p:txBody>
      </p:sp>
      <p:pic>
        <p:nvPicPr>
          <p:cNvPr id="16" name="内容占位符 3" descr="5482368.jpg"/>
          <p:cNvPicPr>
            <a:picLocks noChangeAspect="1"/>
          </p:cNvPicPr>
          <p:nvPr/>
        </p:nvPicPr>
        <p:blipFill>
          <a:blip r:embed="rId3" cstate="print"/>
          <a:srcRect/>
          <a:stretch>
            <a:fillRect/>
          </a:stretch>
        </p:blipFill>
        <p:spPr bwMode="auto">
          <a:xfrm>
            <a:off x="432512" y="3717032"/>
            <a:ext cx="3851456" cy="2859110"/>
          </a:xfrm>
          <a:prstGeom prst="rect">
            <a:avLst/>
          </a:prstGeom>
          <a:noFill/>
          <a:ln w="9525">
            <a:noFill/>
            <a:miter lim="800000"/>
            <a:headEnd/>
            <a:tailEnd/>
          </a:ln>
        </p:spPr>
      </p:pic>
      <p:pic>
        <p:nvPicPr>
          <p:cNvPr id="17" name="内容占位符 3" descr="20070824164341526.jpg"/>
          <p:cNvPicPr>
            <a:picLocks noChangeAspect="1"/>
          </p:cNvPicPr>
          <p:nvPr/>
        </p:nvPicPr>
        <p:blipFill>
          <a:blip r:embed="rId4" cstate="print"/>
          <a:srcRect b="12685"/>
          <a:stretch>
            <a:fillRect/>
          </a:stretch>
        </p:blipFill>
        <p:spPr bwMode="auto">
          <a:xfrm>
            <a:off x="4783137" y="3717032"/>
            <a:ext cx="3893319" cy="2859110"/>
          </a:xfrm>
          <a:prstGeom prst="rect">
            <a:avLst/>
          </a:prstGeom>
          <a:noFill/>
          <a:ln w="9525">
            <a:noFill/>
            <a:miter lim="800000"/>
            <a:headEnd/>
            <a:tailEnd/>
          </a:ln>
        </p:spPr>
      </p:pic>
    </p:spTree>
    <p:extLst>
      <p:ext uri="{BB962C8B-B14F-4D97-AF65-F5344CB8AC3E}">
        <p14:creationId xmlns:p14="http://schemas.microsoft.com/office/powerpoint/2010/main" val="632537036"/>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9"/>
          <p:cNvSpPr>
            <a:spLocks noChangeArrowheads="1"/>
          </p:cNvSpPr>
          <p:nvPr/>
        </p:nvSpPr>
        <p:spPr bwMode="auto">
          <a:xfrm>
            <a:off x="36513" y="1268413"/>
            <a:ext cx="446405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Clr>
                <a:srgbClr val="C00000"/>
              </a:buClr>
              <a:buSzPct val="70000"/>
              <a:buFont typeface="Wingdings" panose="05000000000000000000" pitchFamily="2" charset="2"/>
              <a:buChar char="u"/>
            </a:pPr>
            <a:r>
              <a:rPr lang="zh-CN" altLang="en-US" sz="1800" dirty="0">
                <a:solidFill>
                  <a:srgbClr val="000000"/>
                </a:solidFill>
                <a:latin typeface="黑体" panose="02010609060101010101" pitchFamily="49" charset="-122"/>
                <a:ea typeface="黑体" panose="02010609060101010101" pitchFamily="49" charset="-122"/>
                <a:sym typeface="黑体" panose="02010609060101010101" pitchFamily="49" charset="-122"/>
              </a:rPr>
              <a:t>煤矿水害是与瓦斯和粉尘爆炸、煤与瓦斯突出、顶板冒落、火灾并列的五大灾害之一</a:t>
            </a:r>
            <a:endParaRPr lang="en-US" altLang="zh-CN" sz="1800" dirty="0">
              <a:solidFill>
                <a:srgbClr val="000000"/>
              </a:solidFill>
              <a:latin typeface="黑体" panose="02010609060101010101" pitchFamily="49" charset="-122"/>
              <a:ea typeface="黑体" panose="02010609060101010101" pitchFamily="49" charset="-122"/>
              <a:sym typeface="黑体" panose="02010609060101010101" pitchFamily="49" charset="-122"/>
            </a:endParaRPr>
          </a:p>
          <a:p>
            <a:pPr>
              <a:lnSpc>
                <a:spcPct val="125000"/>
              </a:lnSpc>
              <a:spcBef>
                <a:spcPts val="600"/>
              </a:spcBef>
              <a:spcAft>
                <a:spcPts val="600"/>
              </a:spcAft>
              <a:buClr>
                <a:srgbClr val="C00000"/>
              </a:buClr>
              <a:buSzPct val="70000"/>
              <a:buFont typeface="Wingdings" panose="05000000000000000000" pitchFamily="2" charset="2"/>
              <a:buChar char="u"/>
            </a:pPr>
            <a:r>
              <a:rPr lang="zh-CN" altLang="en-US" sz="1800" dirty="0">
                <a:solidFill>
                  <a:srgbClr val="000000"/>
                </a:solidFill>
                <a:latin typeface="黑体" panose="02010609060101010101" pitchFamily="49" charset="-122"/>
                <a:ea typeface="黑体" panose="02010609060101010101" pitchFamily="49" charset="-122"/>
                <a:sym typeface="黑体" panose="02010609060101010101" pitchFamily="49" charset="-122"/>
              </a:rPr>
              <a:t>尽管近年来水害事故数量及死亡人数总体呈下降趋势，但</a:t>
            </a:r>
            <a:r>
              <a:rPr lang="zh-CN" altLang="en-US" sz="1800" dirty="0">
                <a:solidFill>
                  <a:srgbClr val="FF0000"/>
                </a:solidFill>
                <a:latin typeface="黑体" panose="02010609060101010101" pitchFamily="49" charset="-122"/>
                <a:ea typeface="黑体" panose="02010609060101010101" pitchFamily="49" charset="-122"/>
                <a:sym typeface="黑体" panose="02010609060101010101" pitchFamily="49" charset="-122"/>
              </a:rPr>
              <a:t>较大以上水害事故时有发生，</a:t>
            </a:r>
            <a:r>
              <a:rPr lang="zh-CN" altLang="en-US" sz="1800" dirty="0">
                <a:solidFill>
                  <a:srgbClr val="000000"/>
                </a:solidFill>
                <a:latin typeface="黑体" panose="02010609060101010101" pitchFamily="49" charset="-122"/>
                <a:ea typeface="黑体" panose="02010609060101010101" pitchFamily="49" charset="-122"/>
                <a:sym typeface="黑体" panose="02010609060101010101" pitchFamily="49" charset="-122"/>
              </a:rPr>
              <a:t>形势依然严峻</a:t>
            </a:r>
            <a:endParaRPr lang="en-US" altLang="zh-CN" sz="1800" dirty="0">
              <a:solidFill>
                <a:srgbClr val="000000"/>
              </a:solidFill>
              <a:latin typeface="黑体" panose="02010609060101010101" pitchFamily="49" charset="-122"/>
              <a:ea typeface="黑体" panose="02010609060101010101" pitchFamily="49" charset="-122"/>
              <a:sym typeface="黑体" panose="02010609060101010101" pitchFamily="49" charset="-122"/>
            </a:endParaRPr>
          </a:p>
        </p:txBody>
      </p:sp>
      <p:sp>
        <p:nvSpPr>
          <p:cNvPr id="50179" name="文本框 2"/>
          <p:cNvSpPr txBox="1">
            <a:spLocks noChangeArrowheads="1"/>
          </p:cNvSpPr>
          <p:nvPr/>
        </p:nvSpPr>
        <p:spPr bwMode="auto">
          <a:xfrm>
            <a:off x="4910138" y="3538538"/>
            <a:ext cx="335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500">
                <a:solidFill>
                  <a:srgbClr val="FF0000"/>
                </a:solidFill>
                <a:latin typeface="黑体" panose="02010609060101010101" pitchFamily="49" charset="-122"/>
                <a:ea typeface="黑体" panose="02010609060101010101" pitchFamily="49" charset="-122"/>
              </a:rPr>
              <a:t>近</a:t>
            </a:r>
            <a:r>
              <a:rPr lang="en-US" altLang="zh-CN" sz="1500">
                <a:solidFill>
                  <a:srgbClr val="FF0000"/>
                </a:solidFill>
                <a:latin typeface="黑体" panose="02010609060101010101" pitchFamily="49" charset="-122"/>
                <a:ea typeface="黑体" panose="02010609060101010101" pitchFamily="49" charset="-122"/>
              </a:rPr>
              <a:t>5</a:t>
            </a:r>
            <a:r>
              <a:rPr lang="zh-CN" altLang="en-US" sz="1500">
                <a:solidFill>
                  <a:srgbClr val="FF0000"/>
                </a:solidFill>
                <a:latin typeface="黑体" panose="02010609060101010101" pitchFamily="49" charset="-122"/>
                <a:ea typeface="黑体" panose="02010609060101010101" pitchFamily="49" charset="-122"/>
              </a:rPr>
              <a:t>年煤矿较大以上灾害事故分布情况</a:t>
            </a:r>
          </a:p>
        </p:txBody>
      </p:sp>
      <p:cxnSp>
        <p:nvCxnSpPr>
          <p:cNvPr id="50180" name="直接连接符 10"/>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5018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50182" name="TextBox 6"/>
          <p:cNvSpPr txBox="1">
            <a:spLocks noChangeArrowheads="1"/>
          </p:cNvSpPr>
          <p:nvPr/>
        </p:nvSpPr>
        <p:spPr bwMode="auto">
          <a:xfrm>
            <a:off x="3924300" y="225425"/>
            <a:ext cx="507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r>
              <a:rPr lang="zh-CN" altLang="en-US" sz="2800" b="1">
                <a:solidFill>
                  <a:srgbClr val="C00000"/>
                </a:solidFill>
                <a:latin typeface="黑体" panose="02010609060101010101" pitchFamily="49" charset="-122"/>
                <a:ea typeface="黑体" panose="02010609060101010101" pitchFamily="49" charset="-122"/>
              </a:rPr>
              <a:t>水害事故现状</a:t>
            </a:r>
          </a:p>
        </p:txBody>
      </p:sp>
      <p:sp>
        <p:nvSpPr>
          <p:cNvPr id="50183" name="TextBox 5"/>
          <p:cNvSpPr txBox="1">
            <a:spLocks noChangeArrowheads="1"/>
          </p:cNvSpPr>
          <p:nvPr/>
        </p:nvSpPr>
        <p:spPr bwMode="auto">
          <a:xfrm>
            <a:off x="25400" y="201613"/>
            <a:ext cx="562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1.</a:t>
            </a:r>
            <a:r>
              <a:rPr lang="zh-CN" altLang="en-US" b="1">
                <a:latin typeface="黑体" panose="02010609060101010101" pitchFamily="49" charset="-122"/>
                <a:ea typeface="黑体" panose="02010609060101010101" pitchFamily="49" charset="-122"/>
              </a:rPr>
              <a:t>我国煤矿水害的特点</a:t>
            </a:r>
            <a:endParaRPr lang="zh-CN" altLang="en-US" b="1"/>
          </a:p>
        </p:txBody>
      </p:sp>
      <p:sp>
        <p:nvSpPr>
          <p:cNvPr id="50184"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18131C25-C4EC-43A9-961E-60BFBA91D11D}" type="slidenum">
              <a:rPr lang="en-US" altLang="zh-CN" sz="1200">
                <a:solidFill>
                  <a:srgbClr val="898989"/>
                </a:solidFill>
              </a:rPr>
              <a:pPr algn="r" eaLnBrk="1" hangingPunct="1">
                <a:spcBef>
                  <a:spcPct val="0"/>
                </a:spcBef>
                <a:buFont typeface="Arial" panose="020B0604020202020204" pitchFamily="34" charset="0"/>
                <a:buNone/>
              </a:pPr>
              <a:t>4</a:t>
            </a:fld>
            <a:endParaRPr lang="en-US" altLang="zh-CN" sz="1400">
              <a:solidFill>
                <a:srgbClr val="FFFFFF"/>
              </a:solidFill>
            </a:endParaRPr>
          </a:p>
        </p:txBody>
      </p:sp>
      <p:sp>
        <p:nvSpPr>
          <p:cNvPr id="50185" name="文本框 7"/>
          <p:cNvSpPr txBox="1">
            <a:spLocks noChangeArrowheads="1"/>
          </p:cNvSpPr>
          <p:nvPr/>
        </p:nvSpPr>
        <p:spPr bwMode="auto">
          <a:xfrm>
            <a:off x="2944813" y="6427788"/>
            <a:ext cx="35718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500">
                <a:solidFill>
                  <a:srgbClr val="FF0000"/>
                </a:solidFill>
                <a:latin typeface="黑体" panose="02010609060101010101" pitchFamily="49" charset="-122"/>
                <a:ea typeface="黑体" panose="02010609060101010101" pitchFamily="49" charset="-122"/>
              </a:rPr>
              <a:t>煤矿水害事故起数与死亡人数统计图</a:t>
            </a:r>
          </a:p>
        </p:txBody>
      </p:sp>
      <p:pic>
        <p:nvPicPr>
          <p:cNvPr id="50186" name="图片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3860800"/>
            <a:ext cx="81597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图片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1069975"/>
            <a:ext cx="41243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灯片编号占位符 1"/>
          <p:cNvSpPr txBox="1">
            <a:spLocks noGrp="1" noChangeArrowheads="1"/>
          </p:cNvSpPr>
          <p:nvPr/>
        </p:nvSpPr>
        <p:spPr bwMode="auto">
          <a:xfrm>
            <a:off x="65532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buFont typeface="Arial" panose="020B0604020202020204" pitchFamily="34" charset="0"/>
              <a:buNone/>
            </a:pPr>
            <a:fld id="{A062B718-33C7-42B6-BFA1-4D33D743CC6C}" type="slidenum">
              <a:rPr lang="zh-CN" altLang="en-US" sz="1200">
                <a:solidFill>
                  <a:srgbClr val="898989"/>
                </a:solidFill>
              </a:rPr>
              <a:pPr algn="r" eaLnBrk="1" hangingPunct="1">
                <a:buFont typeface="Arial" panose="020B0604020202020204" pitchFamily="34" charset="0"/>
                <a:buNone/>
              </a:pPr>
              <a:t>40</a:t>
            </a:fld>
            <a:endParaRPr lang="en-US" altLang="zh-CN" sz="1200">
              <a:solidFill>
                <a:srgbClr val="898989"/>
              </a:solidFill>
            </a:endParaRPr>
          </a:p>
        </p:txBody>
      </p:sp>
      <p:sp>
        <p:nvSpPr>
          <p:cNvPr id="58371" name="文本框 9"/>
          <p:cNvSpPr txBox="1">
            <a:spLocks noChangeArrowheads="1"/>
          </p:cNvSpPr>
          <p:nvPr/>
        </p:nvSpPr>
        <p:spPr bwMode="auto">
          <a:xfrm>
            <a:off x="4859338" y="1988840"/>
            <a:ext cx="3744912" cy="11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50000"/>
              </a:spcBef>
              <a:buClr>
                <a:srgbClr val="0000CC"/>
              </a:buClr>
              <a:buSzPct val="80000"/>
              <a:buFont typeface="Wingdings" panose="05000000000000000000" pitchFamily="2" charset="2"/>
              <a:buChar char="u"/>
            </a:pPr>
            <a:r>
              <a:rPr lang="zh-CN" altLang="en-US" sz="2200" dirty="0">
                <a:solidFill>
                  <a:srgbClr val="000000"/>
                </a:solidFill>
                <a:latin typeface="黑体" panose="02010609060101010101" pitchFamily="49" charset="-122"/>
                <a:ea typeface="黑体" panose="02010609060101010101" pitchFamily="49" charset="-122"/>
              </a:rPr>
              <a:t>封堵地面塌陷裂隙通道 </a:t>
            </a:r>
            <a:endParaRPr lang="en-US" altLang="zh-CN" sz="2200" dirty="0">
              <a:solidFill>
                <a:srgbClr val="000000"/>
              </a:solidFill>
              <a:latin typeface="黑体" panose="02010609060101010101" pitchFamily="49" charset="-122"/>
              <a:ea typeface="黑体" panose="02010609060101010101" pitchFamily="49" charset="-122"/>
            </a:endParaRPr>
          </a:p>
          <a:p>
            <a:pPr eaLnBrk="1" hangingPunct="1">
              <a:lnSpc>
                <a:spcPct val="150000"/>
              </a:lnSpc>
              <a:spcBef>
                <a:spcPct val="50000"/>
              </a:spcBef>
              <a:buClr>
                <a:srgbClr val="0000CC"/>
              </a:buClr>
              <a:buSzPct val="80000"/>
              <a:buFont typeface="Wingdings" panose="05000000000000000000" pitchFamily="2" charset="2"/>
              <a:buChar char="u"/>
            </a:pPr>
            <a:r>
              <a:rPr lang="zh-CN" altLang="en-US" sz="2200" dirty="0">
                <a:solidFill>
                  <a:srgbClr val="000000"/>
                </a:solidFill>
                <a:latin typeface="黑体" panose="02010609060101010101" pitchFamily="49" charset="-122"/>
                <a:ea typeface="黑体" panose="02010609060101010101" pitchFamily="49" charset="-122"/>
              </a:rPr>
              <a:t>修筑排洪渠、</a:t>
            </a:r>
            <a:r>
              <a:rPr lang="zh-CN" altLang="en-US" sz="2200" dirty="0" smtClean="0">
                <a:solidFill>
                  <a:srgbClr val="000000"/>
                </a:solidFill>
                <a:latin typeface="黑体" panose="02010609060101010101" pitchFamily="49" charset="-122"/>
                <a:ea typeface="黑体" panose="02010609060101010101" pitchFamily="49" charset="-122"/>
              </a:rPr>
              <a:t>防洪堤</a:t>
            </a:r>
            <a:endParaRPr lang="en-US" altLang="zh-CN" sz="2200" dirty="0">
              <a:solidFill>
                <a:srgbClr val="000000"/>
              </a:solidFill>
              <a:latin typeface="黑体" panose="02010609060101010101" pitchFamily="49" charset="-122"/>
              <a:ea typeface="黑体" panose="02010609060101010101" pitchFamily="49" charset="-122"/>
            </a:endParaRPr>
          </a:p>
        </p:txBody>
      </p:sp>
      <p:sp>
        <p:nvSpPr>
          <p:cNvPr id="58372" name="文本框 10"/>
          <p:cNvSpPr txBox="1">
            <a:spLocks noChangeArrowheads="1"/>
          </p:cNvSpPr>
          <p:nvPr/>
        </p:nvSpPr>
        <p:spPr bwMode="auto">
          <a:xfrm>
            <a:off x="900113" y="1988840"/>
            <a:ext cx="35274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50000"/>
              </a:spcBef>
              <a:buClr>
                <a:srgbClr val="0000CC"/>
              </a:buClr>
              <a:buSzPct val="80000"/>
              <a:buFont typeface="Wingdings" panose="05000000000000000000" pitchFamily="2" charset="2"/>
              <a:buChar char="u"/>
            </a:pPr>
            <a:r>
              <a:rPr lang="zh-CN" altLang="en-US" sz="2200" dirty="0">
                <a:solidFill>
                  <a:srgbClr val="000000"/>
                </a:solidFill>
                <a:latin typeface="黑体" panose="02010609060101010101" pitchFamily="49" charset="-122"/>
                <a:ea typeface="黑体" panose="02010609060101010101" pitchFamily="49" charset="-122"/>
              </a:rPr>
              <a:t>漏水河床</a:t>
            </a:r>
            <a:r>
              <a:rPr lang="en-US" altLang="zh-CN" sz="2200" dirty="0">
                <a:solidFill>
                  <a:srgbClr val="000000"/>
                </a:solidFill>
                <a:latin typeface="黑体" panose="02010609060101010101" pitchFamily="49" charset="-122"/>
                <a:ea typeface="黑体" panose="02010609060101010101" pitchFamily="49" charset="-122"/>
              </a:rPr>
              <a:t>(</a:t>
            </a:r>
            <a:r>
              <a:rPr lang="zh-CN" altLang="en-US" sz="2200" dirty="0">
                <a:solidFill>
                  <a:srgbClr val="000000"/>
                </a:solidFill>
                <a:latin typeface="黑体" panose="02010609060101010101" pitchFamily="49" charset="-122"/>
                <a:ea typeface="黑体" panose="02010609060101010101" pitchFamily="49" charset="-122"/>
              </a:rPr>
              <a:t>冲沟</a:t>
            </a:r>
            <a:r>
              <a:rPr lang="en-US" altLang="zh-CN" sz="2200" dirty="0">
                <a:solidFill>
                  <a:srgbClr val="000000"/>
                </a:solidFill>
                <a:latin typeface="黑体" panose="02010609060101010101" pitchFamily="49" charset="-122"/>
                <a:ea typeface="黑体" panose="02010609060101010101" pitchFamily="49" charset="-122"/>
              </a:rPr>
              <a:t>)</a:t>
            </a:r>
            <a:r>
              <a:rPr lang="zh-CN" altLang="en-US" sz="2200" dirty="0">
                <a:solidFill>
                  <a:srgbClr val="000000"/>
                </a:solidFill>
                <a:latin typeface="黑体" panose="02010609060101010101" pitchFamily="49" charset="-122"/>
                <a:ea typeface="黑体" panose="02010609060101010101" pitchFamily="49" charset="-122"/>
              </a:rPr>
              <a:t>铺底 </a:t>
            </a:r>
            <a:endParaRPr lang="en-US" altLang="zh-CN" sz="2200" dirty="0">
              <a:solidFill>
                <a:srgbClr val="000000"/>
              </a:solidFill>
              <a:latin typeface="黑体" panose="02010609060101010101" pitchFamily="49" charset="-122"/>
              <a:ea typeface="黑体" panose="02010609060101010101" pitchFamily="49" charset="-122"/>
            </a:endParaRPr>
          </a:p>
          <a:p>
            <a:pPr eaLnBrk="1" hangingPunct="1">
              <a:lnSpc>
                <a:spcPct val="150000"/>
              </a:lnSpc>
              <a:spcBef>
                <a:spcPct val="50000"/>
              </a:spcBef>
              <a:buClr>
                <a:srgbClr val="0000CC"/>
              </a:buClr>
              <a:buSzPct val="80000"/>
              <a:buFont typeface="Wingdings" panose="05000000000000000000" pitchFamily="2" charset="2"/>
              <a:buChar char="u"/>
            </a:pPr>
            <a:r>
              <a:rPr lang="zh-CN" altLang="en-US" sz="2200" dirty="0">
                <a:solidFill>
                  <a:srgbClr val="000000"/>
                </a:solidFill>
                <a:latin typeface="黑体" panose="02010609060101010101" pitchFamily="49" charset="-122"/>
                <a:ea typeface="黑体" panose="02010609060101010101" pitchFamily="49" charset="-122"/>
              </a:rPr>
              <a:t>河流改道</a:t>
            </a:r>
            <a:endParaRPr lang="en-US" altLang="zh-CN" sz="2200" dirty="0">
              <a:solidFill>
                <a:srgbClr val="000000"/>
              </a:solidFill>
              <a:latin typeface="黑体" panose="02010609060101010101" pitchFamily="49" charset="-122"/>
              <a:ea typeface="黑体" panose="02010609060101010101" pitchFamily="49" charset="-122"/>
            </a:endParaRPr>
          </a:p>
          <a:p>
            <a:pPr eaLnBrk="1" hangingPunct="1">
              <a:lnSpc>
                <a:spcPct val="150000"/>
              </a:lnSpc>
              <a:spcBef>
                <a:spcPct val="50000"/>
              </a:spcBef>
              <a:buClr>
                <a:srgbClr val="0000CC"/>
              </a:buClr>
              <a:buSzPct val="80000"/>
              <a:buFont typeface="Wingdings" panose="05000000000000000000" pitchFamily="2" charset="2"/>
              <a:buChar char="u"/>
            </a:pPr>
            <a:r>
              <a:rPr lang="zh-CN" altLang="en-US" sz="2200" dirty="0">
                <a:solidFill>
                  <a:srgbClr val="000000"/>
                </a:solidFill>
                <a:latin typeface="黑体" panose="02010609060101010101" pitchFamily="49" charset="-122"/>
                <a:ea typeface="黑体" panose="02010609060101010101" pitchFamily="49" charset="-122"/>
              </a:rPr>
              <a:t>地面帷幕截流 </a:t>
            </a:r>
            <a:endParaRPr lang="en-US" altLang="zh-CN" sz="2200" dirty="0">
              <a:solidFill>
                <a:srgbClr val="000000"/>
              </a:solidFill>
              <a:latin typeface="黑体" panose="02010609060101010101" pitchFamily="49" charset="-122"/>
              <a:ea typeface="黑体" panose="02010609060101010101" pitchFamily="49" charset="-122"/>
            </a:endParaRPr>
          </a:p>
        </p:txBody>
      </p:sp>
      <p:sp>
        <p:nvSpPr>
          <p:cNvPr id="58373" name="Text Box 3"/>
          <p:cNvSpPr txBox="1">
            <a:spLocks noChangeArrowheads="1"/>
          </p:cNvSpPr>
          <p:nvPr/>
        </p:nvSpPr>
        <p:spPr bwMode="auto">
          <a:xfrm>
            <a:off x="1130300" y="6427788"/>
            <a:ext cx="2411413" cy="3587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buFont typeface="Arial" panose="020B0604020202020204" pitchFamily="34" charset="0"/>
              <a:buNone/>
            </a:pPr>
            <a:r>
              <a:rPr lang="en-US" altLang="zh-CN" sz="900" b="1">
                <a:solidFill>
                  <a:srgbClr val="000000"/>
                </a:solidFill>
                <a:latin typeface="宋体" panose="02010600030101010101" pitchFamily="2" charset="-122"/>
              </a:rPr>
              <a:t> </a:t>
            </a:r>
            <a:r>
              <a:rPr lang="zh-CN" altLang="en-US" sz="1600" b="1">
                <a:solidFill>
                  <a:srgbClr val="0000CC"/>
                </a:solidFill>
                <a:latin typeface="宋体" panose="02010600030101010101" pitchFamily="2" charset="-122"/>
                <a:ea typeface="楷体_GB2312" pitchFamily="1" charset="-122"/>
              </a:rPr>
              <a:t>塌陷坑堵填方法示意图</a:t>
            </a:r>
            <a:endParaRPr lang="zh-CN" altLang="en-US" sz="1600" b="1">
              <a:solidFill>
                <a:srgbClr val="0000CC"/>
              </a:solidFill>
              <a:latin typeface="Garamond" panose="02020404030301010803" pitchFamily="18" charset="0"/>
              <a:ea typeface="楷体_GB2312" pitchFamily="1" charset="-122"/>
            </a:endParaRPr>
          </a:p>
        </p:txBody>
      </p:sp>
      <p:pic>
        <p:nvPicPr>
          <p:cNvPr id="58374" name="Picture 12" descr="图片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213225"/>
            <a:ext cx="42751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1" descr="图片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4057650"/>
            <a:ext cx="3097212"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3"/>
          <p:cNvSpPr txBox="1">
            <a:spLocks noChangeArrowheads="1"/>
          </p:cNvSpPr>
          <p:nvPr/>
        </p:nvSpPr>
        <p:spPr bwMode="auto">
          <a:xfrm>
            <a:off x="6072188" y="6427788"/>
            <a:ext cx="1492250" cy="3587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buFont typeface="Arial" panose="020B0604020202020204" pitchFamily="34" charset="0"/>
              <a:buNone/>
            </a:pPr>
            <a:r>
              <a:rPr lang="zh-CN" altLang="zh-CN" sz="1600" b="1">
                <a:solidFill>
                  <a:srgbClr val="0000CC"/>
                </a:solidFill>
                <a:latin typeface="宋体" panose="02010600030101010101" pitchFamily="2" charset="-122"/>
                <a:ea typeface="楷体_GB2312" pitchFamily="1" charset="-122"/>
              </a:rPr>
              <a:t>排洪沟示意图</a:t>
            </a:r>
            <a:endParaRPr lang="zh-CN" altLang="zh-CN" sz="1600" b="1">
              <a:solidFill>
                <a:srgbClr val="0000CC"/>
              </a:solidFill>
              <a:latin typeface="Garamond" panose="02020404030301010803" pitchFamily="18" charset="0"/>
              <a:ea typeface="楷体_GB2312" pitchFamily="1" charset="-122"/>
            </a:endParaRPr>
          </a:p>
        </p:txBody>
      </p:sp>
      <p:sp>
        <p:nvSpPr>
          <p:cNvPr id="15" name="TextBox 30"/>
          <p:cNvSpPr txBox="1">
            <a:spLocks noChangeArrowheads="1"/>
          </p:cNvSpPr>
          <p:nvPr/>
        </p:nvSpPr>
        <p:spPr bwMode="auto">
          <a:xfrm>
            <a:off x="-185348" y="1302919"/>
            <a:ext cx="374397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ts val="2200"/>
              </a:lnSpc>
              <a:buFont typeface="Arial" panose="020B0604020202020204" pitchFamily="34" charset="0"/>
              <a:buNone/>
            </a:pPr>
            <a:r>
              <a:rPr lang="zh-CN" altLang="en-US" sz="2400" b="1" dirty="0" smtClean="0">
                <a:solidFill>
                  <a:srgbClr val="0000CC"/>
                </a:solidFill>
                <a:latin typeface="黑体" panose="02010609060101010101" pitchFamily="49" charset="-122"/>
                <a:ea typeface="黑体" panose="02010609060101010101" pitchFamily="49" charset="-122"/>
              </a:rPr>
              <a:t>（</a:t>
            </a:r>
            <a:r>
              <a:rPr lang="en-US" altLang="zh-CN" sz="2400" b="1" dirty="0" smtClean="0">
                <a:solidFill>
                  <a:srgbClr val="0000CC"/>
                </a:solidFill>
                <a:latin typeface="黑体" panose="02010609060101010101" pitchFamily="49" charset="-122"/>
                <a:ea typeface="黑体" panose="02010609060101010101" pitchFamily="49" charset="-122"/>
              </a:rPr>
              <a:t>4</a:t>
            </a:r>
            <a:r>
              <a:rPr lang="zh-CN" altLang="en-US" sz="2400" b="1" dirty="0" smtClean="0">
                <a:solidFill>
                  <a:srgbClr val="0000CC"/>
                </a:solidFill>
                <a:latin typeface="黑体" panose="02010609060101010101" pitchFamily="49" charset="-122"/>
                <a:ea typeface="黑体" panose="02010609060101010101" pitchFamily="49" charset="-122"/>
              </a:rPr>
              <a:t>）地表</a:t>
            </a:r>
            <a:r>
              <a:rPr lang="zh-CN" altLang="en-US" sz="2400" b="1" dirty="0">
                <a:solidFill>
                  <a:srgbClr val="0000CC"/>
                </a:solidFill>
                <a:latin typeface="黑体" panose="02010609060101010101" pitchFamily="49" charset="-122"/>
                <a:ea typeface="黑体" panose="02010609060101010101" pitchFamily="49" charset="-122"/>
              </a:rPr>
              <a:t>水患超前治理</a:t>
            </a:r>
            <a:endParaRPr lang="en-US" altLang="zh-CN" sz="2400" b="1" dirty="0">
              <a:solidFill>
                <a:srgbClr val="0000CC"/>
              </a:solidFill>
              <a:latin typeface="黑体" panose="02010609060101010101" pitchFamily="49" charset="-122"/>
              <a:ea typeface="黑体" panose="02010609060101010101" pitchFamily="49" charset="-122"/>
            </a:endParaRPr>
          </a:p>
        </p:txBody>
      </p:sp>
      <p:cxnSp>
        <p:nvCxnSpPr>
          <p:cNvPr id="16" name="直接连接符 18"/>
          <p:cNvCxnSpPr>
            <a:cxnSpLocks noChangeShapeType="1"/>
          </p:cNvCxnSpPr>
          <p:nvPr/>
        </p:nvCxnSpPr>
        <p:spPr bwMode="auto">
          <a:xfrm flipH="1">
            <a:off x="1835150" y="922338"/>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7" name="Rectangle 7"/>
          <p:cNvSpPr>
            <a:spLocks noChangeArrowheads="1"/>
          </p:cNvSpPr>
          <p:nvPr/>
        </p:nvSpPr>
        <p:spPr bwMode="auto">
          <a:xfrm>
            <a:off x="0" y="836613"/>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8" name="矩形 36"/>
          <p:cNvSpPr>
            <a:spLocks noChangeArrowheads="1"/>
          </p:cNvSpPr>
          <p:nvPr/>
        </p:nvSpPr>
        <p:spPr bwMode="auto">
          <a:xfrm>
            <a:off x="6507163" y="250825"/>
            <a:ext cx="250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）超前治理技术</a:t>
            </a:r>
          </a:p>
        </p:txBody>
      </p:sp>
      <p:sp>
        <p:nvSpPr>
          <p:cNvPr id="19" name="矩形 47"/>
          <p:cNvSpPr>
            <a:spLocks noChangeArrowheads="1"/>
          </p:cNvSpPr>
          <p:nvPr/>
        </p:nvSpPr>
        <p:spPr bwMode="auto">
          <a:xfrm>
            <a:off x="107950" y="115888"/>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3.</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水害预防新技术与新装备</a:t>
            </a:r>
            <a:endParaRPr lang="zh-CN" altLang="zh-CN" b="1">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16660420"/>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平行四边形 3"/>
          <p:cNvSpPr>
            <a:spLocks noChangeArrowheads="1"/>
          </p:cNvSpPr>
          <p:nvPr/>
        </p:nvSpPr>
        <p:spPr bwMode="auto">
          <a:xfrm rot="-5400000">
            <a:off x="3934619" y="-780256"/>
            <a:ext cx="1274762" cy="9144000"/>
          </a:xfrm>
          <a:prstGeom prst="parallelogram">
            <a:avLst>
              <a:gd name="adj" fmla="val 0"/>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30051" name="矩形 4"/>
          <p:cNvSpPr>
            <a:spLocks noChangeArrowheads="1"/>
          </p:cNvSpPr>
          <p:nvPr/>
        </p:nvSpPr>
        <p:spPr bwMode="auto">
          <a:xfrm>
            <a:off x="6948488" y="1787525"/>
            <a:ext cx="1152525" cy="1382713"/>
          </a:xfrm>
          <a:prstGeom prst="rect">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30052" name="TextBox 7"/>
          <p:cNvSpPr txBox="1">
            <a:spLocks noChangeArrowheads="1"/>
          </p:cNvSpPr>
          <p:nvPr/>
        </p:nvSpPr>
        <p:spPr bwMode="auto">
          <a:xfrm>
            <a:off x="7102475" y="1717675"/>
            <a:ext cx="812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4</a:t>
            </a:r>
            <a:endParaRPr lang="zh-CN" altLang="en-US"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0053" name="矩形 47"/>
          <p:cNvSpPr>
            <a:spLocks noChangeArrowheads="1"/>
          </p:cNvSpPr>
          <p:nvPr/>
        </p:nvSpPr>
        <p:spPr bwMode="auto">
          <a:xfrm>
            <a:off x="971550" y="2178050"/>
            <a:ext cx="554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b="1">
                <a:latin typeface="黑体" panose="02010609060101010101" pitchFamily="49" charset="-122"/>
                <a:ea typeface="黑体" panose="02010609060101010101" pitchFamily="49" charset="-122"/>
              </a:rPr>
              <a:t>煤矿水</a:t>
            </a:r>
            <a:r>
              <a:rPr lang="zh-CN" altLang="en-US" b="1">
                <a:latin typeface="黑体" panose="02010609060101010101" pitchFamily="49" charset="-122"/>
                <a:ea typeface="黑体" panose="02010609060101010101" pitchFamily="49" charset="-122"/>
              </a:rPr>
              <a:t>灾治理新技术与新装备</a:t>
            </a:r>
            <a:endParaRPr lang="zh-CN" altLang="zh-CN" b="1">
              <a:latin typeface="黑体" panose="02010609060101010101" pitchFamily="49" charset="-122"/>
              <a:ea typeface="黑体" panose="02010609060101010101" pitchFamily="49" charset="-122"/>
            </a:endParaRPr>
          </a:p>
        </p:txBody>
      </p:sp>
      <p:sp>
        <p:nvSpPr>
          <p:cNvPr id="130054"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FDA6314F-5ED7-4D33-B336-C7C4D7A384A8}" type="slidenum">
              <a:rPr lang="zh-CN" altLang="en-US" sz="1200">
                <a:solidFill>
                  <a:srgbClr val="898989"/>
                </a:solidFill>
              </a:rPr>
              <a:pPr algn="r" eaLnBrk="1" hangingPunct="1">
                <a:spcBef>
                  <a:spcPct val="0"/>
                </a:spcBef>
                <a:buFont typeface="Arial" panose="020B0604020202020204" pitchFamily="34" charset="0"/>
                <a:buNone/>
              </a:pPr>
              <a:t>41</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098" name="直接连接符 10"/>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32099"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32100" name="TextBox 15"/>
          <p:cNvSpPr txBox="1">
            <a:spLocks noChangeArrowheads="1"/>
          </p:cNvSpPr>
          <p:nvPr/>
        </p:nvSpPr>
        <p:spPr bwMode="auto">
          <a:xfrm>
            <a:off x="4357688" y="1558925"/>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zh-CN" sz="2000" b="1">
                <a:solidFill>
                  <a:srgbClr val="FF0000"/>
                </a:solidFill>
                <a:latin typeface="黑体" panose="02010609060101010101" pitchFamily="49" charset="-122"/>
                <a:ea typeface="黑体" panose="02010609060101010101" pitchFamily="49" charset="-122"/>
              </a:rPr>
              <a:t>救援提升装备</a:t>
            </a:r>
          </a:p>
        </p:txBody>
      </p:sp>
      <p:pic>
        <p:nvPicPr>
          <p:cNvPr id="132101"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2243138"/>
            <a:ext cx="42037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内容占位符 9"/>
          <p:cNvSpPr txBox="1">
            <a:spLocks noChangeArrowheads="1"/>
          </p:cNvSpPr>
          <p:nvPr/>
        </p:nvSpPr>
        <p:spPr bwMode="auto">
          <a:xfrm>
            <a:off x="500063" y="4886325"/>
            <a:ext cx="63039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buFont typeface="Arial" panose="020B0604020202020204" pitchFamily="34" charset="0"/>
              <a:buNone/>
            </a:pPr>
            <a:r>
              <a:rPr lang="zh-CN" altLang="en-US" sz="2200" b="1">
                <a:solidFill>
                  <a:srgbClr val="0000CC"/>
                </a:solidFill>
                <a:latin typeface="黑体" panose="02010609060101010101" pitchFamily="49" charset="-122"/>
                <a:ea typeface="黑体" panose="02010609060101010101" pitchFamily="49" charset="-122"/>
              </a:rPr>
              <a:t>救援提升装备的特点</a:t>
            </a:r>
            <a:r>
              <a:rPr lang="en-US" altLang="zh-CN" sz="2200" b="1">
                <a:solidFill>
                  <a:srgbClr val="0000CC"/>
                </a:solidFill>
                <a:latin typeface="黑体" panose="02010609060101010101" pitchFamily="49" charset="-122"/>
                <a:ea typeface="黑体" panose="02010609060101010101" pitchFamily="49" charset="-122"/>
              </a:rPr>
              <a:t>:</a:t>
            </a:r>
          </a:p>
          <a:p>
            <a:pPr algn="just">
              <a:lnSpc>
                <a:spcPts val="3000"/>
              </a:lnSpc>
              <a:buFont typeface="Arial" panose="020B0604020202020204" pitchFamily="34" charset="0"/>
              <a:buNone/>
            </a:pPr>
            <a:r>
              <a:rPr lang="zh-CN" altLang="en-US" sz="1600">
                <a:solidFill>
                  <a:srgbClr val="C00000"/>
                </a:solidFill>
                <a:latin typeface="黑体" panose="02010609060101010101" pitchFamily="49" charset="-122"/>
                <a:ea typeface="黑体" panose="02010609060101010101" pitchFamily="49" charset="-122"/>
              </a:rPr>
              <a:t>● </a:t>
            </a:r>
            <a:r>
              <a:rPr lang="zh-CN" altLang="en-US" sz="2000" b="1">
                <a:latin typeface="黑体" panose="02010609060101010101" pitchFamily="49" charset="-122"/>
                <a:ea typeface="黑体" panose="02010609060101010101" pitchFamily="49" charset="-122"/>
              </a:rPr>
              <a:t>集</a:t>
            </a:r>
            <a:r>
              <a:rPr lang="zh-CN" altLang="en-US" sz="2000" b="1">
                <a:solidFill>
                  <a:srgbClr val="FF0000"/>
                </a:solidFill>
                <a:latin typeface="黑体" panose="02010609060101010101" pitchFamily="49" charset="-122"/>
                <a:ea typeface="黑体" panose="02010609060101010101" pitchFamily="49" charset="-122"/>
              </a:rPr>
              <a:t>救援舱</a:t>
            </a:r>
            <a:r>
              <a:rPr lang="zh-CN" altLang="en-US" sz="2000" b="1">
                <a:latin typeface="黑体" panose="02010609060101010101" pitchFamily="49" charset="-122"/>
                <a:ea typeface="黑体" panose="02010609060101010101" pitchFamily="49" charset="-122"/>
              </a:rPr>
              <a:t>和</a:t>
            </a:r>
            <a:r>
              <a:rPr lang="zh-CN" altLang="en-US" sz="2000" b="1">
                <a:solidFill>
                  <a:srgbClr val="FF0000"/>
                </a:solidFill>
                <a:latin typeface="黑体" panose="02010609060101010101" pitchFamily="49" charset="-122"/>
                <a:ea typeface="黑体" panose="02010609060101010101" pitchFamily="49" charset="-122"/>
              </a:rPr>
              <a:t>提升设备</a:t>
            </a:r>
            <a:r>
              <a:rPr lang="zh-CN" altLang="en-US" sz="2000" b="1">
                <a:latin typeface="黑体" panose="02010609060101010101" pitchFamily="49" charset="-122"/>
                <a:ea typeface="黑体" panose="02010609060101010101" pitchFamily="49" charset="-122"/>
              </a:rPr>
              <a:t>于一体</a:t>
            </a:r>
            <a:endParaRPr lang="en-US" altLang="zh-CN" sz="2000" b="1">
              <a:latin typeface="黑体" panose="02010609060101010101" pitchFamily="49" charset="-122"/>
              <a:ea typeface="黑体" panose="02010609060101010101" pitchFamily="49" charset="-122"/>
            </a:endParaRPr>
          </a:p>
          <a:p>
            <a:pPr algn="just">
              <a:lnSpc>
                <a:spcPts val="3000"/>
              </a:lnSpc>
              <a:buFont typeface="Arial" panose="020B0604020202020204" pitchFamily="34" charset="0"/>
              <a:buNone/>
            </a:pPr>
            <a:r>
              <a:rPr lang="zh-CN" altLang="en-US" sz="1600">
                <a:solidFill>
                  <a:srgbClr val="C00000"/>
                </a:solidFill>
                <a:latin typeface="黑体" panose="02010609060101010101" pitchFamily="49" charset="-122"/>
                <a:ea typeface="黑体" panose="02010609060101010101" pitchFamily="49" charset="-122"/>
              </a:rPr>
              <a:t>●</a:t>
            </a:r>
            <a:r>
              <a:rPr lang="zh-CN" altLang="en-US" sz="2000" b="1">
                <a:solidFill>
                  <a:srgbClr val="FF0000"/>
                </a:solidFill>
                <a:latin typeface="黑体" panose="02010609060101010101" pitchFamily="49" charset="-122"/>
                <a:ea typeface="黑体" panose="02010609060101010101" pitchFamily="49" charset="-122"/>
              </a:rPr>
              <a:t> 车载式</a:t>
            </a:r>
            <a:r>
              <a:rPr lang="zh-CN" altLang="en-US" sz="2000" b="1">
                <a:latin typeface="黑体" panose="02010609060101010101" pitchFamily="49" charset="-122"/>
                <a:ea typeface="黑体" panose="02010609060101010101" pitchFamily="49" charset="-122"/>
              </a:rPr>
              <a:t>快速救援装备，机动灵活性好，响应速度快</a:t>
            </a:r>
            <a:endParaRPr lang="en-US" altLang="zh-CN" sz="2000" b="1">
              <a:latin typeface="黑体" panose="02010609060101010101" pitchFamily="49" charset="-122"/>
              <a:ea typeface="黑体" panose="02010609060101010101" pitchFamily="49" charset="-122"/>
            </a:endParaRPr>
          </a:p>
          <a:p>
            <a:pPr algn="just">
              <a:lnSpc>
                <a:spcPts val="3000"/>
              </a:lnSpc>
              <a:buFont typeface="Arial" panose="020B0604020202020204" pitchFamily="34" charset="0"/>
              <a:buNone/>
            </a:pPr>
            <a:r>
              <a:rPr lang="zh-CN" altLang="en-US" sz="1600">
                <a:solidFill>
                  <a:srgbClr val="C00000"/>
                </a:solidFill>
                <a:latin typeface="黑体" panose="02010609060101010101" pitchFamily="49" charset="-122"/>
                <a:ea typeface="黑体" panose="02010609060101010101" pitchFamily="49" charset="-122"/>
              </a:rPr>
              <a:t>● </a:t>
            </a:r>
            <a:r>
              <a:rPr lang="zh-CN" altLang="en-US" sz="2000" b="1">
                <a:solidFill>
                  <a:srgbClr val="FF0000"/>
                </a:solidFill>
                <a:latin typeface="黑体" panose="02010609060101010101" pitchFamily="49" charset="-122"/>
                <a:ea typeface="黑体" panose="02010609060101010101" pitchFamily="49" charset="-122"/>
              </a:rPr>
              <a:t>安全性</a:t>
            </a:r>
            <a:r>
              <a:rPr lang="zh-CN" altLang="en-US" sz="2000" b="1">
                <a:latin typeface="黑体" panose="02010609060101010101" pitchFamily="49" charset="-122"/>
                <a:ea typeface="黑体" panose="02010609060101010101" pitchFamily="49" charset="-122"/>
              </a:rPr>
              <a:t>和</a:t>
            </a:r>
            <a:r>
              <a:rPr lang="zh-CN" altLang="en-US" sz="2000" b="1">
                <a:solidFill>
                  <a:srgbClr val="FF0000"/>
                </a:solidFill>
                <a:latin typeface="黑体" panose="02010609060101010101" pitchFamily="49" charset="-122"/>
                <a:ea typeface="黑体" panose="02010609060101010101" pitchFamily="49" charset="-122"/>
              </a:rPr>
              <a:t>可靠性高</a:t>
            </a:r>
            <a:r>
              <a:rPr lang="zh-CN" altLang="en-US" sz="2000" b="1">
                <a:latin typeface="黑体" panose="02010609060101010101" pitchFamily="49" charset="-122"/>
                <a:ea typeface="黑体" panose="02010609060101010101" pitchFamily="49" charset="-122"/>
              </a:rPr>
              <a:t>、功能齐全</a:t>
            </a:r>
            <a:endParaRPr lang="en-US" altLang="zh-CN" sz="2000" b="1">
              <a:latin typeface="黑体" panose="02010609060101010101" pitchFamily="49" charset="-122"/>
              <a:ea typeface="黑体" panose="02010609060101010101" pitchFamily="49" charset="-122"/>
            </a:endParaRPr>
          </a:p>
          <a:p>
            <a:pPr algn="just">
              <a:lnSpc>
                <a:spcPts val="3000"/>
              </a:lnSpc>
              <a:buFont typeface="Arial" panose="020B0604020202020204" pitchFamily="34" charset="0"/>
              <a:buNone/>
            </a:pPr>
            <a:endParaRPr lang="en-US" altLang="zh-CN" sz="2000" b="1">
              <a:latin typeface="黑体" panose="02010609060101010101" pitchFamily="49" charset="-122"/>
              <a:ea typeface="黑体" panose="02010609060101010101" pitchFamily="49" charset="-122"/>
            </a:endParaRPr>
          </a:p>
        </p:txBody>
      </p:sp>
      <p:pic>
        <p:nvPicPr>
          <p:cNvPr id="13210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143000"/>
            <a:ext cx="8255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矩形 32"/>
          <p:cNvSpPr>
            <a:spLocks noChangeArrowheads="1"/>
          </p:cNvSpPr>
          <p:nvPr/>
        </p:nvSpPr>
        <p:spPr bwMode="auto">
          <a:xfrm>
            <a:off x="7786688" y="6072188"/>
            <a:ext cx="95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zh-CN" sz="2000" b="1">
                <a:solidFill>
                  <a:srgbClr val="FF0000"/>
                </a:solidFill>
                <a:latin typeface="黑体" panose="02010609060101010101" pitchFamily="49" charset="-122"/>
                <a:ea typeface="黑体" panose="02010609060101010101" pitchFamily="49" charset="-122"/>
              </a:rPr>
              <a:t>救援舱</a:t>
            </a:r>
          </a:p>
        </p:txBody>
      </p:sp>
      <p:sp>
        <p:nvSpPr>
          <p:cNvPr id="132105"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22F3309A-876F-4240-B281-951A552EBF39}" type="slidenum">
              <a:rPr lang="zh-CN" altLang="en-US" sz="1200">
                <a:solidFill>
                  <a:srgbClr val="898989"/>
                </a:solidFill>
              </a:rPr>
              <a:pPr algn="r" eaLnBrk="1" hangingPunct="1">
                <a:spcBef>
                  <a:spcPct val="0"/>
                </a:spcBef>
                <a:buFont typeface="Arial" panose="020B0604020202020204" pitchFamily="34" charset="0"/>
                <a:buNone/>
              </a:pPr>
              <a:t>42</a:t>
            </a:fld>
            <a:endParaRPr lang="en-US" altLang="zh-CN" sz="1200">
              <a:solidFill>
                <a:srgbClr val="898989"/>
              </a:solidFill>
            </a:endParaRPr>
          </a:p>
        </p:txBody>
      </p:sp>
      <p:grpSp>
        <p:nvGrpSpPr>
          <p:cNvPr id="132106" name="组合 12"/>
          <p:cNvGrpSpPr>
            <a:grpSpLocks/>
          </p:cNvGrpSpPr>
          <p:nvPr/>
        </p:nvGrpSpPr>
        <p:grpSpPr bwMode="auto">
          <a:xfrm>
            <a:off x="250825" y="1484313"/>
            <a:ext cx="2500313" cy="3068637"/>
            <a:chOff x="0" y="0"/>
            <a:chExt cx="4398682" cy="5214899"/>
          </a:xfrm>
        </p:grpSpPr>
        <p:pic>
          <p:nvPicPr>
            <p:cNvPr id="132109" name="Picture 1013" descr="照片013"/>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37767" y="804209"/>
              <a:ext cx="3923149" cy="441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0" name="矩形 12"/>
            <p:cNvSpPr>
              <a:spLocks noChangeArrowheads="1"/>
            </p:cNvSpPr>
            <p:nvPr/>
          </p:nvSpPr>
          <p:spPr bwMode="auto">
            <a:xfrm>
              <a:off x="0" y="0"/>
              <a:ext cx="4398682" cy="81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zh-CN" sz="2000" b="1">
                  <a:solidFill>
                    <a:srgbClr val="FF0000"/>
                  </a:solidFill>
                  <a:latin typeface="黑体" panose="02010609060101010101" pitchFamily="49" charset="-122"/>
                  <a:ea typeface="黑体" panose="02010609060101010101" pitchFamily="49" charset="-122"/>
                </a:rPr>
                <a:t>地面大口径钻探技术</a:t>
              </a:r>
            </a:p>
          </p:txBody>
        </p:sp>
      </p:grpSp>
      <p:sp>
        <p:nvSpPr>
          <p:cNvPr id="132107" name="矩形 36"/>
          <p:cNvSpPr>
            <a:spLocks noChangeArrowheads="1"/>
          </p:cNvSpPr>
          <p:nvPr/>
        </p:nvSpPr>
        <p:spPr bwMode="auto">
          <a:xfrm>
            <a:off x="7164628" y="293688"/>
            <a:ext cx="1887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dirty="0">
                <a:solidFill>
                  <a:srgbClr val="C00000"/>
                </a:solidFill>
                <a:latin typeface="黑体" panose="02010609060101010101" pitchFamily="49" charset="-122"/>
                <a:ea typeface="黑体" panose="02010609060101010101" pitchFamily="49" charset="-122"/>
              </a:rPr>
              <a:t>1</a:t>
            </a:r>
            <a:r>
              <a:rPr lang="zh-CN" altLang="en-US" sz="2400" b="1" dirty="0">
                <a:solidFill>
                  <a:srgbClr val="C00000"/>
                </a:solidFill>
                <a:latin typeface="黑体" panose="02010609060101010101" pitchFamily="49" charset="-122"/>
                <a:ea typeface="黑体" panose="02010609060101010101" pitchFamily="49" charset="-122"/>
              </a:rPr>
              <a:t>）</a:t>
            </a:r>
            <a:r>
              <a:rPr lang="zh-CN" altLang="en-US" sz="2400" b="1" dirty="0" smtClean="0">
                <a:solidFill>
                  <a:srgbClr val="C00000"/>
                </a:solidFill>
                <a:latin typeface="黑体" panose="02010609060101010101" pitchFamily="49" charset="-122"/>
                <a:ea typeface="黑体" panose="02010609060101010101" pitchFamily="49" charset="-122"/>
              </a:rPr>
              <a:t>应急救援</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132108"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6194" name="直接连接符 10"/>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3619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36196" name="矩形 36"/>
          <p:cNvSpPr>
            <a:spLocks noChangeArrowheads="1"/>
          </p:cNvSpPr>
          <p:nvPr/>
        </p:nvSpPr>
        <p:spPr bwMode="auto">
          <a:xfrm>
            <a:off x="7164628" y="293688"/>
            <a:ext cx="1887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dirty="0">
                <a:solidFill>
                  <a:srgbClr val="C00000"/>
                </a:solidFill>
                <a:latin typeface="黑体" panose="02010609060101010101" pitchFamily="49" charset="-122"/>
                <a:ea typeface="黑体" panose="02010609060101010101" pitchFamily="49" charset="-122"/>
              </a:rPr>
              <a:t>1</a:t>
            </a:r>
            <a:r>
              <a:rPr lang="zh-CN" altLang="en-US" sz="2400" b="1" dirty="0">
                <a:solidFill>
                  <a:srgbClr val="C00000"/>
                </a:solidFill>
                <a:latin typeface="黑体" panose="02010609060101010101" pitchFamily="49" charset="-122"/>
                <a:ea typeface="黑体" panose="02010609060101010101" pitchFamily="49" charset="-122"/>
              </a:rPr>
              <a:t>）应急救援</a:t>
            </a:r>
          </a:p>
        </p:txBody>
      </p:sp>
      <p:sp>
        <p:nvSpPr>
          <p:cNvPr id="31" name="矩形 38">
            <a:extLst>
              <a:ext uri="{FF2B5EF4-FFF2-40B4-BE49-F238E27FC236}"/>
            </a:extLst>
          </p:cNvPr>
          <p:cNvSpPr>
            <a:spLocks noChangeArrowheads="1"/>
          </p:cNvSpPr>
          <p:nvPr/>
        </p:nvSpPr>
        <p:spPr bwMode="auto">
          <a:xfrm>
            <a:off x="204788" y="1052513"/>
            <a:ext cx="8939212" cy="692150"/>
          </a:xfrm>
          <a:prstGeom prst="rect">
            <a:avLst/>
          </a:prstGeom>
          <a:noFill/>
          <a:ln w="9525">
            <a:noFill/>
            <a:miter lim="800000"/>
          </a:ln>
        </p:spPr>
        <p:txBody>
          <a:bodyPr>
            <a:spAutoFit/>
          </a:bodyPr>
          <a:lstStyle/>
          <a:p>
            <a:pPr marL="0" lvl="1">
              <a:lnSpc>
                <a:spcPct val="150000"/>
              </a:lnSpc>
              <a:buClr>
                <a:srgbClr val="03038B"/>
              </a:buClr>
              <a:buSzPct val="105000"/>
              <a:defRPr/>
            </a:pPr>
            <a:r>
              <a:rPr lang="zh-CN" altLang="en-US" sz="2600" dirty="0">
                <a:solidFill>
                  <a:srgbClr val="0000CC"/>
                </a:solidFill>
                <a:latin typeface="黑体" panose="02010609060101010101" pitchFamily="49" charset="-122"/>
                <a:ea typeface="黑体" panose="02010609060101010101" pitchFamily="49" charset="-122"/>
                <a:cs typeface="Times New Roman" pitchFamily="18" charset="0"/>
              </a:rPr>
              <a:t>地面大口径钻探技术与装备</a:t>
            </a:r>
            <a:r>
              <a:rPr lang="en-US" altLang="zh-CN" sz="2400" dirty="0">
                <a:solidFill>
                  <a:srgbClr val="C00000"/>
                </a:solidFill>
                <a:latin typeface="黑体" panose="02010609060101010101" pitchFamily="49" charset="-122"/>
                <a:ea typeface="黑体" panose="02010609060101010101" pitchFamily="49" charset="-122"/>
                <a:cs typeface="Times New Roman" pitchFamily="18" charset="0"/>
              </a:rPr>
              <a:t>——</a:t>
            </a:r>
            <a:r>
              <a:rPr lang="zh-CN" altLang="en-US" sz="2400" dirty="0">
                <a:solidFill>
                  <a:srgbClr val="C00000"/>
                </a:solidFill>
                <a:latin typeface="黑体" panose="02010609060101010101" pitchFamily="49" charset="-122"/>
                <a:ea typeface="黑体" panose="02010609060101010101" pitchFamily="49" charset="-122"/>
                <a:cs typeface="Times New Roman" pitchFamily="18" charset="0"/>
              </a:rPr>
              <a:t>大扭矩反循环全液压车载钻机</a:t>
            </a:r>
            <a:endParaRPr lang="zh-CN" altLang="en-US" sz="2400" dirty="0">
              <a:solidFill>
                <a:schemeClr val="accent2">
                  <a:lumMod val="50000"/>
                </a:schemeClr>
              </a:solidFill>
              <a:latin typeface="黑体" panose="02010609060101010101" pitchFamily="49" charset="-122"/>
              <a:ea typeface="黑体" panose="02010609060101010101" pitchFamily="49" charset="-122"/>
              <a:cs typeface="Times New Roman" pitchFamily="18" charset="0"/>
            </a:endParaRPr>
          </a:p>
        </p:txBody>
      </p:sp>
      <p:pic>
        <p:nvPicPr>
          <p:cNvPr id="1361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2022475"/>
            <a:ext cx="392906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3008086164"/>
              </p:ext>
            </p:extLst>
          </p:nvPr>
        </p:nvGraphicFramePr>
        <p:xfrm>
          <a:off x="4265613" y="1757363"/>
          <a:ext cx="4660899" cy="5013324"/>
        </p:xfrm>
        <a:graphic>
          <a:graphicData uri="http://schemas.openxmlformats.org/drawingml/2006/table">
            <a:tbl>
              <a:tblPr firstRow="1">
                <a:tableStyleId>{FABFCF23-3B69-468F-B69F-88F6DE6A72F2}</a:tableStyleId>
              </a:tblPr>
              <a:tblGrid>
                <a:gridCol w="1553633"/>
                <a:gridCol w="1553633"/>
                <a:gridCol w="1553633"/>
              </a:tblGrid>
              <a:tr h="284413">
                <a:tc gridSpan="2">
                  <a:txBody>
                    <a:bodyPr/>
                    <a:lstStyle/>
                    <a:p>
                      <a:pPr algn="ctr"/>
                      <a:r>
                        <a:rPr lang="zh-CN" altLang="en-US" sz="1500" dirty="0">
                          <a:effectLst/>
                        </a:rPr>
                        <a:t>机型</a:t>
                      </a:r>
                      <a:endParaRPr lang="zh-CN" alt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a:r>
                        <a:rPr lang="en-US" sz="1500" dirty="0">
                          <a:effectLst/>
                        </a:rPr>
                        <a:t>ZMK5530TZJ100</a:t>
                      </a:r>
                      <a:endParaRPr 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gridSpan="2">
                  <a:txBody>
                    <a:bodyPr/>
                    <a:lstStyle/>
                    <a:p>
                      <a:r>
                        <a:rPr lang="zh-CN" altLang="en-US" sz="1500" dirty="0">
                          <a:effectLst/>
                        </a:rPr>
                        <a:t>名义钻井深度</a:t>
                      </a:r>
                      <a:r>
                        <a:rPr lang="en-US" altLang="zh-CN" sz="1500" dirty="0">
                          <a:effectLst/>
                        </a:rPr>
                        <a:t>/m</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sz="1500" dirty="0" smtClean="0">
                          <a:effectLst/>
                        </a:rPr>
                        <a:t>2000m</a:t>
                      </a:r>
                      <a:endParaRPr 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413">
                <a:tc gridSpan="2">
                  <a:txBody>
                    <a:bodyPr/>
                    <a:lstStyle/>
                    <a:p>
                      <a:r>
                        <a:rPr lang="zh-CN" altLang="en-US" sz="1500" dirty="0">
                          <a:effectLst/>
                        </a:rPr>
                        <a:t>最大提升力</a:t>
                      </a:r>
                      <a:r>
                        <a:rPr lang="en-US" altLang="zh-CN" sz="1500" dirty="0">
                          <a:effectLst/>
                        </a:rPr>
                        <a:t>/</a:t>
                      </a:r>
                      <a:r>
                        <a:rPr lang="en-US" sz="1500" dirty="0">
                          <a:effectLst/>
                        </a:rPr>
                        <a:t>t</a:t>
                      </a:r>
                      <a:endParaRPr 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altLang="zh-CN" sz="1500" dirty="0">
                          <a:effectLst/>
                        </a:rPr>
                        <a:t>100</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413">
                <a:tc gridSpan="2">
                  <a:txBody>
                    <a:bodyPr/>
                    <a:lstStyle/>
                    <a:p>
                      <a:r>
                        <a:rPr lang="zh-CN" altLang="en-US" sz="1500" dirty="0">
                          <a:effectLst/>
                        </a:rPr>
                        <a:t>井架伸出时高度</a:t>
                      </a:r>
                      <a:r>
                        <a:rPr lang="en-US" altLang="zh-CN" sz="1500" dirty="0">
                          <a:effectLst/>
                        </a:rPr>
                        <a:t>/m</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sz="1500" dirty="0">
                          <a:effectLst/>
                        </a:rPr>
                        <a:t>21.5m</a:t>
                      </a:r>
                      <a:endParaRPr 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413">
                <a:tc gridSpan="2">
                  <a:txBody>
                    <a:bodyPr/>
                    <a:lstStyle/>
                    <a:p>
                      <a:r>
                        <a:rPr lang="zh-CN" altLang="en-US" sz="1500" dirty="0">
                          <a:effectLst/>
                        </a:rPr>
                        <a:t>井架缩回时高度</a:t>
                      </a:r>
                      <a:r>
                        <a:rPr lang="en-US" altLang="zh-CN" sz="1500" dirty="0">
                          <a:effectLst/>
                        </a:rPr>
                        <a:t>/m</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altLang="zh-CN" sz="1500" dirty="0">
                          <a:effectLst/>
                        </a:rPr>
                        <a:t>14</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rowSpan="3">
                  <a:txBody>
                    <a:bodyPr/>
                    <a:lstStyle/>
                    <a:p>
                      <a:r>
                        <a:rPr lang="zh-CN" altLang="en-US" sz="1500" dirty="0">
                          <a:effectLst/>
                        </a:rPr>
                        <a:t>液压系统工作压力</a:t>
                      </a:r>
                      <a:endParaRPr lang="zh-CN" altLang="en-US"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500" dirty="0">
                          <a:effectLst/>
                        </a:rPr>
                        <a:t>动力头旋转系统</a:t>
                      </a:r>
                      <a:r>
                        <a:rPr lang="en-US" altLang="zh-CN" sz="1500" dirty="0">
                          <a:effectLst/>
                        </a:rPr>
                        <a:t>/MPa</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500" dirty="0">
                          <a:effectLst/>
                        </a:rPr>
                        <a:t>22</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vMerge="1">
                  <a:txBody>
                    <a:bodyPr/>
                    <a:lstStyle/>
                    <a:p>
                      <a:endParaRPr lang="zh-CN" altLang="en-US"/>
                    </a:p>
                  </a:txBody>
                  <a:tcPr/>
                </a:tc>
                <a:tc>
                  <a:txBody>
                    <a:bodyPr/>
                    <a:lstStyle/>
                    <a:p>
                      <a:r>
                        <a:rPr lang="zh-CN" altLang="en-US" sz="1500">
                          <a:effectLst/>
                        </a:rPr>
                        <a:t>快速升降系统</a:t>
                      </a:r>
                      <a:r>
                        <a:rPr lang="en-US" altLang="zh-CN" sz="1500">
                          <a:effectLst/>
                        </a:rPr>
                        <a:t>/</a:t>
                      </a:r>
                      <a:r>
                        <a:rPr lang="en-US" sz="1500">
                          <a:effectLst/>
                        </a:rPr>
                        <a:t>MPa</a:t>
                      </a:r>
                      <a:endParaRPr lang="en-US"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500" dirty="0">
                          <a:effectLst/>
                        </a:rPr>
                        <a:t>32</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vMerge="1">
                  <a:txBody>
                    <a:bodyPr/>
                    <a:lstStyle/>
                    <a:p>
                      <a:endParaRPr lang="zh-CN" altLang="en-US"/>
                    </a:p>
                  </a:txBody>
                  <a:tcPr/>
                </a:tc>
                <a:tc>
                  <a:txBody>
                    <a:bodyPr/>
                    <a:lstStyle/>
                    <a:p>
                      <a:r>
                        <a:rPr lang="zh-CN" altLang="en-US" sz="1500">
                          <a:effectLst/>
                        </a:rPr>
                        <a:t>辅助液压系统</a:t>
                      </a:r>
                      <a:r>
                        <a:rPr lang="en-US" altLang="zh-CN" sz="1500">
                          <a:effectLst/>
                        </a:rPr>
                        <a:t>/MPa</a:t>
                      </a:r>
                      <a:endParaRPr lang="en-US" altLang="zh-CN"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500" dirty="0">
                          <a:effectLst/>
                        </a:rPr>
                        <a:t>28</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rowSpan="2">
                  <a:txBody>
                    <a:bodyPr/>
                    <a:lstStyle/>
                    <a:p>
                      <a:r>
                        <a:rPr lang="zh-CN" altLang="en-US" sz="1500">
                          <a:effectLst/>
                        </a:rPr>
                        <a:t>动力头</a:t>
                      </a:r>
                      <a:endParaRPr lang="zh-CN" altLang="en-US"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500">
                          <a:effectLst/>
                        </a:rPr>
                        <a:t>最大输出扭矩</a:t>
                      </a:r>
                      <a:r>
                        <a:rPr lang="en-US" altLang="zh-CN" sz="1500">
                          <a:effectLst/>
                        </a:rPr>
                        <a:t>/kN.m</a:t>
                      </a:r>
                      <a:endParaRPr lang="en-US" altLang="zh-CN"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500" dirty="0">
                          <a:effectLst/>
                        </a:rPr>
                        <a:t>30</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vMerge="1">
                  <a:txBody>
                    <a:bodyPr/>
                    <a:lstStyle/>
                    <a:p>
                      <a:endParaRPr lang="zh-CN" altLang="en-US"/>
                    </a:p>
                  </a:txBody>
                  <a:tcPr/>
                </a:tc>
                <a:tc>
                  <a:txBody>
                    <a:bodyPr/>
                    <a:lstStyle/>
                    <a:p>
                      <a:r>
                        <a:rPr lang="zh-CN" altLang="en-US" sz="1500">
                          <a:effectLst/>
                        </a:rPr>
                        <a:t>最大输出转速</a:t>
                      </a:r>
                      <a:r>
                        <a:rPr lang="en-US" altLang="zh-CN" sz="1500">
                          <a:effectLst/>
                        </a:rPr>
                        <a:t>/rpm</a:t>
                      </a:r>
                      <a:endParaRPr lang="en-US" altLang="zh-CN"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500" dirty="0">
                          <a:effectLst/>
                        </a:rPr>
                        <a:t>120</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413">
                <a:tc gridSpan="2">
                  <a:txBody>
                    <a:bodyPr/>
                    <a:lstStyle/>
                    <a:p>
                      <a:r>
                        <a:rPr lang="zh-CN" altLang="en-US" sz="1500">
                          <a:effectLst/>
                        </a:rPr>
                        <a:t>整机质量</a:t>
                      </a:r>
                      <a:r>
                        <a:rPr lang="en-US" altLang="zh-CN" sz="1500">
                          <a:effectLst/>
                        </a:rPr>
                        <a:t>/</a:t>
                      </a:r>
                      <a:r>
                        <a:rPr lang="en-US" sz="1500">
                          <a:effectLst/>
                        </a:rPr>
                        <a:t>t</a:t>
                      </a:r>
                      <a:endParaRPr lang="en-US" sz="150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altLang="zh-CN" sz="1500" dirty="0">
                          <a:effectLst/>
                        </a:rPr>
                        <a:t>53</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3037">
                <a:tc gridSpan="2">
                  <a:txBody>
                    <a:bodyPr/>
                    <a:lstStyle/>
                    <a:p>
                      <a:r>
                        <a:rPr lang="zh-CN" altLang="en-US" sz="1500" dirty="0">
                          <a:effectLst/>
                        </a:rPr>
                        <a:t>整车运输尺寸（长</a:t>
                      </a:r>
                      <a:r>
                        <a:rPr lang="en-US" altLang="zh-CN" sz="1500" dirty="0">
                          <a:effectLst/>
                        </a:rPr>
                        <a:t>×</a:t>
                      </a:r>
                      <a:r>
                        <a:rPr lang="zh-CN" altLang="en-US" sz="1500" dirty="0">
                          <a:effectLst/>
                        </a:rPr>
                        <a:t>宽</a:t>
                      </a:r>
                      <a:r>
                        <a:rPr lang="en-US" altLang="zh-CN" sz="1500" dirty="0">
                          <a:effectLst/>
                        </a:rPr>
                        <a:t>×</a:t>
                      </a:r>
                      <a:r>
                        <a:rPr lang="zh-CN" altLang="en-US" sz="1500" dirty="0">
                          <a:effectLst/>
                        </a:rPr>
                        <a:t>高）</a:t>
                      </a:r>
                      <a:r>
                        <a:rPr lang="en-US" altLang="zh-CN" sz="1500" dirty="0">
                          <a:effectLst/>
                        </a:rPr>
                        <a:t>/m</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r>
                        <a:rPr lang="en-US" altLang="zh-CN" sz="1500" dirty="0">
                          <a:effectLst/>
                        </a:rPr>
                        <a:t>13.63×2.85×4.19</a:t>
                      </a:r>
                      <a:endParaRPr lang="en-US" altLang="zh-CN" sz="1500" dirty="0">
                        <a:effectLst/>
                        <a:latin typeface="微软雅黑" panose="020B0503020204020204" pitchFamily="34" charset="-122"/>
                        <a:ea typeface="微软雅黑" panose="020B0503020204020204" pitchFamily="34" charset="-122"/>
                      </a:endParaRPr>
                    </a:p>
                  </a:txBody>
                  <a:tcPr marL="55797" marR="55797" marT="27895" marB="27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矩形 38"/>
          <p:cNvSpPr>
            <a:spLocks noChangeArrowheads="1"/>
          </p:cNvSpPr>
          <p:nvPr/>
        </p:nvSpPr>
        <p:spPr bwMode="auto">
          <a:xfrm>
            <a:off x="250825" y="1120775"/>
            <a:ext cx="7185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lvl="1" eaLnBrk="1" hangingPunct="1">
              <a:lnSpc>
                <a:spcPct val="150000"/>
              </a:lnSpc>
              <a:spcBef>
                <a:spcPct val="0"/>
              </a:spcBef>
              <a:buClr>
                <a:srgbClr val="03038B"/>
              </a:buClr>
              <a:buSzPct val="105000"/>
              <a:buFontTx/>
              <a:buNone/>
            </a:pPr>
            <a:r>
              <a:rPr lang="zh-CN" altLang="en-US" sz="2600">
                <a:solidFill>
                  <a:srgbClr val="0000CC"/>
                </a:solidFill>
                <a:latin typeface="黑体" panose="02010609060101010101" pitchFamily="49" charset="-122"/>
                <a:ea typeface="黑体" panose="02010609060101010101" pitchFamily="49" charset="-122"/>
                <a:cs typeface="Times New Roman" panose="02020603050405020304" pitchFamily="18" charset="0"/>
              </a:rPr>
              <a:t>地面大直径孔救援提升装备</a:t>
            </a:r>
            <a:r>
              <a:rPr lang="en-US" altLang="zh-CN" sz="2400">
                <a:solidFill>
                  <a:srgbClr val="C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400">
                <a:solidFill>
                  <a:srgbClr val="C00000"/>
                </a:solidFill>
                <a:latin typeface="黑体" panose="02010609060101010101" pitchFamily="49" charset="-122"/>
                <a:ea typeface="黑体" panose="02010609060101010101" pitchFamily="49" charset="-122"/>
                <a:cs typeface="Times New Roman" panose="02020603050405020304" pitchFamily="18" charset="0"/>
              </a:rPr>
              <a:t>多功能提升舱</a:t>
            </a:r>
          </a:p>
        </p:txBody>
      </p:sp>
      <p:sp>
        <p:nvSpPr>
          <p:cNvPr id="138243" name="圆角矩形 19"/>
          <p:cNvSpPr>
            <a:spLocks noChangeArrowheads="1"/>
          </p:cNvSpPr>
          <p:nvPr/>
        </p:nvSpPr>
        <p:spPr bwMode="auto">
          <a:xfrm>
            <a:off x="250825" y="1844675"/>
            <a:ext cx="8567738" cy="1108075"/>
          </a:xfrm>
          <a:prstGeom prst="roundRect">
            <a:avLst>
              <a:gd name="adj" fmla="val 16667"/>
            </a:avLst>
          </a:prstGeom>
          <a:noFill/>
          <a:ln w="19050" algn="ctr">
            <a:solidFill>
              <a:schemeClr val="accent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endParaRPr lang="zh-CN" altLang="en-US" sz="1800"/>
          </a:p>
        </p:txBody>
      </p:sp>
      <p:sp>
        <p:nvSpPr>
          <p:cNvPr id="138244" name="矩形 1"/>
          <p:cNvSpPr>
            <a:spLocks noChangeArrowheads="1"/>
          </p:cNvSpPr>
          <p:nvPr/>
        </p:nvSpPr>
        <p:spPr bwMode="auto">
          <a:xfrm>
            <a:off x="323850" y="1844675"/>
            <a:ext cx="83518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Clr>
                <a:srgbClr val="C00000"/>
              </a:buClr>
              <a:buFont typeface="Wingdings" panose="05000000000000000000" pitchFamily="2" charset="2"/>
              <a:buChar char="u"/>
            </a:pPr>
            <a:r>
              <a:rPr lang="zh-CN" altLang="en-US" sz="2200">
                <a:solidFill>
                  <a:srgbClr val="000000"/>
                </a:solidFill>
                <a:latin typeface="黑体" panose="02010609060101010101" pitchFamily="49" charset="-122"/>
                <a:ea typeface="黑体" panose="02010609060101010101" pitchFamily="49" charset="-122"/>
                <a:cs typeface="宋体" panose="02010600030101010101" pitchFamily="2" charset="-122"/>
              </a:rPr>
              <a:t>具有实时视频通讯、人员状态监控、舱内气体检测等功能</a:t>
            </a:r>
            <a:endParaRPr lang="en-US" altLang="zh-CN" sz="220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eaLnBrk="1" hangingPunct="1">
              <a:lnSpc>
                <a:spcPct val="150000"/>
              </a:lnSpc>
              <a:spcBef>
                <a:spcPct val="0"/>
              </a:spcBef>
              <a:buClr>
                <a:srgbClr val="C00000"/>
              </a:buClr>
              <a:buFont typeface="Wingdings" panose="05000000000000000000" pitchFamily="2" charset="2"/>
              <a:buChar char="u"/>
            </a:pPr>
            <a:r>
              <a:rPr lang="zh-CN" altLang="en-US" sz="2200">
                <a:solidFill>
                  <a:srgbClr val="000000"/>
                </a:solidFill>
                <a:latin typeface="黑体" panose="02010609060101010101" pitchFamily="49" charset="-122"/>
                <a:ea typeface="黑体" panose="02010609060101010101" pitchFamily="49" charset="-122"/>
                <a:cs typeface="宋体" panose="02010600030101010101" pitchFamily="2" charset="-122"/>
              </a:rPr>
              <a:t>采用安全锁的底部脱开装置、缓降装置，可实现人员的二次逃生</a:t>
            </a:r>
            <a:endParaRPr lang="en-US" altLang="zh-CN" sz="220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pic>
        <p:nvPicPr>
          <p:cNvPr id="138245" name="图片 38" descr="D:\工作文件夹\2014\2014.3~救援舱\2014.3救援舱舱体安装\救生舱喷漆方案图.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3073400"/>
            <a:ext cx="10795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格 21">
            <a:extLst>
              <a:ext uri="{FF2B5EF4-FFF2-40B4-BE49-F238E27FC236}"/>
            </a:extLst>
          </p:cNvPr>
          <p:cNvGraphicFramePr>
            <a:graphicFrameLocks noGrp="1"/>
          </p:cNvGraphicFramePr>
          <p:nvPr/>
        </p:nvGraphicFramePr>
        <p:xfrm>
          <a:off x="3059113" y="3213100"/>
          <a:ext cx="5616575" cy="3384553"/>
        </p:xfrm>
        <a:graphic>
          <a:graphicData uri="http://schemas.openxmlformats.org/drawingml/2006/table">
            <a:tbl>
              <a:tblPr firstRow="1" bandRow="1"/>
              <a:tblGrid>
                <a:gridCol w="3392733">
                  <a:extLst>
                    <a:ext uri="{9D8B030D-6E8A-4147-A177-3AD203B41FA5}"/>
                  </a:extLst>
                </a:gridCol>
                <a:gridCol w="2223842">
                  <a:extLst>
                    <a:ext uri="{9D8B030D-6E8A-4147-A177-3AD203B41FA5}"/>
                  </a:extLst>
                </a:gridCol>
              </a:tblGrid>
              <a:tr h="430769">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200" kern="1200" dirty="0">
                          <a:latin typeface="黑体" panose="02010609060101010101" pitchFamily="49" charset="-122"/>
                          <a:ea typeface="黑体" panose="02010609060101010101" pitchFamily="49" charset="-122"/>
                        </a:rPr>
                        <a:t>项   目</a:t>
                      </a:r>
                      <a:endParaRPr lang="zh-CN" altLang="en-US" sz="2200" b="1" i="0" kern="1200" dirty="0">
                        <a:solidFill>
                          <a:schemeClr val="dk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CCFF">
                        <a:lumMod val="25000"/>
                      </a:srgbClr>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200" kern="1200" dirty="0">
                          <a:latin typeface="黑体" panose="02010609060101010101" pitchFamily="49" charset="-122"/>
                          <a:ea typeface="黑体" panose="02010609060101010101" pitchFamily="49" charset="-122"/>
                        </a:rPr>
                        <a:t>参   数</a:t>
                      </a:r>
                      <a:endParaRPr lang="zh-CN" altLang="en-US" sz="2200" b="1" i="0" kern="1200" dirty="0">
                        <a:solidFill>
                          <a:schemeClr val="dk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CCFF">
                        <a:lumMod val="25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适用孔径          </a:t>
                      </a:r>
                      <a:r>
                        <a:rPr lang="en-US" altLang="zh-CN" sz="1800" kern="1200" dirty="0">
                          <a:latin typeface="黑体" panose="02010609060101010101" pitchFamily="49" charset="-122"/>
                          <a:ea typeface="黑体" panose="02010609060101010101" pitchFamily="49" charset="-122"/>
                        </a:rPr>
                        <a:t>/mm</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a:t>
                      </a:r>
                      <a:r>
                        <a:rPr lang="el-GR" altLang="zh-CN" sz="1800" dirty="0">
                          <a:latin typeface="黑体" panose="02010609060101010101" pitchFamily="49" charset="-122"/>
                          <a:ea typeface="黑体" panose="02010609060101010101" pitchFamily="49" charset="-122"/>
                          <a:sym typeface="+mn-ea"/>
                        </a:rPr>
                        <a:t>Φ</a:t>
                      </a:r>
                      <a:r>
                        <a:rPr lang="en-US" altLang="zh-CN" sz="1800" kern="1200" dirty="0">
                          <a:latin typeface="黑体" panose="02010609060101010101" pitchFamily="49" charset="-122"/>
                          <a:ea typeface="黑体" panose="02010609060101010101" pitchFamily="49" charset="-122"/>
                        </a:rPr>
                        <a:t>580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外形尺寸          </a:t>
                      </a:r>
                      <a:r>
                        <a:rPr lang="en-US" altLang="zh-CN" sz="1800" kern="1200" dirty="0">
                          <a:latin typeface="黑体" panose="02010609060101010101" pitchFamily="49" charset="-122"/>
                          <a:ea typeface="黑体" panose="02010609060101010101" pitchFamily="49" charset="-122"/>
                        </a:rPr>
                        <a:t>/mm</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550×4000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人员舱尺寸</a:t>
                      </a:r>
                      <a:r>
                        <a:rPr lang="en-US" altLang="zh-CN" sz="1800" kern="1200" dirty="0">
                          <a:latin typeface="黑体" panose="02010609060101010101" pitchFamily="49" charset="-122"/>
                          <a:ea typeface="黑体" panose="02010609060101010101" pitchFamily="49" charset="-122"/>
                        </a:rPr>
                        <a:t>(</a:t>
                      </a:r>
                      <a:r>
                        <a:rPr lang="el-GR" altLang="zh-CN" sz="1800" kern="1200" dirty="0">
                          <a:latin typeface="黑体" panose="02010609060101010101" pitchFamily="49" charset="-122"/>
                          <a:ea typeface="黑体" panose="02010609060101010101" pitchFamily="49" charset="-122"/>
                        </a:rPr>
                        <a:t>Φ</a:t>
                      </a:r>
                      <a:r>
                        <a:rPr lang="en-US" altLang="zh-CN" sz="1800" kern="1200" dirty="0">
                          <a:latin typeface="黑体" panose="02010609060101010101" pitchFamily="49" charset="-122"/>
                          <a:ea typeface="黑体" panose="02010609060101010101" pitchFamily="49" charset="-122"/>
                        </a:rPr>
                        <a:t>×h) /mm</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530×1930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分段舱门高度      </a:t>
                      </a:r>
                      <a:r>
                        <a:rPr lang="en-US" altLang="zh-CN" sz="1800" kern="1200" dirty="0">
                          <a:latin typeface="黑体" panose="02010609060101010101" pitchFamily="49" charset="-122"/>
                          <a:ea typeface="黑体" panose="02010609060101010101" pitchFamily="49" charset="-122"/>
                        </a:rPr>
                        <a:t>/mm</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900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缓降高度          </a:t>
                      </a:r>
                      <a:r>
                        <a:rPr lang="en-US" altLang="zh-CN" sz="1800" kern="1200" dirty="0">
                          <a:latin typeface="黑体" panose="02010609060101010101" pitchFamily="49" charset="-122"/>
                          <a:ea typeface="黑体" panose="02010609060101010101" pitchFamily="49" charset="-122"/>
                        </a:rPr>
                        <a:t>/m</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1000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缓降速度          </a:t>
                      </a:r>
                      <a:r>
                        <a:rPr lang="en-US" altLang="zh-CN" sz="1800" kern="1200" dirty="0">
                          <a:latin typeface="黑体" panose="02010609060101010101" pitchFamily="49" charset="-122"/>
                          <a:ea typeface="黑体" panose="02010609060101010101" pitchFamily="49" charset="-122"/>
                        </a:rPr>
                        <a:t>/m/s</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1</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单次核载</a:t>
                      </a:r>
                      <a:r>
                        <a:rPr lang="zh-CN" altLang="en-US" sz="1800" kern="1200" baseline="0" dirty="0">
                          <a:latin typeface="黑体" panose="02010609060101010101" pitchFamily="49" charset="-122"/>
                          <a:ea typeface="黑体" panose="02010609060101010101" pitchFamily="49" charset="-122"/>
                        </a:rPr>
                        <a:t>          </a:t>
                      </a:r>
                      <a:r>
                        <a:rPr lang="en-US" altLang="zh-CN" sz="1800" kern="1200" dirty="0">
                          <a:latin typeface="黑体" panose="02010609060101010101" pitchFamily="49" charset="-122"/>
                          <a:ea typeface="黑体" panose="02010609060101010101" pitchFamily="49" charset="-122"/>
                        </a:rPr>
                        <a:t>/</a:t>
                      </a:r>
                      <a:r>
                        <a:rPr lang="zh-CN" altLang="en-US" sz="1800" kern="1200" dirty="0">
                          <a:latin typeface="黑体" panose="02010609060101010101" pitchFamily="49" charset="-122"/>
                          <a:ea typeface="黑体" panose="02010609060101010101" pitchFamily="49" charset="-122"/>
                        </a:rPr>
                        <a:t>人</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1</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40000"/>
                      </a:srgbClr>
                    </a:solidFill>
                  </a:tcPr>
                </a:tc>
                <a:extLst>
                  <a:ext uri="{0D108BD9-81ED-4DB2-BD59-A6C34878D82A}"/>
                </a:extLst>
              </a:tr>
              <a:tr h="369223">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kern="1200" dirty="0">
                          <a:latin typeface="黑体" panose="02010609060101010101" pitchFamily="49" charset="-122"/>
                          <a:ea typeface="黑体" panose="02010609060101010101" pitchFamily="49" charset="-122"/>
                        </a:rPr>
                        <a:t>自    重          </a:t>
                      </a:r>
                      <a:r>
                        <a:rPr lang="en-US" altLang="zh-CN" sz="1800" kern="1200" dirty="0">
                          <a:latin typeface="黑体" panose="02010609060101010101" pitchFamily="49" charset="-122"/>
                          <a:ea typeface="黑体" panose="02010609060101010101" pitchFamily="49" charset="-122"/>
                        </a:rPr>
                        <a:t>/kg</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latin typeface="黑体" panose="02010609060101010101" pitchFamily="49" charset="-122"/>
                          <a:ea typeface="黑体" panose="02010609060101010101" pitchFamily="49" charset="-122"/>
                        </a:rPr>
                        <a:t>780</a:t>
                      </a:r>
                      <a:endParaRPr lang="zh-CN" altLang="en-US" sz="1800" b="1" kern="1200" dirty="0">
                        <a:solidFill>
                          <a:schemeClr val="tx1"/>
                        </a:solidFill>
                        <a:latin typeface="黑体" panose="02010609060101010101" pitchFamily="49" charset="-122"/>
                        <a:ea typeface="黑体" panose="02010609060101010101" pitchFamily="49" charset="-122"/>
                        <a:cs typeface="Times New Roman" pitchFamily="18" charset="0"/>
                      </a:endParaRPr>
                    </a:p>
                  </a:txBody>
                  <a:tcPr marL="91434" marR="91434" marT="45695" marB="456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CCFF">
                        <a:tint val="20000"/>
                      </a:srgbClr>
                    </a:solidFill>
                  </a:tcPr>
                </a:tc>
                <a:extLst>
                  <a:ext uri="{0D108BD9-81ED-4DB2-BD59-A6C34878D82A}"/>
                </a:extLst>
              </a:tr>
            </a:tbl>
          </a:graphicData>
        </a:graphic>
      </p:graphicFrame>
      <p:sp>
        <p:nvSpPr>
          <p:cNvPr id="138278" name="矩形 2"/>
          <p:cNvSpPr>
            <a:spLocks noChangeArrowheads="1"/>
          </p:cNvSpPr>
          <p:nvPr/>
        </p:nvSpPr>
        <p:spPr bwMode="auto">
          <a:xfrm>
            <a:off x="1073150" y="6411913"/>
            <a:ext cx="9540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solidFill>
                  <a:srgbClr val="C00000"/>
                </a:solidFill>
                <a:latin typeface="黑体" panose="02010609060101010101" pitchFamily="49" charset="-122"/>
                <a:ea typeface="黑体" panose="02010609060101010101" pitchFamily="49" charset="-122"/>
                <a:cs typeface="Times New Roman" panose="02020603050405020304" pitchFamily="18" charset="0"/>
              </a:rPr>
              <a:t>提升舱</a:t>
            </a:r>
            <a:endParaRPr lang="zh-CN" altLang="en-US" sz="2000">
              <a:ea typeface="黑体" panose="02010609060101010101" pitchFamily="49" charset="-122"/>
              <a:cs typeface="Times New Roman" panose="02020603050405020304" pitchFamily="18" charset="0"/>
            </a:endParaRPr>
          </a:p>
        </p:txBody>
      </p:sp>
      <p:cxnSp>
        <p:nvCxnSpPr>
          <p:cNvPr id="138279" name="直接连接符 10"/>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3828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38281" name="矩形 36"/>
          <p:cNvSpPr>
            <a:spLocks noChangeArrowheads="1"/>
          </p:cNvSpPr>
          <p:nvPr/>
        </p:nvSpPr>
        <p:spPr bwMode="auto">
          <a:xfrm>
            <a:off x="7164628" y="293688"/>
            <a:ext cx="1887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400" b="1" dirty="0">
                <a:solidFill>
                  <a:srgbClr val="C00000"/>
                </a:solidFill>
                <a:latin typeface="黑体" panose="02010609060101010101" pitchFamily="49" charset="-122"/>
                <a:ea typeface="黑体" panose="02010609060101010101" pitchFamily="49" charset="-122"/>
              </a:rPr>
              <a:t>1</a:t>
            </a:r>
            <a:r>
              <a:rPr lang="zh-CN" altLang="en-US" sz="2400" b="1" dirty="0">
                <a:solidFill>
                  <a:srgbClr val="C00000"/>
                </a:solidFill>
                <a:latin typeface="黑体" panose="02010609060101010101" pitchFamily="49" charset="-122"/>
                <a:ea typeface="黑体" panose="02010609060101010101" pitchFamily="49" charset="-122"/>
              </a:rPr>
              <a:t>）</a:t>
            </a:r>
            <a:r>
              <a:rPr lang="zh-CN" altLang="en-US" sz="2400" b="1" dirty="0" smtClean="0">
                <a:solidFill>
                  <a:srgbClr val="C00000"/>
                </a:solidFill>
                <a:latin typeface="黑体" panose="02010609060101010101" pitchFamily="49" charset="-122"/>
                <a:ea typeface="黑体" panose="02010609060101010101" pitchFamily="49" charset="-122"/>
              </a:rPr>
              <a:t>应急救援</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138282"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9"/>
          <p:cNvSpPr>
            <a:spLocks noChangeArrowheads="1"/>
          </p:cNvSpPr>
          <p:nvPr/>
        </p:nvSpPr>
        <p:spPr bwMode="auto">
          <a:xfrm>
            <a:off x="4140200" y="3705225"/>
            <a:ext cx="9144000" cy="0"/>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zh-CN" sz="1800"/>
          </a:p>
        </p:txBody>
      </p:sp>
      <p:sp>
        <p:nvSpPr>
          <p:cNvPr id="140291" name="灯片编号占位符 1"/>
          <p:cNvSpPr txBox="1">
            <a:spLocks noGrp="1" noChangeArrowheads="1"/>
          </p:cNvSpPr>
          <p:nvPr/>
        </p:nvSpPr>
        <p:spPr bwMode="auto">
          <a:xfrm>
            <a:off x="675957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fld id="{FA842704-5299-4D3E-A4A2-9451ECDC0B03}" type="slidenum">
              <a:rPr lang="zh-CN" altLang="en-US" sz="1200">
                <a:solidFill>
                  <a:srgbClr val="898989"/>
                </a:solidFill>
              </a:rPr>
              <a:pPr algn="r" eaLnBrk="1" hangingPunct="1">
                <a:spcBef>
                  <a:spcPct val="0"/>
                </a:spcBef>
                <a:buFontTx/>
                <a:buNone/>
              </a:pPr>
              <a:t>45</a:t>
            </a:fld>
            <a:endParaRPr lang="en-US" altLang="zh-CN" sz="1200">
              <a:solidFill>
                <a:srgbClr val="898989"/>
              </a:solidFill>
            </a:endParaRPr>
          </a:p>
        </p:txBody>
      </p:sp>
      <p:sp>
        <p:nvSpPr>
          <p:cNvPr id="140292" name="TextBox 30"/>
          <p:cNvSpPr txBox="1">
            <a:spLocks noChangeArrowheads="1"/>
          </p:cNvSpPr>
          <p:nvPr/>
        </p:nvSpPr>
        <p:spPr bwMode="auto">
          <a:xfrm>
            <a:off x="7019925" y="398463"/>
            <a:ext cx="1981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2200"/>
              </a:lnSpc>
              <a:spcBef>
                <a:spcPct val="0"/>
              </a:spcBef>
              <a:buFontTx/>
              <a:buNone/>
            </a:pPr>
            <a:r>
              <a:rPr lang="en-US" altLang="zh-CN" sz="2400" b="1">
                <a:solidFill>
                  <a:srgbClr val="C00000"/>
                </a:solidFill>
                <a:latin typeface="黑体" panose="02010609060101010101" pitchFamily="49" charset="-122"/>
                <a:ea typeface="黑体" panose="02010609060101010101" pitchFamily="49" charset="-122"/>
              </a:rPr>
              <a:t>2</a:t>
            </a:r>
            <a:r>
              <a:rPr lang="zh-CN" altLang="en-US" sz="2400" b="1">
                <a:solidFill>
                  <a:srgbClr val="C00000"/>
                </a:solidFill>
                <a:latin typeface="黑体" panose="02010609060101010101" pitchFamily="49" charset="-122"/>
                <a:ea typeface="黑体" panose="02010609060101010101" pitchFamily="49" charset="-122"/>
              </a:rPr>
              <a:t>）探查测试</a:t>
            </a:r>
            <a:endParaRPr lang="en-US" altLang="zh-CN" sz="2400" b="1">
              <a:solidFill>
                <a:srgbClr val="C00000"/>
              </a:solidFill>
              <a:latin typeface="黑体" panose="02010609060101010101" pitchFamily="49" charset="-122"/>
              <a:ea typeface="黑体" panose="02010609060101010101" pitchFamily="49" charset="-122"/>
            </a:endParaRPr>
          </a:p>
        </p:txBody>
      </p:sp>
      <p:sp>
        <p:nvSpPr>
          <p:cNvPr id="140293" name="灯片编号占位符 2"/>
          <p:cNvSpPr txBox="1">
            <a:spLocks noChangeArrowheads="1"/>
          </p:cNvSpPr>
          <p:nvPr/>
        </p:nvSpPr>
        <p:spPr bwMode="auto">
          <a:xfrm>
            <a:off x="675957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fld id="{6CA6EE94-ECFC-4FF3-B0A8-B94987EEF8D1}" type="slidenum">
              <a:rPr lang="zh-CN" altLang="en-US" sz="1200">
                <a:solidFill>
                  <a:srgbClr val="898989"/>
                </a:solidFill>
              </a:rPr>
              <a:pPr algn="r" eaLnBrk="1" hangingPunct="1">
                <a:spcBef>
                  <a:spcPct val="0"/>
                </a:spcBef>
                <a:buFontTx/>
                <a:buNone/>
              </a:pPr>
              <a:t>45</a:t>
            </a:fld>
            <a:endParaRPr lang="en-US" altLang="zh-CN" sz="1200">
              <a:solidFill>
                <a:srgbClr val="898989"/>
              </a:solidFill>
            </a:endParaRPr>
          </a:p>
        </p:txBody>
      </p:sp>
      <p:sp>
        <p:nvSpPr>
          <p:cNvPr id="140294" name="TextBox 39"/>
          <p:cNvSpPr txBox="1">
            <a:spLocks noChangeArrowheads="1"/>
          </p:cNvSpPr>
          <p:nvPr/>
        </p:nvSpPr>
        <p:spPr bwMode="auto">
          <a:xfrm>
            <a:off x="1563688" y="2312988"/>
            <a:ext cx="22860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pPr>
            <a:r>
              <a:rPr lang="zh-CN" altLang="en-US" sz="2200">
                <a:latin typeface="黑体" panose="02010609060101010101" pitchFamily="49" charset="-122"/>
                <a:ea typeface="黑体" panose="02010609060101010101" pitchFamily="49" charset="-122"/>
              </a:rPr>
              <a:t> 三维地震</a:t>
            </a:r>
          </a:p>
          <a:p>
            <a:pPr>
              <a:lnSpc>
                <a:spcPct val="130000"/>
              </a:lnSpc>
              <a:spcBef>
                <a:spcPct val="0"/>
              </a:spcBef>
            </a:pPr>
            <a:r>
              <a:rPr lang="zh-CN" altLang="en-US" sz="2200">
                <a:latin typeface="黑体" panose="02010609060101010101" pitchFamily="49" charset="-122"/>
                <a:ea typeface="黑体" panose="02010609060101010101" pitchFamily="49" charset="-122"/>
              </a:rPr>
              <a:t> 直流电法</a:t>
            </a:r>
            <a:endParaRPr lang="en-US" altLang="zh-CN" sz="2200">
              <a:latin typeface="黑体" panose="02010609060101010101" pitchFamily="49" charset="-122"/>
              <a:ea typeface="黑体" panose="02010609060101010101" pitchFamily="49" charset="-122"/>
            </a:endParaRPr>
          </a:p>
          <a:p>
            <a:pPr>
              <a:lnSpc>
                <a:spcPct val="130000"/>
              </a:lnSpc>
              <a:spcBef>
                <a:spcPct val="0"/>
              </a:spcBef>
            </a:pPr>
            <a:r>
              <a:rPr lang="en-US" altLang="zh-CN" sz="2200">
                <a:latin typeface="黑体" panose="02010609060101010101" pitchFamily="49" charset="-122"/>
                <a:ea typeface="黑体" panose="02010609060101010101" pitchFamily="49" charset="-122"/>
              </a:rPr>
              <a:t> </a:t>
            </a:r>
            <a:r>
              <a:rPr lang="zh-CN" altLang="en-US" sz="2200">
                <a:latin typeface="黑体" panose="02010609060101010101" pitchFamily="49" charset="-122"/>
                <a:ea typeface="黑体" panose="02010609060101010101" pitchFamily="49" charset="-122"/>
              </a:rPr>
              <a:t>瞬变电磁法</a:t>
            </a:r>
          </a:p>
          <a:p>
            <a:pPr>
              <a:lnSpc>
                <a:spcPct val="130000"/>
              </a:lnSpc>
              <a:spcBef>
                <a:spcPct val="0"/>
              </a:spcBef>
            </a:pPr>
            <a:r>
              <a:rPr lang="zh-CN" altLang="en-US" sz="2200">
                <a:latin typeface="黑体" panose="02010609060101010101" pitchFamily="49" charset="-122"/>
                <a:ea typeface="黑体" panose="02010609060101010101" pitchFamily="49" charset="-122"/>
              </a:rPr>
              <a:t> 高密度电法</a:t>
            </a:r>
          </a:p>
        </p:txBody>
      </p:sp>
      <p:sp>
        <p:nvSpPr>
          <p:cNvPr id="140295" name="TextBox 47"/>
          <p:cNvSpPr txBox="1">
            <a:spLocks noChangeArrowheads="1"/>
          </p:cNvSpPr>
          <p:nvPr/>
        </p:nvSpPr>
        <p:spPr bwMode="auto">
          <a:xfrm>
            <a:off x="563563" y="181292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b="1">
                <a:solidFill>
                  <a:srgbClr val="FF0000"/>
                </a:solidFill>
                <a:latin typeface="黑体" panose="02010609060101010101" pitchFamily="49" charset="-122"/>
                <a:ea typeface="黑体" panose="02010609060101010101" pitchFamily="49" charset="-122"/>
              </a:rPr>
              <a:t>物探技术</a:t>
            </a:r>
          </a:p>
        </p:txBody>
      </p:sp>
      <p:sp>
        <p:nvSpPr>
          <p:cNvPr id="140296" name="TextBox 48"/>
          <p:cNvSpPr txBox="1">
            <a:spLocks noChangeArrowheads="1"/>
          </p:cNvSpPr>
          <p:nvPr/>
        </p:nvSpPr>
        <p:spPr bwMode="auto">
          <a:xfrm>
            <a:off x="4778375" y="181292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b="1">
                <a:solidFill>
                  <a:srgbClr val="FF0000"/>
                </a:solidFill>
                <a:latin typeface="黑体" panose="02010609060101010101" pitchFamily="49" charset="-122"/>
                <a:ea typeface="黑体" panose="02010609060101010101" pitchFamily="49" charset="-122"/>
              </a:rPr>
              <a:t>钻探技术</a:t>
            </a:r>
          </a:p>
        </p:txBody>
      </p:sp>
      <p:sp>
        <p:nvSpPr>
          <p:cNvPr id="140297" name="TextBox 49"/>
          <p:cNvSpPr txBox="1">
            <a:spLocks noChangeArrowheads="1"/>
          </p:cNvSpPr>
          <p:nvPr/>
        </p:nvSpPr>
        <p:spPr bwMode="auto">
          <a:xfrm>
            <a:off x="4778375" y="33131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b="1">
                <a:solidFill>
                  <a:srgbClr val="FF0000"/>
                </a:solidFill>
                <a:latin typeface="黑体" panose="02010609060101010101" pitchFamily="49" charset="-122"/>
                <a:ea typeface="黑体" panose="02010609060101010101" pitchFamily="49" charset="-122"/>
              </a:rPr>
              <a:t>化探技术</a:t>
            </a:r>
          </a:p>
        </p:txBody>
      </p:sp>
      <p:sp>
        <p:nvSpPr>
          <p:cNvPr id="140298" name="TextBox 39"/>
          <p:cNvSpPr txBox="1">
            <a:spLocks noChangeArrowheads="1"/>
          </p:cNvSpPr>
          <p:nvPr/>
        </p:nvSpPr>
        <p:spPr bwMode="auto">
          <a:xfrm>
            <a:off x="6072188" y="1863725"/>
            <a:ext cx="314325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pPr>
            <a:r>
              <a:rPr lang="zh-CN" altLang="en-US" sz="2200">
                <a:latin typeface="黑体" panose="02010609060101010101" pitchFamily="49" charset="-122"/>
                <a:ea typeface="黑体" panose="02010609060101010101" pitchFamily="49" charset="-122"/>
              </a:rPr>
              <a:t> 定向钻进技术</a:t>
            </a:r>
            <a:endParaRPr lang="en-US" altLang="zh-CN" sz="2200">
              <a:latin typeface="黑体" panose="02010609060101010101" pitchFamily="49" charset="-122"/>
              <a:ea typeface="黑体" panose="02010609060101010101" pitchFamily="49" charset="-122"/>
            </a:endParaRPr>
          </a:p>
          <a:p>
            <a:pPr>
              <a:lnSpc>
                <a:spcPct val="130000"/>
              </a:lnSpc>
              <a:spcBef>
                <a:spcPct val="0"/>
              </a:spcBef>
            </a:pPr>
            <a:r>
              <a:rPr lang="en-US" altLang="zh-CN" sz="2200">
                <a:latin typeface="黑体" panose="02010609060101010101" pitchFamily="49" charset="-122"/>
                <a:ea typeface="黑体" panose="02010609060101010101" pitchFamily="49" charset="-122"/>
              </a:rPr>
              <a:t> </a:t>
            </a:r>
            <a:r>
              <a:rPr lang="zh-CN" altLang="en-US" sz="2200">
                <a:latin typeface="黑体" panose="02010609060101010101" pitchFamily="49" charset="-122"/>
                <a:ea typeface="黑体" panose="02010609060101010101" pitchFamily="49" charset="-122"/>
              </a:rPr>
              <a:t>分支钻进技术</a:t>
            </a:r>
          </a:p>
        </p:txBody>
      </p:sp>
      <p:sp>
        <p:nvSpPr>
          <p:cNvPr id="140299" name="TextBox 39"/>
          <p:cNvSpPr txBox="1">
            <a:spLocks noChangeArrowheads="1"/>
          </p:cNvSpPr>
          <p:nvPr/>
        </p:nvSpPr>
        <p:spPr bwMode="auto">
          <a:xfrm>
            <a:off x="6278563" y="3313113"/>
            <a:ext cx="2214562"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pPr>
            <a:r>
              <a:rPr lang="zh-CN" altLang="en-US" sz="2200">
                <a:latin typeface="黑体" panose="02010609060101010101" pitchFamily="49" charset="-122"/>
                <a:ea typeface="黑体" panose="02010609060101010101" pitchFamily="49" charset="-122"/>
              </a:rPr>
              <a:t> 水质快速判别</a:t>
            </a:r>
            <a:endParaRPr lang="en-US" altLang="zh-CN" sz="2200">
              <a:latin typeface="黑体" panose="02010609060101010101" pitchFamily="49" charset="-122"/>
              <a:ea typeface="黑体" panose="02010609060101010101" pitchFamily="49" charset="-122"/>
            </a:endParaRPr>
          </a:p>
          <a:p>
            <a:pPr>
              <a:lnSpc>
                <a:spcPct val="130000"/>
              </a:lnSpc>
              <a:spcBef>
                <a:spcPct val="0"/>
              </a:spcBef>
            </a:pPr>
            <a:r>
              <a:rPr lang="en-US" altLang="zh-CN" sz="2200">
                <a:latin typeface="黑体" panose="02010609060101010101" pitchFamily="49" charset="-122"/>
                <a:ea typeface="黑体" panose="02010609060101010101" pitchFamily="49" charset="-122"/>
              </a:rPr>
              <a:t> </a:t>
            </a:r>
            <a:r>
              <a:rPr lang="zh-CN" altLang="en-US" sz="2200">
                <a:latin typeface="黑体" panose="02010609060101010101" pitchFamily="49" charset="-122"/>
                <a:ea typeface="黑体" panose="02010609060101010101" pitchFamily="49" charset="-122"/>
              </a:rPr>
              <a:t>示踪试验</a:t>
            </a:r>
          </a:p>
        </p:txBody>
      </p:sp>
      <p:sp>
        <p:nvSpPr>
          <p:cNvPr id="140300" name="圆角矩形 53"/>
          <p:cNvSpPr>
            <a:spLocks noChangeArrowheads="1"/>
          </p:cNvSpPr>
          <p:nvPr/>
        </p:nvSpPr>
        <p:spPr bwMode="auto">
          <a:xfrm>
            <a:off x="4492625" y="1741488"/>
            <a:ext cx="4143375" cy="2571750"/>
          </a:xfrm>
          <a:prstGeom prst="roundRect">
            <a:avLst>
              <a:gd name="adj" fmla="val 16667"/>
            </a:avLst>
          </a:prstGeom>
          <a:noFill/>
          <a:ln w="254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zh-CN" altLang="zh-CN" sz="1800">
              <a:solidFill>
                <a:srgbClr val="FFFFFF"/>
              </a:solidFill>
            </a:endParaRPr>
          </a:p>
        </p:txBody>
      </p:sp>
      <p:sp>
        <p:nvSpPr>
          <p:cNvPr id="140301" name="圆角矩形 54"/>
          <p:cNvSpPr>
            <a:spLocks noChangeArrowheads="1"/>
          </p:cNvSpPr>
          <p:nvPr/>
        </p:nvSpPr>
        <p:spPr bwMode="auto">
          <a:xfrm>
            <a:off x="420688" y="1741488"/>
            <a:ext cx="3571875" cy="2643187"/>
          </a:xfrm>
          <a:prstGeom prst="roundRect">
            <a:avLst>
              <a:gd name="adj" fmla="val 16667"/>
            </a:avLst>
          </a:prstGeom>
          <a:noFill/>
          <a:ln w="254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zh-CN" altLang="zh-CN" sz="1800">
              <a:solidFill>
                <a:srgbClr val="FFFFFF"/>
              </a:solidFill>
            </a:endParaRPr>
          </a:p>
        </p:txBody>
      </p:sp>
      <p:sp>
        <p:nvSpPr>
          <p:cNvPr id="140302" name="TextBox 39"/>
          <p:cNvSpPr txBox="1">
            <a:spLocks noChangeArrowheads="1"/>
          </p:cNvSpPr>
          <p:nvPr/>
        </p:nvSpPr>
        <p:spPr bwMode="auto">
          <a:xfrm>
            <a:off x="3349625" y="5108575"/>
            <a:ext cx="30718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pPr>
            <a:r>
              <a:rPr lang="zh-CN" altLang="en-US" sz="2200">
                <a:latin typeface="黑体" panose="02010609060101010101" pitchFamily="49" charset="-122"/>
                <a:ea typeface="黑体" panose="02010609060101010101" pitchFamily="49" charset="-122"/>
              </a:rPr>
              <a:t> 钻孔取芯</a:t>
            </a:r>
            <a:endParaRPr lang="en-US" altLang="zh-CN" sz="2200">
              <a:latin typeface="黑体" panose="02010609060101010101" pitchFamily="49" charset="-122"/>
              <a:ea typeface="黑体" panose="02010609060101010101" pitchFamily="49" charset="-122"/>
            </a:endParaRPr>
          </a:p>
          <a:p>
            <a:pPr>
              <a:lnSpc>
                <a:spcPct val="130000"/>
              </a:lnSpc>
              <a:spcBef>
                <a:spcPct val="0"/>
              </a:spcBef>
            </a:pPr>
            <a:r>
              <a:rPr lang="en-US" altLang="zh-CN" sz="2200">
                <a:latin typeface="黑体" panose="02010609060101010101" pitchFamily="49" charset="-122"/>
                <a:ea typeface="黑体" panose="02010609060101010101" pitchFamily="49" charset="-122"/>
              </a:rPr>
              <a:t> </a:t>
            </a:r>
            <a:r>
              <a:rPr lang="zh-CN" altLang="en-US" sz="2200">
                <a:latin typeface="黑体" panose="02010609060101010101" pitchFamily="49" charset="-122"/>
                <a:ea typeface="黑体" panose="02010609060101010101" pitchFamily="49" charset="-122"/>
              </a:rPr>
              <a:t>岩石物理力学测试</a:t>
            </a:r>
          </a:p>
          <a:p>
            <a:pPr>
              <a:lnSpc>
                <a:spcPct val="130000"/>
              </a:lnSpc>
              <a:spcBef>
                <a:spcPct val="0"/>
              </a:spcBef>
            </a:pPr>
            <a:r>
              <a:rPr lang="zh-CN" altLang="en-US" sz="2200">
                <a:latin typeface="黑体" panose="02010609060101010101" pitchFamily="49" charset="-122"/>
                <a:ea typeface="黑体" panose="02010609060101010101" pitchFamily="49" charset="-122"/>
              </a:rPr>
              <a:t> 原位地应力测试</a:t>
            </a:r>
            <a:endParaRPr lang="en-US" altLang="zh-CN" sz="2200">
              <a:latin typeface="黑体" panose="02010609060101010101" pitchFamily="49" charset="-122"/>
              <a:ea typeface="黑体" panose="02010609060101010101" pitchFamily="49" charset="-122"/>
            </a:endParaRPr>
          </a:p>
        </p:txBody>
      </p:sp>
      <p:sp>
        <p:nvSpPr>
          <p:cNvPr id="140303" name="TextBox 47"/>
          <p:cNvSpPr txBox="1">
            <a:spLocks noChangeArrowheads="1"/>
          </p:cNvSpPr>
          <p:nvPr/>
        </p:nvSpPr>
        <p:spPr bwMode="auto">
          <a:xfrm>
            <a:off x="1992313" y="4702175"/>
            <a:ext cx="142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b="1">
                <a:solidFill>
                  <a:srgbClr val="FF0000"/>
                </a:solidFill>
                <a:latin typeface="黑体" panose="02010609060101010101" pitchFamily="49" charset="-122"/>
                <a:ea typeface="黑体" panose="02010609060101010101" pitchFamily="49" charset="-122"/>
              </a:rPr>
              <a:t>参数测试</a:t>
            </a:r>
          </a:p>
        </p:txBody>
      </p:sp>
      <p:sp>
        <p:nvSpPr>
          <p:cNvPr id="140304" name="圆角矩形 18"/>
          <p:cNvSpPr>
            <a:spLocks noChangeArrowheads="1"/>
          </p:cNvSpPr>
          <p:nvPr/>
        </p:nvSpPr>
        <p:spPr bwMode="auto">
          <a:xfrm>
            <a:off x="1778000" y="4592638"/>
            <a:ext cx="4929188" cy="2071687"/>
          </a:xfrm>
          <a:prstGeom prst="roundRect">
            <a:avLst>
              <a:gd name="adj" fmla="val 16667"/>
            </a:avLst>
          </a:prstGeom>
          <a:noFill/>
          <a:ln w="254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zh-CN" altLang="zh-CN" sz="1800">
              <a:solidFill>
                <a:srgbClr val="FFFFFF"/>
              </a:solidFill>
            </a:endParaRPr>
          </a:p>
        </p:txBody>
      </p:sp>
      <p:cxnSp>
        <p:nvCxnSpPr>
          <p:cNvPr id="140305"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40306"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40307"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ounded Rectangle 23">
            <a:extLst>
              <a:ext uri="{FF2B5EF4-FFF2-40B4-BE49-F238E27FC236}"/>
            </a:extLst>
          </p:cNvPr>
          <p:cNvSpPr>
            <a:spLocks noChangeArrowheads="1"/>
          </p:cNvSpPr>
          <p:nvPr/>
        </p:nvSpPr>
        <p:spPr bwMode="auto">
          <a:xfrm>
            <a:off x="142875" y="2178050"/>
            <a:ext cx="2500313" cy="4533900"/>
          </a:xfrm>
          <a:prstGeom prst="roundRect">
            <a:avLst>
              <a:gd name="adj" fmla="val 3329"/>
            </a:avLst>
          </a:prstGeom>
          <a:noFill/>
          <a:ln w="12700" cmpd="sng">
            <a:solidFill>
              <a:srgbClr val="953735"/>
            </a:solidFill>
            <a:round/>
            <a:headEnd/>
            <a:tailEnd/>
          </a:ln>
          <a:effectLst>
            <a:outerShdw algn="ctr" rotWithShape="0">
              <a:srgbClr val="000000">
                <a:alpha val="17000"/>
              </a:srgbClr>
            </a:outerShdw>
          </a:effectLst>
        </p:spPr>
        <p:txBody>
          <a:bodyPr anchor="ctr"/>
          <a:lstStyle/>
          <a:p>
            <a:pPr eaLnBrk="1" hangingPunct="1">
              <a:buFont typeface="Arial" panose="020B0604020202020204" pitchFamily="34" charset="0"/>
              <a:buNone/>
              <a:defRPr/>
            </a:pPr>
            <a:endParaRPr lang="en-US">
              <a:solidFill>
                <a:srgbClr val="FFFFFF"/>
              </a:solidFill>
              <a:effectLst>
                <a:outerShdw blurRad="38100" dist="38100" dir="2700000" algn="tl">
                  <a:srgbClr val="C0C0C0"/>
                </a:outerShdw>
              </a:effectLst>
              <a:latin typeface="Arial" pitchFamily="34" charset="0"/>
            </a:endParaRPr>
          </a:p>
        </p:txBody>
      </p:sp>
      <p:sp>
        <p:nvSpPr>
          <p:cNvPr id="142339" name="文本框 1"/>
          <p:cNvSpPr txBox="1">
            <a:spLocks noChangeArrowheads="1"/>
          </p:cNvSpPr>
          <p:nvPr/>
        </p:nvSpPr>
        <p:spPr bwMode="auto">
          <a:xfrm>
            <a:off x="0" y="2276872"/>
            <a:ext cx="2632075" cy="433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Clr>
                <a:schemeClr val="tx1"/>
              </a:buClr>
              <a:buFont typeface="Wingdings" panose="05000000000000000000" pitchFamily="2" charset="2"/>
              <a:buChar char="n"/>
            </a:pPr>
            <a:r>
              <a:rPr lang="zh-CN" altLang="en-US" sz="1800" b="1" dirty="0">
                <a:solidFill>
                  <a:srgbClr val="C00000"/>
                </a:solidFill>
                <a:latin typeface="黑体" panose="02010609060101010101" pitchFamily="49" charset="-122"/>
                <a:ea typeface="黑体" panose="02010609060101010101" pitchFamily="49" charset="-122"/>
              </a:rPr>
              <a:t>动水大通道突水钻孔控制注浆封堵</a:t>
            </a:r>
            <a:r>
              <a:rPr lang="zh-CN" altLang="en-US" sz="1800" b="1" dirty="0" smtClean="0">
                <a:solidFill>
                  <a:srgbClr val="C00000"/>
                </a:solidFill>
                <a:latin typeface="黑体" panose="02010609060101010101" pitchFamily="49" charset="-122"/>
                <a:ea typeface="黑体" panose="02010609060101010101" pitchFamily="49" charset="-122"/>
              </a:rPr>
              <a:t>技术</a:t>
            </a:r>
            <a:r>
              <a:rPr lang="zh-CN" altLang="en-US" sz="1800" b="1" dirty="0" smtClean="0">
                <a:latin typeface="黑体" panose="02010609060101010101" pitchFamily="49" charset="-122"/>
                <a:ea typeface="黑体" panose="02010609060101010101" pitchFamily="49" charset="-122"/>
              </a:rPr>
              <a:t>可</a:t>
            </a:r>
            <a:r>
              <a:rPr lang="zh-CN" altLang="en-US" sz="1800" b="1" dirty="0">
                <a:latin typeface="黑体" panose="02010609060101010101" pitchFamily="49" charset="-122"/>
                <a:ea typeface="黑体" panose="02010609060101010101" pitchFamily="49" charset="-122"/>
              </a:rPr>
              <a:t>实现携袋钻进、双液注浆、孔底混合、袋内固结，抛袋</a:t>
            </a:r>
            <a:r>
              <a:rPr lang="zh-CN" altLang="en-US" sz="1800" b="1" dirty="0" smtClean="0">
                <a:latin typeface="黑体" panose="02010609060101010101" pitchFamily="49" charset="-122"/>
                <a:ea typeface="黑体" panose="02010609060101010101" pitchFamily="49" charset="-122"/>
              </a:rPr>
              <a:t>分离。</a:t>
            </a:r>
            <a:endParaRPr lang="en-US" altLang="zh-CN" sz="1800" b="1" dirty="0" smtClean="0">
              <a:latin typeface="黑体" panose="02010609060101010101" pitchFamily="49" charset="-122"/>
              <a:ea typeface="黑体" panose="02010609060101010101" pitchFamily="49" charset="-122"/>
            </a:endParaRPr>
          </a:p>
          <a:p>
            <a:pPr>
              <a:lnSpc>
                <a:spcPct val="150000"/>
              </a:lnSpc>
              <a:spcBef>
                <a:spcPts val="600"/>
              </a:spcBef>
              <a:spcAft>
                <a:spcPts val="600"/>
              </a:spcAft>
              <a:buClr>
                <a:schemeClr val="tx1"/>
              </a:buClr>
              <a:buFont typeface="Wingdings" panose="05000000000000000000" pitchFamily="2" charset="2"/>
              <a:buChar char="n"/>
            </a:pPr>
            <a:r>
              <a:rPr lang="zh-CN" altLang="en-US" sz="1800" b="1" dirty="0" smtClean="0">
                <a:latin typeface="黑体" panose="02010609060101010101" pitchFamily="49" charset="-122"/>
                <a:ea typeface="黑体" panose="02010609060101010101" pitchFamily="49" charset="-122"/>
              </a:rPr>
              <a:t>在</a:t>
            </a:r>
            <a:r>
              <a:rPr lang="zh-CN" altLang="en-US" sz="1800" b="1" dirty="0">
                <a:latin typeface="黑体" panose="02010609060101010101" pitchFamily="49" charset="-122"/>
                <a:ea typeface="黑体" panose="02010609060101010101" pitchFamily="49" charset="-122"/>
              </a:rPr>
              <a:t>水量较大、水流较快时，这种方法不但可以快速封堵巷道，而且可以节省大量的浆液</a:t>
            </a:r>
            <a:endParaRPr lang="en-US" altLang="zh-CN" sz="1800" b="1" dirty="0">
              <a:latin typeface="黑体" panose="02010609060101010101" pitchFamily="49" charset="-122"/>
              <a:ea typeface="黑体" panose="02010609060101010101" pitchFamily="49" charset="-122"/>
            </a:endParaRPr>
          </a:p>
        </p:txBody>
      </p:sp>
      <p:cxnSp>
        <p:nvCxnSpPr>
          <p:cNvPr id="142340"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4234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42342" name="TextBox 13"/>
          <p:cNvSpPr txBox="1">
            <a:spLocks noChangeArrowheads="1"/>
          </p:cNvSpPr>
          <p:nvPr/>
        </p:nvSpPr>
        <p:spPr bwMode="auto">
          <a:xfrm>
            <a:off x="-396875" y="1358900"/>
            <a:ext cx="55800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lnSpc>
                <a:spcPct val="120000"/>
              </a:lnSpc>
              <a:spcBef>
                <a:spcPct val="0"/>
              </a:spcBef>
              <a:buFont typeface="Arial" panose="020B0604020202020204" pitchFamily="34" charset="0"/>
              <a:buNone/>
            </a:pPr>
            <a:r>
              <a:rPr lang="zh-CN" altLang="en-US" sz="2200" b="1">
                <a:solidFill>
                  <a:srgbClr val="0000CC"/>
                </a:solidFill>
                <a:latin typeface="黑体" panose="02010609060101010101" pitchFamily="49" charset="-122"/>
                <a:ea typeface="黑体" panose="02010609060101010101" pitchFamily="49" charset="-122"/>
              </a:rPr>
              <a:t>动水大通道突水钻孔控制注浆封堵技术</a:t>
            </a:r>
            <a:endParaRPr lang="en-US" altLang="zh-CN" sz="2200" b="1">
              <a:solidFill>
                <a:srgbClr val="0000CC"/>
              </a:solidFill>
              <a:latin typeface="黑体" panose="02010609060101010101" pitchFamily="49" charset="-122"/>
              <a:ea typeface="黑体" panose="02010609060101010101" pitchFamily="49" charset="-122"/>
            </a:endParaRPr>
          </a:p>
        </p:txBody>
      </p:sp>
      <p:sp>
        <p:nvSpPr>
          <p:cNvPr id="142343"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2091765C-E1D9-4F49-8058-28F52B3C0E3C}" type="slidenum">
              <a:rPr lang="zh-CN" altLang="en-US" sz="1200">
                <a:solidFill>
                  <a:srgbClr val="898989"/>
                </a:solidFill>
              </a:rPr>
              <a:pPr algn="r" eaLnBrk="1" hangingPunct="1">
                <a:spcBef>
                  <a:spcPct val="0"/>
                </a:spcBef>
                <a:buFont typeface="Arial" panose="020B0604020202020204" pitchFamily="34" charset="0"/>
                <a:buNone/>
              </a:pPr>
              <a:t>46</a:t>
            </a:fld>
            <a:endParaRPr lang="en-US" altLang="zh-CN" sz="1200">
              <a:solidFill>
                <a:srgbClr val="898989"/>
              </a:solidFill>
            </a:endParaRPr>
          </a:p>
        </p:txBody>
      </p:sp>
      <p:sp>
        <p:nvSpPr>
          <p:cNvPr id="142344" name="TextBox 30"/>
          <p:cNvSpPr txBox="1">
            <a:spLocks noChangeArrowheads="1"/>
          </p:cNvSpPr>
          <p:nvPr/>
        </p:nvSpPr>
        <p:spPr bwMode="auto">
          <a:xfrm>
            <a:off x="6553200" y="188913"/>
            <a:ext cx="23272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ct val="130000"/>
              </a:lnSpc>
              <a:spcBef>
                <a:spcPct val="0"/>
              </a:spcBef>
              <a:buFont typeface="Arial" panose="020B0604020202020204" pitchFamily="34" charset="0"/>
              <a:buNone/>
            </a:pPr>
            <a:r>
              <a:rPr lang="en-US" altLang="zh-CN" sz="2400" b="1" dirty="0">
                <a:solidFill>
                  <a:srgbClr val="C00000"/>
                </a:solidFill>
                <a:latin typeface="黑体" panose="02010609060101010101" pitchFamily="49" charset="-122"/>
                <a:ea typeface="黑体" panose="02010609060101010101" pitchFamily="49" charset="-122"/>
              </a:rPr>
              <a:t>3</a:t>
            </a:r>
            <a:r>
              <a:rPr lang="zh-CN" altLang="en-US" sz="2400" b="1" dirty="0">
                <a:solidFill>
                  <a:srgbClr val="C00000"/>
                </a:solidFill>
                <a:latin typeface="黑体" panose="02010609060101010101" pitchFamily="49" charset="-122"/>
                <a:ea typeface="黑体" panose="02010609060101010101" pitchFamily="49" charset="-122"/>
              </a:rPr>
              <a:t>）快速复矿</a:t>
            </a:r>
            <a:endParaRPr lang="en-US" altLang="zh-CN" sz="2400" b="1" dirty="0">
              <a:solidFill>
                <a:srgbClr val="C00000"/>
              </a:solidFill>
              <a:latin typeface="黑体" panose="02010609060101010101" pitchFamily="49" charset="-122"/>
              <a:ea typeface="黑体" panose="02010609060101010101" pitchFamily="49" charset="-122"/>
            </a:endParaRPr>
          </a:p>
          <a:p>
            <a:pPr algn="r" eaLnBrk="1" hangingPunct="1">
              <a:lnSpc>
                <a:spcPct val="130000"/>
              </a:lnSpc>
              <a:spcBef>
                <a:spcPct val="0"/>
              </a:spcBef>
              <a:buFont typeface="Arial" panose="020B0604020202020204" pitchFamily="34" charset="0"/>
              <a:buNone/>
            </a:pPr>
            <a:r>
              <a:rPr lang="zh-CN" altLang="en-US" sz="2400" b="1" dirty="0">
                <a:solidFill>
                  <a:srgbClr val="C00000"/>
                </a:solidFill>
                <a:latin typeface="黑体" panose="02010609060101010101" pitchFamily="49" charset="-122"/>
                <a:ea typeface="黑体" panose="02010609060101010101" pitchFamily="49" charset="-122"/>
              </a:rPr>
              <a:t>（封堵巷道）</a:t>
            </a:r>
            <a:endParaRPr lang="en-US" altLang="zh-CN" sz="2400" b="1" dirty="0">
              <a:solidFill>
                <a:srgbClr val="C00000"/>
              </a:solidFill>
              <a:latin typeface="黑体" panose="02010609060101010101" pitchFamily="49" charset="-122"/>
              <a:ea typeface="黑体" panose="02010609060101010101" pitchFamily="49" charset="-122"/>
            </a:endParaRPr>
          </a:p>
        </p:txBody>
      </p:sp>
      <p:sp>
        <p:nvSpPr>
          <p:cNvPr id="142346"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pic>
        <p:nvPicPr>
          <p:cNvPr id="2" name="保浆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1925" y="2004310"/>
            <a:ext cx="6248400" cy="4648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ounded Rectangle 23">
            <a:extLst>
              <a:ext uri="{FF2B5EF4-FFF2-40B4-BE49-F238E27FC236}"/>
            </a:extLst>
          </p:cNvPr>
          <p:cNvSpPr>
            <a:spLocks noChangeArrowheads="1"/>
          </p:cNvSpPr>
          <p:nvPr/>
        </p:nvSpPr>
        <p:spPr bwMode="auto">
          <a:xfrm>
            <a:off x="250825" y="2184400"/>
            <a:ext cx="2579688" cy="4216400"/>
          </a:xfrm>
          <a:prstGeom prst="roundRect">
            <a:avLst>
              <a:gd name="adj" fmla="val 3329"/>
            </a:avLst>
          </a:prstGeom>
          <a:noFill/>
          <a:ln w="12700" cmpd="sng">
            <a:solidFill>
              <a:srgbClr val="953735"/>
            </a:solidFill>
            <a:round/>
            <a:headEnd/>
            <a:tailEnd/>
          </a:ln>
          <a:effectLst>
            <a:outerShdw algn="ctr" rotWithShape="0">
              <a:srgbClr val="000000">
                <a:alpha val="17000"/>
              </a:srgbClr>
            </a:outerShdw>
          </a:effectLst>
        </p:spPr>
        <p:txBody>
          <a:bodyPr anchor="ctr"/>
          <a:lstStyle/>
          <a:p>
            <a:pPr eaLnBrk="1" hangingPunct="1">
              <a:buFont typeface="Arial" panose="020B0604020202020204" pitchFamily="34" charset="0"/>
              <a:buNone/>
              <a:defRPr/>
            </a:pPr>
            <a:endParaRPr lang="en-US">
              <a:solidFill>
                <a:srgbClr val="FFFFFF"/>
              </a:solidFill>
              <a:effectLst>
                <a:outerShdw blurRad="38100" dist="38100" dir="2700000" algn="tl">
                  <a:srgbClr val="C0C0C0"/>
                </a:outerShdw>
              </a:effectLst>
              <a:latin typeface="Arial" pitchFamily="34" charset="0"/>
            </a:endParaRPr>
          </a:p>
        </p:txBody>
      </p:sp>
      <p:sp>
        <p:nvSpPr>
          <p:cNvPr id="144387" name="文本框 1"/>
          <p:cNvSpPr txBox="1">
            <a:spLocks noChangeArrowheads="1"/>
          </p:cNvSpPr>
          <p:nvPr/>
        </p:nvSpPr>
        <p:spPr bwMode="auto">
          <a:xfrm>
            <a:off x="250825" y="2335213"/>
            <a:ext cx="2586038"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Clr>
                <a:schemeClr val="tx1"/>
              </a:buClr>
              <a:buFont typeface="Wingdings" panose="05000000000000000000" pitchFamily="2" charset="2"/>
              <a:buChar char="n"/>
            </a:pPr>
            <a:r>
              <a:rPr lang="zh-CN" altLang="en-US" sz="2200" b="1">
                <a:latin typeface="黑体" panose="02010609060101010101" pitchFamily="49" charset="-122"/>
                <a:ea typeface="黑体" panose="02010609060101010101" pitchFamily="49" charset="-122"/>
              </a:rPr>
              <a:t>垂直钻孔注粗颗粒骨料</a:t>
            </a:r>
            <a:endParaRPr lang="en-US" altLang="zh-CN" sz="2200" b="1">
              <a:latin typeface="黑体" panose="02010609060101010101" pitchFamily="49" charset="-122"/>
              <a:ea typeface="黑体" panose="02010609060101010101" pitchFamily="49" charset="-122"/>
            </a:endParaRPr>
          </a:p>
          <a:p>
            <a:pPr>
              <a:lnSpc>
                <a:spcPct val="150000"/>
              </a:lnSpc>
              <a:spcBef>
                <a:spcPts val="600"/>
              </a:spcBef>
              <a:spcAft>
                <a:spcPts val="600"/>
              </a:spcAft>
              <a:buClr>
                <a:schemeClr val="tx1"/>
              </a:buClr>
              <a:buFont typeface="Wingdings" panose="05000000000000000000" pitchFamily="2" charset="2"/>
              <a:buChar char="n"/>
            </a:pPr>
            <a:r>
              <a:rPr lang="zh-CN" altLang="en-US" sz="2200" b="1">
                <a:latin typeface="黑体" panose="02010609060101010101" pitchFamily="49" charset="-122"/>
                <a:ea typeface="黑体" panose="02010609060101010101" pitchFamily="49" charset="-122"/>
              </a:rPr>
              <a:t>定向钻孔注水泥浆液</a:t>
            </a:r>
            <a:endParaRPr lang="en-US" altLang="zh-CN" sz="2200" b="1">
              <a:latin typeface="黑体" panose="02010609060101010101" pitchFamily="49" charset="-122"/>
              <a:ea typeface="黑体" panose="02010609060101010101" pitchFamily="49" charset="-122"/>
            </a:endParaRPr>
          </a:p>
          <a:p>
            <a:pPr>
              <a:lnSpc>
                <a:spcPct val="150000"/>
              </a:lnSpc>
              <a:spcBef>
                <a:spcPts val="600"/>
              </a:spcBef>
              <a:spcAft>
                <a:spcPts val="600"/>
              </a:spcAft>
              <a:buClr>
                <a:schemeClr val="tx1"/>
              </a:buClr>
              <a:buFont typeface="Wingdings" panose="05000000000000000000" pitchFamily="2" charset="2"/>
              <a:buChar char="n"/>
            </a:pPr>
            <a:r>
              <a:rPr lang="zh-CN" altLang="en-US" sz="2200" b="1">
                <a:latin typeface="黑体" panose="02010609060101010101" pitchFamily="49" charset="-122"/>
                <a:ea typeface="黑体" panose="02010609060101010101" pitchFamily="49" charset="-122"/>
              </a:rPr>
              <a:t>骨料和水泥浆液在陷落柱体内相向混合固结</a:t>
            </a:r>
            <a:endParaRPr lang="en-US" altLang="zh-CN" sz="2200" b="1">
              <a:latin typeface="黑体" panose="02010609060101010101" pitchFamily="49" charset="-122"/>
              <a:ea typeface="黑体" panose="02010609060101010101" pitchFamily="49" charset="-122"/>
            </a:endParaRPr>
          </a:p>
        </p:txBody>
      </p:sp>
      <p:sp>
        <p:nvSpPr>
          <p:cNvPr id="144388" name="矩形 38"/>
          <p:cNvSpPr>
            <a:spLocks noChangeArrowheads="1"/>
          </p:cNvSpPr>
          <p:nvPr/>
        </p:nvSpPr>
        <p:spPr bwMode="auto">
          <a:xfrm>
            <a:off x="109538" y="1441450"/>
            <a:ext cx="545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lnSpc>
                <a:spcPct val="120000"/>
              </a:lnSpc>
              <a:spcBef>
                <a:spcPct val="0"/>
              </a:spcBef>
              <a:buClr>
                <a:srgbClr val="FF0000"/>
              </a:buClr>
              <a:buSzPct val="105000"/>
              <a:buFont typeface="Arial" panose="020B0604020202020204" pitchFamily="34" charset="0"/>
              <a:buNone/>
            </a:pPr>
            <a:r>
              <a:rPr lang="zh-CN" altLang="en-US" sz="2200" b="1">
                <a:solidFill>
                  <a:srgbClr val="0000CC"/>
                </a:solidFill>
                <a:latin typeface="黑体" panose="02010609060101010101" pitchFamily="49" charset="-122"/>
                <a:ea typeface="黑体" panose="02010609060101010101" pitchFamily="49" charset="-122"/>
              </a:rPr>
              <a:t>导水陷落柱水泥</a:t>
            </a:r>
            <a:r>
              <a:rPr lang="en-US" altLang="zh-CN" sz="2200" b="1">
                <a:solidFill>
                  <a:srgbClr val="0000CC"/>
                </a:solidFill>
                <a:latin typeface="黑体" panose="02010609060101010101" pitchFamily="49" charset="-122"/>
                <a:ea typeface="黑体" panose="02010609060101010101" pitchFamily="49" charset="-122"/>
              </a:rPr>
              <a:t>-</a:t>
            </a:r>
            <a:r>
              <a:rPr lang="zh-CN" altLang="en-US" sz="2200" b="1">
                <a:solidFill>
                  <a:srgbClr val="0000CC"/>
                </a:solidFill>
                <a:latin typeface="黑体" panose="02010609060101010101" pitchFamily="49" charset="-122"/>
                <a:ea typeface="黑体" panose="02010609060101010101" pitchFamily="49" charset="-122"/>
              </a:rPr>
              <a:t>骨料反过滤快速封堵技术</a:t>
            </a:r>
          </a:p>
        </p:txBody>
      </p:sp>
      <p:cxnSp>
        <p:nvCxnSpPr>
          <p:cNvPr id="144389"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4439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44391" name="灯片编号占位符 1"/>
          <p:cNvSpPr txBox="1">
            <a:spLocks noGrp="1" noChangeArrowheads="1"/>
          </p:cNvSpPr>
          <p:nvPr/>
        </p:nvSpPr>
        <p:spPr bwMode="auto">
          <a:xfrm>
            <a:off x="6553200"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AC0F476C-0C14-46CB-A856-8C8DD3EC5BBD}" type="slidenum">
              <a:rPr lang="zh-CN" altLang="en-US" sz="1200">
                <a:solidFill>
                  <a:srgbClr val="898989"/>
                </a:solidFill>
              </a:rPr>
              <a:pPr algn="r" eaLnBrk="1" hangingPunct="1">
                <a:spcBef>
                  <a:spcPct val="0"/>
                </a:spcBef>
                <a:buFont typeface="Arial" panose="020B0604020202020204" pitchFamily="34" charset="0"/>
                <a:buNone/>
              </a:pPr>
              <a:t>47</a:t>
            </a:fld>
            <a:endParaRPr lang="en-US" altLang="zh-CN" sz="1200">
              <a:solidFill>
                <a:srgbClr val="898989"/>
              </a:solidFill>
            </a:endParaRPr>
          </a:p>
        </p:txBody>
      </p:sp>
      <p:sp>
        <p:nvSpPr>
          <p:cNvPr id="144392" name="TextBox 30"/>
          <p:cNvSpPr txBox="1">
            <a:spLocks noChangeArrowheads="1"/>
          </p:cNvSpPr>
          <p:nvPr/>
        </p:nvSpPr>
        <p:spPr bwMode="auto">
          <a:xfrm>
            <a:off x="6259513" y="158750"/>
            <a:ext cx="27209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ct val="130000"/>
              </a:lnSpc>
              <a:spcBef>
                <a:spcPct val="0"/>
              </a:spcBef>
              <a:buFontTx/>
              <a:buNone/>
            </a:pPr>
            <a:r>
              <a:rPr lang="en-US" altLang="zh-CN" sz="2400" b="1">
                <a:solidFill>
                  <a:srgbClr val="C00000"/>
                </a:solidFill>
                <a:latin typeface="黑体" panose="02010609060101010101" pitchFamily="49" charset="-122"/>
                <a:ea typeface="黑体" panose="02010609060101010101" pitchFamily="49" charset="-122"/>
              </a:rPr>
              <a:t>4</a:t>
            </a:r>
            <a:r>
              <a:rPr lang="zh-CN" altLang="en-US" sz="2400" b="1">
                <a:solidFill>
                  <a:srgbClr val="C00000"/>
                </a:solidFill>
                <a:latin typeface="黑体" panose="02010609060101010101" pitchFamily="49" charset="-122"/>
                <a:ea typeface="黑体" panose="02010609060101010101" pitchFamily="49" charset="-122"/>
              </a:rPr>
              <a:t>）根治水患</a:t>
            </a:r>
            <a:endParaRPr lang="en-US" altLang="zh-CN" sz="2400" b="1">
              <a:solidFill>
                <a:srgbClr val="C00000"/>
              </a:solidFill>
              <a:latin typeface="黑体" panose="02010609060101010101" pitchFamily="49" charset="-122"/>
              <a:ea typeface="黑体" panose="02010609060101010101" pitchFamily="49" charset="-122"/>
            </a:endParaRPr>
          </a:p>
          <a:p>
            <a:pPr algn="r" eaLnBrk="1" hangingPunct="1">
              <a:lnSpc>
                <a:spcPct val="130000"/>
              </a:lnSpc>
              <a:spcBef>
                <a:spcPct val="0"/>
              </a:spcBef>
              <a:buFontTx/>
              <a:buNone/>
            </a:pPr>
            <a:r>
              <a:rPr lang="zh-CN" altLang="en-US" sz="2400" b="1">
                <a:solidFill>
                  <a:srgbClr val="C00000"/>
                </a:solidFill>
                <a:latin typeface="黑体" panose="02010609060101010101" pitchFamily="49" charset="-122"/>
                <a:ea typeface="黑体" panose="02010609060101010101" pitchFamily="49" charset="-122"/>
              </a:rPr>
              <a:t>（封堵水源通道）</a:t>
            </a:r>
            <a:endParaRPr lang="en-US" altLang="zh-CN" sz="2400" b="1">
              <a:solidFill>
                <a:srgbClr val="C00000"/>
              </a:solidFill>
              <a:latin typeface="黑体" panose="02010609060101010101" pitchFamily="49" charset="-122"/>
              <a:ea typeface="黑体" panose="02010609060101010101" pitchFamily="49" charset="-122"/>
            </a:endParaRPr>
          </a:p>
        </p:txBody>
      </p:sp>
      <p:pic>
        <p:nvPicPr>
          <p:cNvPr id="145418" name="反过滤.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132138" y="2197100"/>
            <a:ext cx="5813425" cy="4552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4394" name="矩形 47"/>
          <p:cNvSpPr>
            <a:spLocks noChangeArrowheads="1"/>
          </p:cNvSpPr>
          <p:nvPr/>
        </p:nvSpPr>
        <p:spPr bwMode="auto">
          <a:xfrm>
            <a:off x="107950" y="188913"/>
            <a:ext cx="595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4.</a:t>
            </a:r>
            <a:r>
              <a:rPr lang="zh-CN" altLang="zh-CN" b="1">
                <a:latin typeface="黑体" panose="02010609060101010101" pitchFamily="49" charset="-122"/>
                <a:ea typeface="黑体" panose="02010609060101010101" pitchFamily="49" charset="-122"/>
              </a:rPr>
              <a:t>煤矿</a:t>
            </a:r>
            <a:r>
              <a:rPr lang="zh-CN" altLang="en-US" b="1">
                <a:latin typeface="黑体" panose="02010609060101010101" pitchFamily="49" charset="-122"/>
                <a:ea typeface="黑体" panose="02010609060101010101" pitchFamily="49" charset="-122"/>
              </a:rPr>
              <a:t>水灾治理新技术与新装备</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00" fill="hold"/>
                                        <p:tgtEl>
                                          <p:spTgt spid="1454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nodeType="clickEffect">
                  <p:stCondLst>
                    <p:cond delay="indefinite"/>
                  </p:stCondLst>
                  <p:endCondLst>
                    <p:cond evt="onNext" delay="0">
                      <p:tgtEl>
                        <p:sldTgt/>
                      </p:tgtEl>
                    </p:cond>
                    <p:cond evt="onPrev" delay="0">
                      <p:tgtEl>
                        <p:sldTgt/>
                      </p:tgtEl>
                    </p:cond>
                  </p:endCondLst>
                </p:cTn>
                <p:tgtEl>
                  <p:spTgt spid="145418"/>
                </p:tgtEl>
              </p:cMediaNode>
            </p:video>
            <p:seq concurrent="1" nextAc="seek">
              <p:cTn id="8" restart="whenNotActive" fill="hold" evtFilter="cancelBubble" nodeType="interactiveSeq">
                <p:stCondLst>
                  <p:cond evt="onClick" delay="0">
                    <p:tgtEl>
                      <p:spTgt spid="1454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5418"/>
                                        </p:tgtEl>
                                      </p:cBhvr>
                                    </p:cmd>
                                  </p:childTnLst>
                                </p:cTn>
                              </p:par>
                            </p:childTnLst>
                          </p:cTn>
                        </p:par>
                      </p:childTnLst>
                    </p:cTn>
                  </p:par>
                </p:childTnLst>
              </p:cTn>
              <p:nextCondLst>
                <p:cond evt="onClick" delay="0">
                  <p:tgtEl>
                    <p:spTgt spid="14541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平行四边形 3"/>
          <p:cNvSpPr>
            <a:spLocks noChangeArrowheads="1"/>
          </p:cNvSpPr>
          <p:nvPr/>
        </p:nvSpPr>
        <p:spPr bwMode="auto">
          <a:xfrm rot="-5400000">
            <a:off x="3934619" y="-780256"/>
            <a:ext cx="1274762" cy="9144000"/>
          </a:xfrm>
          <a:prstGeom prst="parallelogram">
            <a:avLst>
              <a:gd name="adj" fmla="val 0"/>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46435" name="矩形 4"/>
          <p:cNvSpPr>
            <a:spLocks noChangeArrowheads="1"/>
          </p:cNvSpPr>
          <p:nvPr/>
        </p:nvSpPr>
        <p:spPr bwMode="auto">
          <a:xfrm>
            <a:off x="6948488" y="1787525"/>
            <a:ext cx="1152525" cy="1382713"/>
          </a:xfrm>
          <a:prstGeom prst="rect">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46436" name="TextBox 7"/>
          <p:cNvSpPr txBox="1">
            <a:spLocks noChangeArrowheads="1"/>
          </p:cNvSpPr>
          <p:nvPr/>
        </p:nvSpPr>
        <p:spPr bwMode="auto">
          <a:xfrm>
            <a:off x="7102475" y="1717675"/>
            <a:ext cx="812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5</a:t>
            </a:r>
            <a:endParaRPr lang="zh-CN" altLang="en-US"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6437" name="矩形 47"/>
          <p:cNvSpPr>
            <a:spLocks noChangeArrowheads="1"/>
          </p:cNvSpPr>
          <p:nvPr/>
        </p:nvSpPr>
        <p:spPr bwMode="auto">
          <a:xfrm>
            <a:off x="755650" y="2163763"/>
            <a:ext cx="5724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3600">
                <a:latin typeface="黑体" panose="02010609060101010101" pitchFamily="49" charset="-122"/>
                <a:ea typeface="黑体" panose="02010609060101010101" pitchFamily="49" charset="-122"/>
              </a:rPr>
              <a:t>煤矿水害防治技术发展趋势</a:t>
            </a:r>
            <a:endParaRPr lang="zh-CN" altLang="zh-CN" sz="3600">
              <a:latin typeface="黑体" panose="02010609060101010101" pitchFamily="49" charset="-122"/>
              <a:ea typeface="黑体" panose="02010609060101010101" pitchFamily="49" charset="-122"/>
            </a:endParaRPr>
          </a:p>
        </p:txBody>
      </p:sp>
      <p:sp>
        <p:nvSpPr>
          <p:cNvPr id="146438"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A6BD2955-C745-4D29-B3E1-B3323ED5CFAD}" type="slidenum">
              <a:rPr lang="zh-CN" altLang="en-US" sz="1200">
                <a:solidFill>
                  <a:srgbClr val="898989"/>
                </a:solidFill>
              </a:rPr>
              <a:pPr algn="r" eaLnBrk="1" hangingPunct="1">
                <a:spcBef>
                  <a:spcPct val="0"/>
                </a:spcBef>
                <a:buFont typeface="Arial" panose="020B0604020202020204" pitchFamily="34" charset="0"/>
                <a:buNone/>
              </a:pPr>
              <a:t>48</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文本框 6"/>
          <p:cNvSpPr txBox="1">
            <a:spLocks noChangeArrowheads="1"/>
          </p:cNvSpPr>
          <p:nvPr/>
        </p:nvSpPr>
        <p:spPr bwMode="auto">
          <a:xfrm>
            <a:off x="1065213" y="1412801"/>
            <a:ext cx="7654925" cy="511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70000"/>
              </a:lnSpc>
              <a:spcBef>
                <a:spcPct val="0"/>
              </a:spcBef>
              <a:buClr>
                <a:srgbClr val="FF0000"/>
              </a:buClr>
              <a:buSzPct val="70000"/>
              <a:buFont typeface="Wingdings" panose="05000000000000000000" pitchFamily="2" charset="2"/>
              <a:buChar char="u"/>
              <a:defRPr/>
            </a:pPr>
            <a:r>
              <a:rPr lang="zh-CN" altLang="en-US" sz="2400" dirty="0" smtClean="0">
                <a:solidFill>
                  <a:srgbClr val="FF0000"/>
                </a:solidFill>
                <a:latin typeface="黑体" panose="02010609060101010101" pitchFamily="49" charset="-122"/>
                <a:ea typeface="黑体" panose="02010609060101010101" pitchFamily="49" charset="-122"/>
              </a:rPr>
              <a:t>小型</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rPr>
              <a:t>构造及不良地质体精细探查技术与装备</a:t>
            </a:r>
            <a:endParaRPr lang="en-US" altLang="zh-CN"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a:solidFill>
                  <a:srgbClr val="FF0000"/>
                </a:solidFill>
                <a:latin typeface="黑体" panose="02010609060101010101" pitchFamily="49" charset="-122"/>
                <a:ea typeface="黑体" panose="02010609060101010101" pitchFamily="49" charset="-122"/>
              </a:rPr>
              <a:t>随掘、随采、随钻</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rPr>
              <a:t>物探技术与装备</a:t>
            </a:r>
            <a:endParaRPr lang="en-US" altLang="zh-CN"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sym typeface="微软雅黑" panose="020B0503020204020204" pitchFamily="34" charset="-122"/>
              </a:rPr>
              <a:t>导水通道</a:t>
            </a:r>
            <a:r>
              <a:rPr lang="zh-CN" altLang="en-US" sz="2400" dirty="0">
                <a:solidFill>
                  <a:srgbClr val="FF0000"/>
                </a:solidFill>
                <a:latin typeface="黑体" panose="02010609060101010101" pitchFamily="49" charset="-122"/>
                <a:ea typeface="黑体" panose="02010609060101010101" pitchFamily="49" charset="-122"/>
                <a:sym typeface="微软雅黑" panose="020B0503020204020204" pitchFamily="34" charset="-122"/>
              </a:rPr>
              <a:t>空</a:t>
            </a:r>
            <a:r>
              <a:rPr lang="en-US" altLang="zh-CN" sz="2400"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地</a:t>
            </a:r>
            <a:r>
              <a:rPr lang="en-US" altLang="zh-CN" sz="2400"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孔</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sym typeface="微软雅黑" panose="020B0503020204020204" pitchFamily="34" charset="-122"/>
              </a:rPr>
              <a:t>综合精细定位技术与装备</a:t>
            </a:r>
            <a:endParaRPr lang="en-US" altLang="zh-CN" sz="2400" dirty="0" smtClean="0">
              <a:latin typeface="黑体" panose="02010609060101010101" pitchFamily="49" charset="-122"/>
              <a:ea typeface="黑体" panose="02010609060101010101" pitchFamily="49" charset="-122"/>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rPr>
              <a:t>井下</a:t>
            </a:r>
            <a:r>
              <a:rPr lang="zh-CN" altLang="en-US" sz="2400" dirty="0">
                <a:solidFill>
                  <a:srgbClr val="FF0000"/>
                </a:solidFill>
                <a:latin typeface="黑体" panose="02010609060101010101" pitchFamily="49" charset="-122"/>
                <a:ea typeface="黑体" panose="02010609060101010101" pitchFamily="49" charset="-122"/>
              </a:rPr>
              <a:t>高水压硬岩层</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rPr>
              <a:t>定向钻进技术与装备</a:t>
            </a:r>
            <a:endParaRPr lang="en-US" altLang="zh-CN" sz="2400" dirty="0" smtClean="0">
              <a:latin typeface="黑体" panose="02010609060101010101" pitchFamily="49" charset="-122"/>
              <a:ea typeface="黑体" panose="02010609060101010101" pitchFamily="49" charset="-122"/>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基于</a:t>
            </a:r>
            <a:r>
              <a:rPr lang="zh-CN" altLang="en-US" sz="2400" dirty="0">
                <a:solidFill>
                  <a:srgbClr val="FF0000"/>
                </a:solidFill>
                <a:latin typeface="黑体" panose="02010609060101010101" pitchFamily="49" charset="-122"/>
                <a:ea typeface="黑体" panose="02010609060101010101" pitchFamily="49" charset="-122"/>
              </a:rPr>
              <a:t>采动空间演化</a:t>
            </a: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的突水危险性</a:t>
            </a:r>
            <a:r>
              <a:rPr lang="zh-CN" altLang="en-US" sz="2400" dirty="0">
                <a:solidFill>
                  <a:srgbClr val="FF0000"/>
                </a:solidFill>
                <a:latin typeface="黑体" panose="02010609060101010101" pitchFamily="49" charset="-122"/>
                <a:ea typeface="黑体" panose="02010609060101010101" pitchFamily="49" charset="-122"/>
              </a:rPr>
              <a:t>动态评价技术</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a:solidFill>
                  <a:srgbClr val="FF0000"/>
                </a:solidFill>
                <a:latin typeface="黑体" panose="02010609060101010101" pitchFamily="49" charset="-122"/>
                <a:ea typeface="黑体" panose="02010609060101010101" pitchFamily="49" charset="-122"/>
              </a:rPr>
              <a:t>全空间全过程煤矿水害</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rPr>
              <a:t>综合监测预警</a:t>
            </a:r>
            <a:endParaRPr lang="en-US" altLang="zh-CN"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矿井突水水源</a:t>
            </a:r>
            <a:r>
              <a:rPr lang="zh-CN" altLang="en-US" sz="2400" dirty="0">
                <a:solidFill>
                  <a:srgbClr val="FF0000"/>
                </a:solidFill>
                <a:latin typeface="黑体" panose="02010609060101010101" pitchFamily="49" charset="-122"/>
                <a:ea typeface="黑体" panose="02010609060101010101" pitchFamily="49" charset="-122"/>
                <a:sym typeface="Times New Roman" panose="02020603050405020304" pitchFamily="18" charset="0"/>
              </a:rPr>
              <a:t>多元级次</a:t>
            </a:r>
            <a:r>
              <a:rPr lang="zh-CN" altLang="en-US"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快速判别</a:t>
            </a:r>
            <a:endParaRPr lang="en-US" altLang="zh-CN" sz="2400" dirty="0" smtClean="0">
              <a:solidFill>
                <a:srgbClr val="00206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endParaRPr>
          </a:p>
          <a:p>
            <a:pPr>
              <a:lnSpc>
                <a:spcPct val="170000"/>
              </a:lnSpc>
              <a:spcBef>
                <a:spcPct val="0"/>
              </a:spcBef>
              <a:buClr>
                <a:srgbClr val="FF0000"/>
              </a:buClr>
              <a:buSzPct val="70000"/>
              <a:buFont typeface="Wingdings" panose="05000000000000000000" pitchFamily="2" charset="2"/>
              <a:buChar char="u"/>
              <a:defRPr/>
            </a:pP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治保用结合</a:t>
            </a:r>
            <a:endParaRPr lang="en-US" altLang="zh-CN"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48483" name="圆角矩形 7"/>
          <p:cNvSpPr>
            <a:spLocks noChangeArrowheads="1"/>
          </p:cNvSpPr>
          <p:nvPr/>
        </p:nvSpPr>
        <p:spPr bwMode="auto">
          <a:xfrm>
            <a:off x="539750" y="1412776"/>
            <a:ext cx="8008938" cy="5092700"/>
          </a:xfrm>
          <a:prstGeom prst="roundRect">
            <a:avLst>
              <a:gd name="adj" fmla="val 16667"/>
            </a:avLst>
          </a:prstGeom>
          <a:noFill/>
          <a:ln w="38100">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48484" name="灯片编号占位符 1"/>
          <p:cNvSpPr txBox="1">
            <a:spLocks noGrp="1" noChangeArrowheads="1"/>
          </p:cNvSpPr>
          <p:nvPr/>
        </p:nvSpPr>
        <p:spPr bwMode="auto">
          <a:xfrm>
            <a:off x="6759575" y="6140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C4495C95-37B8-419A-B07E-FEE511126C54}" type="slidenum">
              <a:rPr lang="zh-CN" altLang="en-US" sz="1200">
                <a:solidFill>
                  <a:srgbClr val="898989"/>
                </a:solidFill>
              </a:rPr>
              <a:pPr algn="r" eaLnBrk="1" hangingPunct="1">
                <a:spcBef>
                  <a:spcPct val="0"/>
                </a:spcBef>
                <a:buFont typeface="Arial" panose="020B0604020202020204" pitchFamily="34" charset="0"/>
                <a:buNone/>
              </a:pPr>
              <a:t>49</a:t>
            </a:fld>
            <a:endParaRPr lang="en-US" altLang="zh-CN" sz="1200">
              <a:solidFill>
                <a:srgbClr val="898989"/>
              </a:solidFill>
            </a:endParaRPr>
          </a:p>
        </p:txBody>
      </p:sp>
      <p:cxnSp>
        <p:nvCxnSpPr>
          <p:cNvPr id="148485"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48486"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48487" name="矩形 47"/>
          <p:cNvSpPr>
            <a:spLocks noChangeArrowheads="1"/>
          </p:cNvSpPr>
          <p:nvPr/>
        </p:nvSpPr>
        <p:spPr bwMode="auto">
          <a:xfrm>
            <a:off x="107950" y="188913"/>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5.</a:t>
            </a:r>
            <a:r>
              <a:rPr lang="zh-CN" altLang="en-US" b="1">
                <a:latin typeface="黑体" panose="02010609060101010101" pitchFamily="49" charset="-122"/>
                <a:ea typeface="黑体" panose="02010609060101010101" pitchFamily="49" charset="-122"/>
              </a:rPr>
              <a:t>煤矿水害防治技术发展趋势</a:t>
            </a:r>
            <a:endParaRPr lang="zh-CN" altLang="zh-CN" b="1">
              <a:latin typeface="黑体" panose="02010609060101010101" pitchFamily="49" charset="-122"/>
              <a:ea typeface="黑体" panose="02010609060101010101" pitchFamily="49" charset="-122"/>
            </a:endParaRPr>
          </a:p>
        </p:txBody>
      </p:sp>
      <p:sp>
        <p:nvSpPr>
          <p:cNvPr id="148488" name="矩形 13"/>
          <p:cNvSpPr>
            <a:spLocks noChangeArrowheads="1"/>
          </p:cNvSpPr>
          <p:nvPr/>
        </p:nvSpPr>
        <p:spPr bwMode="auto">
          <a:xfrm>
            <a:off x="6788150" y="234950"/>
            <a:ext cx="2184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600">
                <a:solidFill>
                  <a:srgbClr val="FF0000"/>
                </a:solidFill>
                <a:latin typeface="黑体" panose="02010609060101010101" pitchFamily="49" charset="-122"/>
                <a:ea typeface="黑体" panose="02010609060101010101" pitchFamily="49" charset="-122"/>
                <a:sym typeface="Arial" panose="020B0604020202020204" pitchFamily="34" charset="0"/>
              </a:rPr>
              <a:t>水害</a:t>
            </a:r>
            <a:r>
              <a:rPr lang="zh-CN" altLang="en-US" sz="2600">
                <a:solidFill>
                  <a:srgbClr val="FF0000"/>
                </a:solidFill>
                <a:latin typeface="黑体" panose="02010609060101010101" pitchFamily="49" charset="-122"/>
                <a:ea typeface="黑体" panose="02010609060101010101" pitchFamily="49" charset="-122"/>
                <a:sym typeface="Arial" panose="020B0604020202020204" pitchFamily="34" charset="0"/>
              </a:rPr>
              <a:t>预防技术</a:t>
            </a:r>
            <a:endParaRPr lang="zh-CN" altLang="en-US" sz="260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 y="914400"/>
            <a:ext cx="76581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27" name="直接连接符 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52228"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52229" name="TextBox 6"/>
          <p:cNvSpPr txBox="1">
            <a:spLocks noChangeArrowheads="1"/>
          </p:cNvSpPr>
          <p:nvPr/>
        </p:nvSpPr>
        <p:spPr bwMode="auto">
          <a:xfrm>
            <a:off x="3995738" y="225425"/>
            <a:ext cx="507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r>
              <a:rPr lang="zh-CN" altLang="en-US" sz="2800" b="1">
                <a:solidFill>
                  <a:srgbClr val="C00000"/>
                </a:solidFill>
                <a:latin typeface="黑体" panose="02010609060101010101" pitchFamily="49" charset="-122"/>
                <a:ea typeface="黑体" panose="02010609060101010101" pitchFamily="49" charset="-122"/>
              </a:rPr>
              <a:t>水患分区特征</a:t>
            </a:r>
          </a:p>
        </p:txBody>
      </p:sp>
      <p:sp>
        <p:nvSpPr>
          <p:cNvPr id="52230" name="圆角矩形标注 7"/>
          <p:cNvSpPr>
            <a:spLocks noChangeArrowheads="1"/>
          </p:cNvSpPr>
          <p:nvPr/>
        </p:nvSpPr>
        <p:spPr bwMode="auto">
          <a:xfrm>
            <a:off x="592138" y="1960563"/>
            <a:ext cx="2060575" cy="884237"/>
          </a:xfrm>
          <a:prstGeom prst="wedgeRoundRectCallout">
            <a:avLst>
              <a:gd name="adj1" fmla="val 53394"/>
              <a:gd name="adj2" fmla="val 92171"/>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西北侏罗纪煤田  裂隙水水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endParaRPr lang="zh-CN" altLang="zh-CN" sz="1800"/>
          </a:p>
        </p:txBody>
      </p:sp>
      <p:sp>
        <p:nvSpPr>
          <p:cNvPr id="52231" name="圆角矩形标注 9"/>
          <p:cNvSpPr>
            <a:spLocks noChangeArrowheads="1"/>
          </p:cNvSpPr>
          <p:nvPr/>
        </p:nvSpPr>
        <p:spPr bwMode="auto">
          <a:xfrm>
            <a:off x="3786188" y="1785938"/>
            <a:ext cx="1787525" cy="882650"/>
          </a:xfrm>
          <a:prstGeom prst="wedgeRoundRectCallout">
            <a:avLst>
              <a:gd name="adj1" fmla="val 68699"/>
              <a:gd name="adj2" fmla="val 140384"/>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华北石炭二叠纪煤田岩溶裂隙水水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endParaRPr lang="zh-CN" altLang="zh-CN" sz="1800"/>
          </a:p>
        </p:txBody>
      </p:sp>
      <p:sp>
        <p:nvSpPr>
          <p:cNvPr id="52232" name="圆角矩形标注 11"/>
          <p:cNvSpPr>
            <a:spLocks noChangeArrowheads="1"/>
          </p:cNvSpPr>
          <p:nvPr/>
        </p:nvSpPr>
        <p:spPr bwMode="auto">
          <a:xfrm>
            <a:off x="7489825" y="1006475"/>
            <a:ext cx="1576388" cy="882650"/>
          </a:xfrm>
          <a:prstGeom prst="wedgeRoundRectCallout">
            <a:avLst>
              <a:gd name="adj1" fmla="val -85301"/>
              <a:gd name="adj2" fmla="val 65384"/>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东北侏罗纪煤田裂隙水水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endParaRPr lang="zh-CN" altLang="zh-CN" sz="1800"/>
          </a:p>
        </p:txBody>
      </p:sp>
      <p:sp>
        <p:nvSpPr>
          <p:cNvPr id="52233" name="圆角矩形标注 12"/>
          <p:cNvSpPr>
            <a:spLocks noChangeArrowheads="1"/>
          </p:cNvSpPr>
          <p:nvPr/>
        </p:nvSpPr>
        <p:spPr bwMode="auto">
          <a:xfrm>
            <a:off x="7294563" y="4125913"/>
            <a:ext cx="1576387" cy="882650"/>
          </a:xfrm>
          <a:prstGeom prst="wedgeRoundRectCallout">
            <a:avLst>
              <a:gd name="adj1" fmla="val -115301"/>
              <a:gd name="adj2" fmla="val 49315"/>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华南晚二叠世煤田岩溶水水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endParaRPr lang="zh-CN" altLang="zh-CN" sz="1800"/>
          </a:p>
        </p:txBody>
      </p:sp>
      <p:sp>
        <p:nvSpPr>
          <p:cNvPr id="52234" name="圆角矩形标注 13"/>
          <p:cNvSpPr>
            <a:spLocks noChangeArrowheads="1"/>
          </p:cNvSpPr>
          <p:nvPr/>
        </p:nvSpPr>
        <p:spPr bwMode="auto">
          <a:xfrm>
            <a:off x="7194550" y="5905500"/>
            <a:ext cx="1774825" cy="884238"/>
          </a:xfrm>
          <a:prstGeom prst="wedgeRoundRectCallout">
            <a:avLst>
              <a:gd name="adj1" fmla="val -22264"/>
              <a:gd name="adj2" fmla="val -97088"/>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台湾古近纪煤田裂隙孔隙水水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p>
        </p:txBody>
      </p:sp>
      <p:sp>
        <p:nvSpPr>
          <p:cNvPr id="52235" name="圆角矩形标注 14"/>
          <p:cNvSpPr>
            <a:spLocks noChangeArrowheads="1"/>
          </p:cNvSpPr>
          <p:nvPr/>
        </p:nvSpPr>
        <p:spPr bwMode="auto">
          <a:xfrm>
            <a:off x="400050" y="5129213"/>
            <a:ext cx="1785938" cy="882650"/>
          </a:xfrm>
          <a:prstGeom prst="wedgeRoundRectCallout">
            <a:avLst>
              <a:gd name="adj1" fmla="val 71347"/>
              <a:gd name="adj2" fmla="val -91759"/>
              <a:gd name="adj3" fmla="val 16667"/>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800">
                <a:latin typeface="黑体" panose="02010609060101010101" pitchFamily="49" charset="-122"/>
                <a:ea typeface="黑体" panose="02010609060101010101" pitchFamily="49" charset="-122"/>
              </a:rPr>
              <a:t>西藏滇西中生代煤田裂隙水水</a:t>
            </a:r>
            <a:r>
              <a:rPr lang="zh-CN" altLang="en-US" sz="1800">
                <a:latin typeface="黑体" panose="02010609060101010101" pitchFamily="49" charset="-122"/>
                <a:ea typeface="黑体" panose="02010609060101010101" pitchFamily="49" charset="-122"/>
              </a:rPr>
              <a:t>患</a:t>
            </a:r>
            <a:r>
              <a:rPr lang="zh-CN" altLang="zh-CN" sz="1800">
                <a:latin typeface="黑体" panose="02010609060101010101" pitchFamily="49" charset="-122"/>
                <a:ea typeface="黑体" panose="02010609060101010101" pitchFamily="49" charset="-122"/>
              </a:rPr>
              <a:t>区</a:t>
            </a:r>
            <a:endParaRPr lang="zh-CN" altLang="zh-CN" sz="1800"/>
          </a:p>
        </p:txBody>
      </p:sp>
      <p:sp>
        <p:nvSpPr>
          <p:cNvPr id="52236" name="TextBox 5"/>
          <p:cNvSpPr txBox="1">
            <a:spLocks noChangeArrowheads="1"/>
          </p:cNvSpPr>
          <p:nvPr/>
        </p:nvSpPr>
        <p:spPr bwMode="auto">
          <a:xfrm>
            <a:off x="25400" y="201613"/>
            <a:ext cx="562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1.</a:t>
            </a:r>
            <a:r>
              <a:rPr lang="zh-CN" altLang="en-US" b="1">
                <a:latin typeface="黑体" panose="02010609060101010101" pitchFamily="49" charset="-122"/>
                <a:ea typeface="黑体" panose="02010609060101010101" pitchFamily="49" charset="-122"/>
              </a:rPr>
              <a:t>我国煤矿水害的特点</a:t>
            </a:r>
            <a:endParaRPr lang="zh-CN" altLang="en-US" b="1"/>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本框 6"/>
          <p:cNvSpPr txBox="1">
            <a:spLocks noChangeArrowheads="1"/>
          </p:cNvSpPr>
          <p:nvPr/>
        </p:nvSpPr>
        <p:spPr bwMode="auto">
          <a:xfrm>
            <a:off x="1001713" y="1809750"/>
            <a:ext cx="76549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200000"/>
              </a:lnSpc>
              <a:spcBef>
                <a:spcPct val="0"/>
              </a:spcBef>
              <a:buClr>
                <a:srgbClr val="FF0000"/>
              </a:buClr>
              <a:buSzPct val="70000"/>
              <a:buFont typeface="Wingdings" panose="05000000000000000000" pitchFamily="2" charset="2"/>
              <a:buChar char="u"/>
            </a:pPr>
            <a:r>
              <a:rPr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rPr>
              <a:t>过水大通道封堵体</a:t>
            </a:r>
            <a:r>
              <a:rPr lang="zh-CN" altLang="en-US" sz="2400">
                <a:solidFill>
                  <a:srgbClr val="002060"/>
                </a:solidFill>
                <a:latin typeface="黑体" panose="02010609060101010101" pitchFamily="49" charset="-122"/>
                <a:ea typeface="黑体" panose="02010609060101010101" pitchFamily="49" charset="-122"/>
                <a:cs typeface="Times New Roman" panose="02020603050405020304" pitchFamily="18" charset="0"/>
              </a:rPr>
              <a:t>（单孔多袋）快速建造技术</a:t>
            </a:r>
            <a:endParaRPr lang="en-US" altLang="zh-CN" sz="240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200000"/>
              </a:lnSpc>
              <a:spcBef>
                <a:spcPct val="0"/>
              </a:spcBef>
              <a:buClr>
                <a:srgbClr val="FF0000"/>
              </a:buClr>
              <a:buSzPct val="70000"/>
              <a:buFont typeface="Wingdings" panose="05000000000000000000" pitchFamily="2" charset="2"/>
              <a:buChar char="u"/>
            </a:pPr>
            <a:r>
              <a:rPr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rPr>
              <a:t>预置防水墙（门）</a:t>
            </a:r>
            <a:r>
              <a:rPr lang="zh-CN" altLang="en-US" sz="2400">
                <a:solidFill>
                  <a:srgbClr val="002060"/>
                </a:solidFill>
                <a:latin typeface="黑体" panose="02010609060101010101" pitchFamily="49" charset="-122"/>
                <a:ea typeface="黑体" panose="02010609060101010101" pitchFamily="49" charset="-122"/>
                <a:cs typeface="Times New Roman" panose="02020603050405020304" pitchFamily="18" charset="0"/>
              </a:rPr>
              <a:t>建造技术</a:t>
            </a:r>
            <a:endParaRPr lang="en-US" altLang="zh-CN" sz="240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200000"/>
              </a:lnSpc>
              <a:spcBef>
                <a:spcPct val="0"/>
              </a:spcBef>
              <a:buClr>
                <a:srgbClr val="FF0000"/>
              </a:buClr>
              <a:buSzPct val="70000"/>
              <a:buFont typeface="Wingdings" panose="05000000000000000000" pitchFamily="2" charset="2"/>
              <a:buChar char="u"/>
            </a:pPr>
            <a:r>
              <a:rPr kumimoji="1"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rPr>
              <a:t>车载智能化</a:t>
            </a:r>
            <a:r>
              <a:rPr lang="zh-CN" altLang="en-US" sz="2400">
                <a:solidFill>
                  <a:srgbClr val="002060"/>
                </a:solidFill>
                <a:latin typeface="黑体" panose="02010609060101010101" pitchFamily="49" charset="-122"/>
                <a:ea typeface="黑体" panose="02010609060101010101" pitchFamily="49" charset="-122"/>
                <a:cs typeface="Times New Roman" panose="02020603050405020304" pitchFamily="18" charset="0"/>
              </a:rPr>
              <a:t>快速制浆与注浆系统</a:t>
            </a:r>
            <a:endParaRPr lang="en-US" altLang="zh-CN" sz="240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200000"/>
              </a:lnSpc>
              <a:spcBef>
                <a:spcPct val="0"/>
              </a:spcBef>
              <a:buClr>
                <a:srgbClr val="FF0000"/>
              </a:buClr>
              <a:buSzPct val="70000"/>
              <a:buFont typeface="Wingdings" panose="05000000000000000000" pitchFamily="2" charset="2"/>
              <a:buChar char="u"/>
            </a:pPr>
            <a:r>
              <a:rPr kumimoji="1"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高可靠性、大流量、轻量化</a:t>
            </a:r>
            <a:r>
              <a:rPr lang="zh-CN" altLang="en-US" sz="2400">
                <a:solidFill>
                  <a:srgbClr val="00206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应急抢险排水装备</a:t>
            </a:r>
            <a:endParaRPr lang="en-US" altLang="zh-CN" sz="2400">
              <a:solidFill>
                <a:srgbClr val="00206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endParaRPr>
          </a:p>
          <a:p>
            <a:pPr>
              <a:lnSpc>
                <a:spcPct val="200000"/>
              </a:lnSpc>
              <a:spcBef>
                <a:spcPct val="0"/>
              </a:spcBef>
              <a:buClr>
                <a:srgbClr val="FF0000"/>
              </a:buClr>
              <a:buSzPct val="70000"/>
              <a:buFont typeface="Wingdings" panose="05000000000000000000" pitchFamily="2" charset="2"/>
              <a:buChar char="u"/>
            </a:pPr>
            <a:r>
              <a:rPr kumimoji="1"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rPr>
              <a:t>“情景</a:t>
            </a:r>
            <a:r>
              <a:rPr kumimoji="1" lang="en-US" altLang="zh-CN" sz="240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kumimoji="1" lang="zh-CN" altLang="en-US" sz="2400">
                <a:solidFill>
                  <a:srgbClr val="FF0000"/>
                </a:solidFill>
                <a:latin typeface="黑体" panose="02010609060101010101" pitchFamily="49" charset="-122"/>
                <a:ea typeface="黑体" panose="02010609060101010101" pitchFamily="49" charset="-122"/>
                <a:cs typeface="Times New Roman" panose="02020603050405020304" pitchFamily="18" charset="0"/>
              </a:rPr>
              <a:t>应对”</a:t>
            </a:r>
            <a:r>
              <a:rPr lang="zh-CN" altLang="en-US" sz="2400">
                <a:solidFill>
                  <a:srgbClr val="002060"/>
                </a:solidFill>
                <a:latin typeface="黑体" panose="02010609060101010101" pitchFamily="49" charset="-122"/>
                <a:ea typeface="黑体" panose="02010609060101010101" pitchFamily="49" charset="-122"/>
                <a:cs typeface="Times New Roman" panose="02020603050405020304" pitchFamily="18" charset="0"/>
              </a:rPr>
              <a:t>型水灾应急决策支持专家系统</a:t>
            </a:r>
            <a:endParaRPr lang="en-US" altLang="zh-CN" sz="240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a:p>
            <a:pPr>
              <a:lnSpc>
                <a:spcPct val="200000"/>
              </a:lnSpc>
              <a:spcBef>
                <a:spcPct val="0"/>
              </a:spcBef>
              <a:buClr>
                <a:srgbClr val="FF0000"/>
              </a:buClr>
              <a:buSzPct val="70000"/>
              <a:buFont typeface="Wingdings" panose="05000000000000000000" pitchFamily="2" charset="2"/>
              <a:buChar char="u"/>
            </a:pPr>
            <a:r>
              <a:rPr lang="en-US" altLang="zh-CN" sz="2400">
                <a:latin typeface="黑体" panose="02010609060101010101" pitchFamily="49" charset="-122"/>
                <a:ea typeface="黑体" panose="02010609060101010101" pitchFamily="49" charset="-122"/>
                <a:cs typeface="Times New Roman" panose="02020603050405020304" pitchFamily="18" charset="0"/>
              </a:rPr>
              <a:t> …… ……</a:t>
            </a:r>
          </a:p>
        </p:txBody>
      </p:sp>
      <p:sp>
        <p:nvSpPr>
          <p:cNvPr id="150531" name="圆角矩形 7"/>
          <p:cNvSpPr>
            <a:spLocks noChangeArrowheads="1"/>
          </p:cNvSpPr>
          <p:nvPr/>
        </p:nvSpPr>
        <p:spPr bwMode="auto">
          <a:xfrm>
            <a:off x="539750" y="1741488"/>
            <a:ext cx="8008938" cy="4567237"/>
          </a:xfrm>
          <a:prstGeom prst="roundRect">
            <a:avLst>
              <a:gd name="adj" fmla="val 16667"/>
            </a:avLst>
          </a:prstGeom>
          <a:noFill/>
          <a:ln w="38100">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50532" name="灯片编号占位符 1"/>
          <p:cNvSpPr txBox="1">
            <a:spLocks noGrp="1" noChangeArrowheads="1"/>
          </p:cNvSpPr>
          <p:nvPr/>
        </p:nvSpPr>
        <p:spPr bwMode="auto">
          <a:xfrm>
            <a:off x="6759575"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515F7E92-87D4-4C12-B260-BC8FF66E725C}" type="slidenum">
              <a:rPr lang="zh-CN" altLang="en-US" sz="1200">
                <a:solidFill>
                  <a:srgbClr val="898989"/>
                </a:solidFill>
              </a:rPr>
              <a:pPr algn="r" eaLnBrk="1" hangingPunct="1">
                <a:spcBef>
                  <a:spcPct val="0"/>
                </a:spcBef>
                <a:buFont typeface="Arial" panose="020B0604020202020204" pitchFamily="34" charset="0"/>
                <a:buNone/>
              </a:pPr>
              <a:t>50</a:t>
            </a:fld>
            <a:endParaRPr lang="en-US" altLang="zh-CN" sz="1200">
              <a:solidFill>
                <a:srgbClr val="898989"/>
              </a:solidFill>
            </a:endParaRPr>
          </a:p>
        </p:txBody>
      </p:sp>
      <p:cxnSp>
        <p:nvCxnSpPr>
          <p:cNvPr id="150533"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5053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50535" name="矩形 47"/>
          <p:cNvSpPr>
            <a:spLocks noChangeArrowheads="1"/>
          </p:cNvSpPr>
          <p:nvPr/>
        </p:nvSpPr>
        <p:spPr bwMode="auto">
          <a:xfrm>
            <a:off x="107950" y="188913"/>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5.</a:t>
            </a:r>
            <a:r>
              <a:rPr lang="zh-CN" altLang="en-US" b="1">
                <a:latin typeface="黑体" panose="02010609060101010101" pitchFamily="49" charset="-122"/>
                <a:ea typeface="黑体" panose="02010609060101010101" pitchFamily="49" charset="-122"/>
              </a:rPr>
              <a:t>煤矿水害防治技术发展趋势</a:t>
            </a:r>
            <a:endParaRPr lang="zh-CN" altLang="zh-CN" b="1">
              <a:latin typeface="黑体" panose="02010609060101010101" pitchFamily="49" charset="-122"/>
              <a:ea typeface="黑体" panose="02010609060101010101" pitchFamily="49" charset="-122"/>
            </a:endParaRPr>
          </a:p>
        </p:txBody>
      </p:sp>
      <p:sp>
        <p:nvSpPr>
          <p:cNvPr id="150536" name="矩形 13"/>
          <p:cNvSpPr>
            <a:spLocks noChangeArrowheads="1"/>
          </p:cNvSpPr>
          <p:nvPr/>
        </p:nvSpPr>
        <p:spPr bwMode="auto">
          <a:xfrm>
            <a:off x="6788150" y="234950"/>
            <a:ext cx="2184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600">
                <a:solidFill>
                  <a:srgbClr val="FF0000"/>
                </a:solidFill>
                <a:latin typeface="黑体" panose="02010609060101010101" pitchFamily="49" charset="-122"/>
                <a:ea typeface="黑体" panose="02010609060101010101" pitchFamily="49" charset="-122"/>
                <a:sym typeface="Arial" panose="020B0604020202020204" pitchFamily="34" charset="0"/>
              </a:rPr>
              <a:t>水</a:t>
            </a:r>
            <a:r>
              <a:rPr lang="zh-CN" altLang="en-US" sz="2600">
                <a:solidFill>
                  <a:srgbClr val="FF0000"/>
                </a:solidFill>
                <a:latin typeface="黑体" panose="02010609060101010101" pitchFamily="49" charset="-122"/>
                <a:ea typeface="黑体" panose="02010609060101010101" pitchFamily="49" charset="-122"/>
                <a:sym typeface="Arial" panose="020B0604020202020204" pitchFamily="34" charset="0"/>
              </a:rPr>
              <a:t>灾治理技术</a:t>
            </a:r>
            <a:endParaRPr lang="zh-CN" altLang="en-US" sz="260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7"/>
          <p:cNvSpPr>
            <a:spLocks noChangeArrowheads="1"/>
          </p:cNvSpPr>
          <p:nvPr/>
        </p:nvSpPr>
        <p:spPr bwMode="auto">
          <a:xfrm>
            <a:off x="722313" y="2292350"/>
            <a:ext cx="847407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C00000"/>
              </a:buClr>
              <a:buSzPct val="80000"/>
              <a:buFont typeface="Wingdings" panose="05000000000000000000" pitchFamily="2" charset="2"/>
              <a:buChar char="u"/>
            </a:pP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加快建设</a:t>
            </a:r>
            <a:r>
              <a:rPr lang="zh-CN" altLang="en-US"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国家</a:t>
            </a: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煤矿水害防治技术</a:t>
            </a:r>
            <a:r>
              <a:rPr lang="zh-CN" altLang="en-US"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重点实验室</a:t>
            </a:r>
            <a:endParaRPr lang="en-US" altLang="zh-CN"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pPr eaLnBrk="1" hangingPunct="1">
              <a:lnSpc>
                <a:spcPct val="150000"/>
              </a:lnSpc>
              <a:buClr>
                <a:srgbClr val="C00000"/>
              </a:buClr>
              <a:buSzPct val="80000"/>
              <a:buFont typeface="Wingdings" panose="05000000000000000000" pitchFamily="2" charset="2"/>
              <a:buChar char="u"/>
            </a:pP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rPr>
              <a:t>选择一批典型矿井，加快建设水害防治</a:t>
            </a:r>
            <a:r>
              <a:rPr lang="zh-CN" altLang="en-US"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工程示范基地</a:t>
            </a:r>
            <a:endParaRPr lang="en-US" altLang="zh-CN"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pPr eaLnBrk="1" hangingPunct="1">
              <a:lnSpc>
                <a:spcPct val="150000"/>
              </a:lnSpc>
              <a:buClr>
                <a:srgbClr val="C00000"/>
              </a:buClr>
              <a:buSzPct val="80000"/>
              <a:buFont typeface="Wingdings" panose="05000000000000000000" pitchFamily="2" charset="2"/>
              <a:buChar char="u"/>
            </a:pPr>
            <a:r>
              <a:rPr lang="zh-CN" altLang="en-US"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sym typeface="Arial" panose="020B0604020202020204" pitchFamily="34" charset="0"/>
              </a:rPr>
              <a:t>建设</a:t>
            </a:r>
            <a:r>
              <a:rPr lang="zh-CN" altLang="zh-CN" sz="2400" dirty="0">
                <a:solidFill>
                  <a:srgbClr val="002060"/>
                </a:solidFill>
                <a:latin typeface="黑体" panose="02010609060101010101" pitchFamily="49" charset="-122"/>
                <a:ea typeface="黑体" panose="02010609060101010101" pitchFamily="49" charset="-122"/>
                <a:cs typeface="Times New Roman" panose="02020603050405020304" pitchFamily="18" charset="0"/>
                <a:sym typeface="Arial" panose="020B0604020202020204" pitchFamily="34" charset="0"/>
              </a:rPr>
              <a:t>基于“互联网”的煤矿水害防治</a:t>
            </a:r>
            <a:r>
              <a:rPr lang="zh-CN" altLang="zh-CN"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Arial" panose="020B0604020202020204" pitchFamily="34" charset="0"/>
              </a:rPr>
              <a:t>远程服务平台</a:t>
            </a:r>
            <a:endParaRPr lang="zh-CN" altLang="en-US" sz="24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52579" name="圆角矩形 10"/>
          <p:cNvSpPr>
            <a:spLocks noChangeArrowheads="1"/>
          </p:cNvSpPr>
          <p:nvPr/>
        </p:nvSpPr>
        <p:spPr bwMode="auto">
          <a:xfrm>
            <a:off x="306388" y="2003425"/>
            <a:ext cx="8642350" cy="2686050"/>
          </a:xfrm>
          <a:prstGeom prst="roundRect">
            <a:avLst>
              <a:gd name="adj" fmla="val 16667"/>
            </a:avLst>
          </a:prstGeom>
          <a:noFill/>
          <a:ln w="38100">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endParaRPr lang="zh-CN" altLang="en-US" sz="1800">
              <a:solidFill>
                <a:srgbClr val="FFFFFF"/>
              </a:solidFill>
            </a:endParaRPr>
          </a:p>
        </p:txBody>
      </p:sp>
      <p:cxnSp>
        <p:nvCxnSpPr>
          <p:cNvPr id="152580"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52581"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52582" name="矩形 47"/>
          <p:cNvSpPr>
            <a:spLocks noChangeArrowheads="1"/>
          </p:cNvSpPr>
          <p:nvPr/>
        </p:nvSpPr>
        <p:spPr bwMode="auto">
          <a:xfrm>
            <a:off x="107950" y="188913"/>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5.</a:t>
            </a:r>
            <a:r>
              <a:rPr lang="zh-CN" altLang="en-US" b="1">
                <a:latin typeface="黑体" panose="02010609060101010101" pitchFamily="49" charset="-122"/>
                <a:ea typeface="黑体" panose="02010609060101010101" pitchFamily="49" charset="-122"/>
              </a:rPr>
              <a:t>煤矿水害防治技术发展趋势</a:t>
            </a:r>
            <a:endParaRPr lang="zh-CN" altLang="zh-CN" b="1">
              <a:latin typeface="黑体" panose="02010609060101010101" pitchFamily="49" charset="-122"/>
              <a:ea typeface="黑体" panose="02010609060101010101" pitchFamily="49" charset="-122"/>
            </a:endParaRPr>
          </a:p>
        </p:txBody>
      </p:sp>
      <p:sp>
        <p:nvSpPr>
          <p:cNvPr id="152583" name="矩形 12"/>
          <p:cNvSpPr>
            <a:spLocks noChangeArrowheads="1"/>
          </p:cNvSpPr>
          <p:nvPr/>
        </p:nvSpPr>
        <p:spPr bwMode="auto">
          <a:xfrm>
            <a:off x="7164388" y="280988"/>
            <a:ext cx="1517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600">
                <a:solidFill>
                  <a:srgbClr val="FF0000"/>
                </a:solidFill>
                <a:latin typeface="黑体" panose="02010609060101010101" pitchFamily="49" charset="-122"/>
                <a:ea typeface="黑体" panose="02010609060101010101" pitchFamily="49" charset="-122"/>
              </a:rPr>
              <a:t>平台建设</a:t>
            </a:r>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extLst>
              <a:ext uri="{FF2B5EF4-FFF2-40B4-BE49-F238E27FC236}"/>
            </a:extLst>
          </p:cNvPr>
          <p:cNvSpPr/>
          <p:nvPr/>
        </p:nvSpPr>
        <p:spPr>
          <a:xfrm>
            <a:off x="250825" y="2030413"/>
            <a:ext cx="8497888" cy="3941762"/>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a:p>
        </p:txBody>
      </p:sp>
      <p:sp>
        <p:nvSpPr>
          <p:cNvPr id="154627" name="内容占位符 2"/>
          <p:cNvSpPr txBox="1">
            <a:spLocks/>
          </p:cNvSpPr>
          <p:nvPr/>
        </p:nvSpPr>
        <p:spPr bwMode="auto">
          <a:xfrm>
            <a:off x="395288" y="2236788"/>
            <a:ext cx="8353425"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buFontTx/>
              <a:buChar char="•"/>
            </a:pPr>
            <a:r>
              <a:rPr lang="zh-CN" altLang="en-US" sz="2000" dirty="0">
                <a:latin typeface="黑体" panose="02010609060101010101" pitchFamily="49" charset="-122"/>
                <a:ea typeface="黑体" panose="02010609060101010101" pitchFamily="49" charset="-122"/>
                <a:sym typeface="Arial" panose="020B0604020202020204" pitchFamily="34" charset="0"/>
              </a:rPr>
              <a:t>为了</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更高效、更便捷</a:t>
            </a:r>
            <a:r>
              <a:rPr lang="zh-CN" altLang="zh-CN" sz="2000" dirty="0">
                <a:latin typeface="黑体" panose="02010609060101010101" pitchFamily="49" charset="-122"/>
                <a:ea typeface="黑体" panose="02010609060101010101" pitchFamily="49" charset="-122"/>
                <a:sym typeface="Arial" panose="020B0604020202020204" pitchFamily="34" charset="0"/>
              </a:rPr>
              <a:t>的完成煤矿水害防治</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咨询服务</a:t>
            </a:r>
            <a:r>
              <a:rPr lang="zh-CN" altLang="zh-CN" sz="2000" dirty="0">
                <a:latin typeface="黑体" panose="02010609060101010101" pitchFamily="49" charset="-122"/>
                <a:ea typeface="黑体" panose="02010609060101010101" pitchFamily="49" charset="-122"/>
                <a:sym typeface="Arial" panose="020B0604020202020204" pitchFamily="34" charset="0"/>
              </a:rPr>
              <a:t>、水灾</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应急抢险</a:t>
            </a:r>
            <a:r>
              <a:rPr lang="zh-CN" altLang="zh-CN" sz="2000" dirty="0">
                <a:latin typeface="黑体" panose="02010609060101010101" pitchFamily="49" charset="-122"/>
                <a:ea typeface="黑体" panose="02010609060101010101" pitchFamily="49" charset="-122"/>
                <a:sym typeface="Arial" panose="020B0604020202020204" pitchFamily="34" charset="0"/>
              </a:rPr>
              <a:t>阶段专家辅助决策，及水灾事故</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成因诊断</a:t>
            </a:r>
            <a:r>
              <a:rPr lang="zh-CN" altLang="zh-CN" sz="2000" dirty="0">
                <a:latin typeface="黑体" panose="02010609060101010101" pitchFamily="49" charset="-122"/>
                <a:ea typeface="黑体" panose="02010609060101010101" pitchFamily="49" charset="-122"/>
                <a:sym typeface="Arial" panose="020B0604020202020204" pitchFamily="34" charset="0"/>
              </a:rPr>
              <a:t>分析工作</a:t>
            </a:r>
            <a:endParaRPr lang="en-US" altLang="zh-CN" sz="2000" dirty="0">
              <a:latin typeface="黑体" panose="02010609060101010101" pitchFamily="49" charset="-122"/>
              <a:ea typeface="黑体" panose="02010609060101010101" pitchFamily="49" charset="-122"/>
              <a:sym typeface="Arial" panose="020B0604020202020204" pitchFamily="34" charset="0"/>
            </a:endParaRPr>
          </a:p>
          <a:p>
            <a:pPr>
              <a:lnSpc>
                <a:spcPct val="150000"/>
              </a:lnSpc>
              <a:buFontTx/>
              <a:buChar char="•"/>
            </a:pPr>
            <a:r>
              <a:rPr lang="zh-CN" altLang="en-US" sz="2000" dirty="0">
                <a:latin typeface="黑体" panose="02010609060101010101" pitchFamily="49" charset="-122"/>
                <a:ea typeface="黑体" panose="02010609060101010101" pitchFamily="49" charset="-122"/>
                <a:sym typeface="Arial" panose="020B0604020202020204" pitchFamily="34" charset="0"/>
              </a:rPr>
              <a:t>亟需</a:t>
            </a:r>
            <a:r>
              <a:rPr lang="zh-CN" altLang="zh-CN" sz="2000" dirty="0">
                <a:latin typeface="黑体" panose="02010609060101010101" pitchFamily="49" charset="-122"/>
                <a:ea typeface="黑体" panose="02010609060101010101" pitchFamily="49" charset="-122"/>
                <a:sym typeface="Arial" panose="020B0604020202020204" pitchFamily="34" charset="0"/>
              </a:rPr>
              <a:t>建立基于“互联网”的煤矿水害防治远程服务支撑平台</a:t>
            </a:r>
            <a:endParaRPr lang="en-US" altLang="zh-CN" sz="2000" dirty="0">
              <a:latin typeface="黑体" panose="02010609060101010101" pitchFamily="49" charset="-122"/>
              <a:ea typeface="黑体" panose="02010609060101010101" pitchFamily="49" charset="-122"/>
              <a:sym typeface="Arial" panose="020B0604020202020204" pitchFamily="34" charset="0"/>
            </a:endParaRPr>
          </a:p>
          <a:p>
            <a:pPr>
              <a:lnSpc>
                <a:spcPct val="150000"/>
              </a:lnSpc>
              <a:buFontTx/>
              <a:buChar char="•"/>
            </a:pPr>
            <a:r>
              <a:rPr lang="zh-CN" altLang="zh-CN" sz="2000" dirty="0">
                <a:latin typeface="黑体" panose="02010609060101010101" pitchFamily="49" charset="-122"/>
                <a:ea typeface="黑体" panose="02010609060101010101" pitchFamily="49" charset="-122"/>
                <a:sym typeface="Arial" panose="020B0604020202020204" pitchFamily="34" charset="0"/>
              </a:rPr>
              <a:t>将煤矿水害防治与</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“大数据”、“数字化矿山”、“互联网</a:t>
            </a:r>
            <a:r>
              <a:rPr lang="en-US"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”、“云服务平台”</a:t>
            </a:r>
            <a:r>
              <a:rPr lang="zh-CN" altLang="zh-CN" sz="2000" dirty="0">
                <a:latin typeface="黑体" panose="02010609060101010101" pitchFamily="49" charset="-122"/>
                <a:ea typeface="黑体" panose="02010609060101010101" pitchFamily="49" charset="-122"/>
                <a:sym typeface="Arial" panose="020B0604020202020204" pitchFamily="34" charset="0"/>
              </a:rPr>
              <a:t>等新理念、新技术进行融合</a:t>
            </a:r>
            <a:endParaRPr lang="en-US" altLang="zh-CN" sz="2000" dirty="0">
              <a:latin typeface="黑体" panose="02010609060101010101" pitchFamily="49" charset="-122"/>
              <a:ea typeface="黑体" panose="02010609060101010101" pitchFamily="49" charset="-122"/>
              <a:sym typeface="Arial" panose="020B0604020202020204" pitchFamily="34" charset="0"/>
            </a:endParaRPr>
          </a:p>
          <a:p>
            <a:pPr>
              <a:lnSpc>
                <a:spcPct val="150000"/>
              </a:lnSpc>
              <a:buFontTx/>
              <a:buChar char="•"/>
            </a:pPr>
            <a:r>
              <a:rPr lang="zh-CN" altLang="en-US" sz="2000" dirty="0" smtClean="0">
                <a:latin typeface="黑体" panose="02010609060101010101" pitchFamily="49" charset="-122"/>
                <a:ea typeface="黑体" panose="02010609060101010101" pitchFamily="49" charset="-122"/>
                <a:sym typeface="Arial" panose="020B0604020202020204" pitchFamily="34" charset="0"/>
              </a:rPr>
              <a:t>实现专业人员</a:t>
            </a:r>
            <a:r>
              <a:rPr lang="zh-CN" altLang="zh-CN" sz="20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足不出户</a:t>
            </a:r>
            <a:r>
              <a:rPr lang="zh-CN" altLang="en-US" sz="2000" dirty="0">
                <a:latin typeface="黑体" panose="02010609060101010101" pitchFamily="49" charset="-122"/>
                <a:ea typeface="黑体" panose="02010609060101010101" pitchFamily="49" charset="-122"/>
                <a:sym typeface="Arial" panose="020B0604020202020204" pitchFamily="34" charset="0"/>
              </a:rPr>
              <a:t>便可</a:t>
            </a:r>
            <a:r>
              <a:rPr lang="zh-CN" altLang="zh-CN" sz="2000" dirty="0">
                <a:solidFill>
                  <a:srgbClr val="FF0000"/>
                </a:solidFill>
                <a:latin typeface="黑体" panose="02010609060101010101" pitchFamily="49" charset="-122"/>
                <a:ea typeface="黑体" panose="02010609060101010101" pitchFamily="49" charset="-122"/>
                <a:sym typeface="Arial" panose="020B0604020202020204" pitchFamily="34" charset="0"/>
              </a:rPr>
              <a:t>第一时间</a:t>
            </a:r>
            <a:r>
              <a:rPr lang="zh-CN" altLang="zh-CN" sz="2000" dirty="0" smtClean="0">
                <a:latin typeface="黑体" panose="02010609060101010101" pitchFamily="49" charset="-122"/>
                <a:ea typeface="黑体" panose="02010609060101010101" pitchFamily="49" charset="-122"/>
                <a:sym typeface="Arial" panose="020B0604020202020204" pitchFamily="34" charset="0"/>
              </a:rPr>
              <a:t>为</a:t>
            </a:r>
            <a:r>
              <a:rPr lang="zh-CN" altLang="en-US" sz="2000" dirty="0" smtClean="0">
                <a:latin typeface="黑体" panose="02010609060101010101" pitchFamily="49" charset="-122"/>
                <a:ea typeface="黑体" panose="02010609060101010101" pitchFamily="49" charset="-122"/>
                <a:sym typeface="Arial" panose="020B0604020202020204" pitchFamily="34" charset="0"/>
              </a:rPr>
              <a:t>煤炭企业</a:t>
            </a:r>
            <a:r>
              <a:rPr lang="zh-CN" altLang="zh-CN" sz="2000" dirty="0" smtClean="0">
                <a:latin typeface="黑体" panose="02010609060101010101" pitchFamily="49" charset="-122"/>
                <a:ea typeface="黑体" panose="02010609060101010101" pitchFamily="49" charset="-122"/>
                <a:sym typeface="Arial" panose="020B0604020202020204" pitchFamily="34" charset="0"/>
              </a:rPr>
              <a:t>解决</a:t>
            </a:r>
            <a:r>
              <a:rPr lang="zh-CN" altLang="zh-CN" sz="2000" dirty="0">
                <a:latin typeface="黑体" panose="02010609060101010101" pitchFamily="49" charset="-122"/>
                <a:ea typeface="黑体" panose="02010609060101010101" pitchFamily="49" charset="-122"/>
                <a:sym typeface="Arial" panose="020B0604020202020204" pitchFamily="34" charset="0"/>
              </a:rPr>
              <a:t>生产中遇到的水害防治难题</a:t>
            </a:r>
            <a:endParaRPr lang="en-US" altLang="zh-CN" sz="2000" dirty="0">
              <a:latin typeface="黑体" panose="02010609060101010101" pitchFamily="49" charset="-122"/>
              <a:ea typeface="黑体" panose="02010609060101010101" pitchFamily="49" charset="-122"/>
              <a:sym typeface="Arial" panose="020B0604020202020204" pitchFamily="34" charset="0"/>
            </a:endParaRPr>
          </a:p>
        </p:txBody>
      </p:sp>
      <p:sp>
        <p:nvSpPr>
          <p:cNvPr id="154628" name="文本框 1"/>
          <p:cNvSpPr txBox="1">
            <a:spLocks noChangeArrowheads="1"/>
          </p:cNvSpPr>
          <p:nvPr/>
        </p:nvSpPr>
        <p:spPr bwMode="auto">
          <a:xfrm>
            <a:off x="1692275" y="6237288"/>
            <a:ext cx="54721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200" b="1">
                <a:solidFill>
                  <a:srgbClr val="0000CC"/>
                </a:solidFill>
                <a:latin typeface="黑体" panose="02010609060101010101" pitchFamily="49" charset="-122"/>
              </a:rPr>
              <a:t>“互联网</a:t>
            </a:r>
            <a:r>
              <a:rPr lang="en-US" altLang="zh-CN" sz="2200" b="1">
                <a:solidFill>
                  <a:srgbClr val="0000CC"/>
                </a:solidFill>
                <a:latin typeface="黑体" panose="02010609060101010101" pitchFamily="49" charset="-122"/>
              </a:rPr>
              <a:t>+</a:t>
            </a:r>
            <a:r>
              <a:rPr lang="zh-CN" altLang="en-US" sz="2200" b="1">
                <a:solidFill>
                  <a:srgbClr val="0000CC"/>
                </a:solidFill>
                <a:latin typeface="黑体" panose="02010609060101010101" pitchFamily="49" charset="-122"/>
              </a:rPr>
              <a:t>煤矿防治水”</a:t>
            </a:r>
            <a:r>
              <a:rPr lang="zh-CN" altLang="en-US" sz="2200" b="1">
                <a:latin typeface="黑体" panose="02010609060101010101" pitchFamily="49" charset="-122"/>
              </a:rPr>
              <a:t>是</a:t>
            </a:r>
            <a:r>
              <a:rPr lang="zh-CN" altLang="zh-CN" sz="2200" b="1">
                <a:latin typeface="黑体" panose="02010609060101010101" pitchFamily="49" charset="-122"/>
              </a:rPr>
              <a:t>发展趋势</a:t>
            </a:r>
          </a:p>
        </p:txBody>
      </p:sp>
      <p:cxnSp>
        <p:nvCxnSpPr>
          <p:cNvPr id="154629"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54630"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54631" name="矩形 47"/>
          <p:cNvSpPr>
            <a:spLocks noChangeArrowheads="1"/>
          </p:cNvSpPr>
          <p:nvPr/>
        </p:nvSpPr>
        <p:spPr bwMode="auto">
          <a:xfrm>
            <a:off x="107950" y="188913"/>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5.</a:t>
            </a:r>
            <a:r>
              <a:rPr lang="zh-CN" altLang="en-US" b="1">
                <a:latin typeface="黑体" panose="02010609060101010101" pitchFamily="49" charset="-122"/>
                <a:ea typeface="黑体" panose="02010609060101010101" pitchFamily="49" charset="-122"/>
              </a:rPr>
              <a:t>煤矿水害防治技术发展趋势</a:t>
            </a:r>
            <a:endParaRPr lang="zh-CN" altLang="zh-CN" b="1">
              <a:latin typeface="黑体" panose="02010609060101010101" pitchFamily="49" charset="-122"/>
              <a:ea typeface="黑体" panose="02010609060101010101" pitchFamily="49" charset="-122"/>
            </a:endParaRPr>
          </a:p>
        </p:txBody>
      </p:sp>
      <p:sp>
        <p:nvSpPr>
          <p:cNvPr id="154632" name="矩形 13"/>
          <p:cNvSpPr>
            <a:spLocks noChangeArrowheads="1"/>
          </p:cNvSpPr>
          <p:nvPr/>
        </p:nvSpPr>
        <p:spPr bwMode="auto">
          <a:xfrm>
            <a:off x="7231063" y="188913"/>
            <a:ext cx="1517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600">
                <a:solidFill>
                  <a:srgbClr val="FF0000"/>
                </a:solidFill>
                <a:latin typeface="黑体" panose="02010609060101010101" pitchFamily="49" charset="-122"/>
                <a:ea typeface="黑体" panose="02010609060101010101" pitchFamily="49" charset="-122"/>
                <a:sym typeface="Arial" panose="020B0604020202020204" pitchFamily="34" charset="0"/>
              </a:rPr>
              <a:t>平台</a:t>
            </a:r>
            <a:r>
              <a:rPr lang="zh-CN" altLang="en-US" sz="2600">
                <a:solidFill>
                  <a:srgbClr val="FF0000"/>
                </a:solidFill>
                <a:latin typeface="黑体" panose="02010609060101010101" pitchFamily="49" charset="-122"/>
                <a:ea typeface="黑体" panose="02010609060101010101" pitchFamily="49" charset="-122"/>
                <a:sym typeface="Arial" panose="020B0604020202020204" pitchFamily="34" charset="0"/>
              </a:rPr>
              <a:t>建设</a:t>
            </a:r>
            <a:endParaRPr lang="zh-CN" altLang="en-US" sz="2600">
              <a:solidFill>
                <a:srgbClr val="FF0000"/>
              </a:solidFill>
              <a:latin typeface="黑体" panose="02010609060101010101" pitchFamily="49" charset="-122"/>
              <a:ea typeface="黑体" panose="02010609060101010101" pitchFamily="49" charset="-122"/>
            </a:endParaRPr>
          </a:p>
        </p:txBody>
      </p:sp>
      <p:sp>
        <p:nvSpPr>
          <p:cNvPr id="154633" name="矩形 51"/>
          <p:cNvSpPr>
            <a:spLocks noChangeArrowheads="1"/>
          </p:cNvSpPr>
          <p:nvPr/>
        </p:nvSpPr>
        <p:spPr bwMode="auto">
          <a:xfrm>
            <a:off x="2406650" y="1274763"/>
            <a:ext cx="418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a:solidFill>
                  <a:srgbClr val="0000CC"/>
                </a:solidFill>
                <a:latin typeface="黑体" panose="02010609060101010101" pitchFamily="49" charset="-122"/>
                <a:ea typeface="黑体" panose="02010609060101010101" pitchFamily="49" charset="-122"/>
                <a:sym typeface="Arial" panose="020B0604020202020204" pitchFamily="34" charset="0"/>
              </a:rPr>
              <a:t>煤矿水害远程</a:t>
            </a:r>
            <a:r>
              <a:rPr lang="zh-CN" altLang="en-US" sz="2400">
                <a:solidFill>
                  <a:srgbClr val="0000CC"/>
                </a:solidFill>
                <a:latin typeface="黑体" panose="02010609060101010101" pitchFamily="49" charset="-122"/>
                <a:ea typeface="黑体" panose="02010609060101010101" pitchFamily="49" charset="-122"/>
                <a:sym typeface="Arial" panose="020B0604020202020204" pitchFamily="34" charset="0"/>
              </a:rPr>
              <a:t>诊断与</a:t>
            </a:r>
            <a:r>
              <a:rPr lang="zh-CN" altLang="zh-CN" sz="2400">
                <a:solidFill>
                  <a:srgbClr val="0000CC"/>
                </a:solidFill>
                <a:latin typeface="黑体" panose="02010609060101010101" pitchFamily="49" charset="-122"/>
                <a:ea typeface="黑体" panose="02010609060101010101" pitchFamily="49" charset="-122"/>
                <a:sym typeface="Arial" panose="020B0604020202020204" pitchFamily="34" charset="0"/>
              </a:rPr>
              <a:t>服务平台</a:t>
            </a:r>
            <a:endParaRPr lang="zh-CN" altLang="en-US" sz="2400">
              <a:solidFill>
                <a:srgbClr val="0000CC"/>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extLst>
          </p:cNvPr>
          <p:cNvSpPr txBox="1">
            <a:spLocks noChangeArrowheads="1"/>
          </p:cNvSpPr>
          <p:nvPr/>
        </p:nvSpPr>
        <p:spPr bwMode="auto">
          <a:xfrm>
            <a:off x="590550" y="1157288"/>
            <a:ext cx="7461250" cy="631825"/>
          </a:xfrm>
          <a:prstGeom prst="rect">
            <a:avLst/>
          </a:prstGeom>
          <a:solidFill>
            <a:schemeClr val="bg1"/>
          </a:solidFill>
          <a:ln w="9525">
            <a:noFill/>
            <a:miter lim="800000"/>
            <a:headEnd/>
            <a:tailEnd/>
          </a:ln>
        </p:spPr>
        <p:txBody>
          <a:bodyPr>
            <a:spAutoFit/>
          </a:bodyPr>
          <a:lstStyle/>
          <a:p>
            <a:pPr marL="0" lvl="3" eaLnBrk="1" hangingPunct="1">
              <a:lnSpc>
                <a:spcPct val="125000"/>
              </a:lnSpc>
              <a:spcBef>
                <a:spcPts val="0"/>
              </a:spcBef>
              <a:spcAft>
                <a:spcPts val="0"/>
              </a:spcAft>
              <a:defRPr/>
            </a:pPr>
            <a:endParaRPr lang="en-US" altLang="zh-CN" sz="2800" dirty="0">
              <a:ln>
                <a:solidFill>
                  <a:sysClr val="windowText" lastClr="000000"/>
                </a:solidFill>
              </a:ln>
              <a:latin typeface="楷体" pitchFamily="49" charset="-122"/>
              <a:ea typeface="楷体" pitchFamily="49" charset="-122"/>
            </a:endParaRPr>
          </a:p>
        </p:txBody>
      </p:sp>
      <p:grpSp>
        <p:nvGrpSpPr>
          <p:cNvPr id="156675" name="组合 91"/>
          <p:cNvGrpSpPr>
            <a:grpSpLocks/>
          </p:cNvGrpSpPr>
          <p:nvPr/>
        </p:nvGrpSpPr>
        <p:grpSpPr bwMode="auto">
          <a:xfrm>
            <a:off x="857250" y="5516563"/>
            <a:ext cx="7112000" cy="1158875"/>
            <a:chOff x="2098675" y="4066959"/>
            <a:chExt cx="3000375" cy="559016"/>
          </a:xfrm>
        </p:grpSpPr>
        <p:sp>
          <p:nvSpPr>
            <p:cNvPr id="156717" name="TextBox 2"/>
            <p:cNvSpPr txBox="1">
              <a:spLocks noChangeArrowheads="1"/>
            </p:cNvSpPr>
            <p:nvPr/>
          </p:nvSpPr>
          <p:spPr bwMode="auto">
            <a:xfrm>
              <a:off x="2736925" y="4319665"/>
              <a:ext cx="2362125" cy="18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100">
                  <a:solidFill>
                    <a:srgbClr val="FFFFFF"/>
                  </a:solidFill>
                  <a:latin typeface="黑体" panose="02010609060101010101" pitchFamily="49" charset="-122"/>
                </a:rPr>
                <a:t>综合数据库（</a:t>
              </a:r>
              <a:r>
                <a:rPr lang="en-US" altLang="zh-CN" sz="1100">
                  <a:solidFill>
                    <a:srgbClr val="FFFFFF"/>
                  </a:solidFill>
                  <a:latin typeface="黑体" panose="02010609060101010101" pitchFamily="49" charset="-122"/>
                </a:rPr>
                <a:t>EPDM</a:t>
              </a:r>
              <a:r>
                <a:rPr lang="zh-CN" altLang="en-US" sz="1100">
                  <a:solidFill>
                    <a:srgbClr val="FFFFFF"/>
                  </a:solidFill>
                  <a:latin typeface="黑体" panose="02010609060101010101" pitchFamily="49" charset="-122"/>
                </a:rPr>
                <a:t>扩展）</a:t>
              </a:r>
            </a:p>
          </p:txBody>
        </p:sp>
        <p:sp>
          <p:nvSpPr>
            <p:cNvPr id="10" name="AutoShape 3">
              <a:extLst>
                <a:ext uri="{FF2B5EF4-FFF2-40B4-BE49-F238E27FC236}"/>
              </a:extLst>
            </p:cNvPr>
            <p:cNvSpPr>
              <a:spLocks noChangeArrowheads="1"/>
            </p:cNvSpPr>
            <p:nvPr/>
          </p:nvSpPr>
          <p:spPr bwMode="auto">
            <a:xfrm>
              <a:off x="2098675" y="4366377"/>
              <a:ext cx="2973586" cy="259598"/>
            </a:xfrm>
            <a:prstGeom prst="can">
              <a:avLst>
                <a:gd name="adj" fmla="val 50000"/>
              </a:avLst>
            </a:prstGeom>
            <a:gradFill rotWithShape="0">
              <a:gsLst>
                <a:gs pos="0">
                  <a:srgbClr val="0099CC">
                    <a:gamma/>
                    <a:shade val="46275"/>
                    <a:invGamma/>
                  </a:srgbClr>
                </a:gs>
                <a:gs pos="50000">
                  <a:srgbClr val="0099CC"/>
                </a:gs>
                <a:gs pos="100000">
                  <a:srgbClr val="0099CC">
                    <a:gamma/>
                    <a:shade val="46275"/>
                    <a:invGamma/>
                  </a:srgbClr>
                </a:gs>
              </a:gsLst>
              <a:lin ang="0" scaled="1"/>
            </a:gradFill>
            <a:ln w="9525">
              <a:noFill/>
              <a:round/>
              <a:headEnd/>
              <a:tailEnd/>
            </a:ln>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endParaRPr lang="en-GB" altLang="zh-CN">
                <a:solidFill>
                  <a:srgbClr val="FFFFFF"/>
                </a:solidFill>
                <a:effectLst>
                  <a:outerShdw blurRad="38100" dist="38100" dir="2700000" algn="tl">
                    <a:srgbClr val="000000"/>
                  </a:outerShdw>
                </a:effectLst>
                <a:latin typeface="黑体" panose="02010609060101010101" pitchFamily="49" charset="-122"/>
              </a:endParaRPr>
            </a:p>
          </p:txBody>
        </p:sp>
        <p:sp>
          <p:nvSpPr>
            <p:cNvPr id="156719" name="AutoShape 4"/>
            <p:cNvSpPr>
              <a:spLocks noChangeArrowheads="1"/>
            </p:cNvSpPr>
            <p:nvPr/>
          </p:nvSpPr>
          <p:spPr bwMode="auto">
            <a:xfrm>
              <a:off x="2098675" y="4253808"/>
              <a:ext cx="2973586" cy="257301"/>
            </a:xfrm>
            <a:prstGeom prst="can">
              <a:avLst>
                <a:gd name="adj" fmla="val 50000"/>
              </a:avLst>
            </a:prstGeom>
            <a:gradFill rotWithShape="0">
              <a:gsLst>
                <a:gs pos="0">
                  <a:srgbClr val="185E5E"/>
                </a:gs>
                <a:gs pos="50000">
                  <a:srgbClr val="33CCCC"/>
                </a:gs>
                <a:gs pos="100000">
                  <a:srgbClr val="185E5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solidFill>
                  <a:srgbClr val="000000"/>
                </a:solidFill>
                <a:latin typeface="黑体" panose="02010609060101010101" pitchFamily="49" charset="-122"/>
              </a:endParaRPr>
            </a:p>
          </p:txBody>
        </p:sp>
        <p:sp>
          <p:nvSpPr>
            <p:cNvPr id="156720" name="AutoShape 5"/>
            <p:cNvSpPr>
              <a:spLocks noChangeArrowheads="1"/>
            </p:cNvSpPr>
            <p:nvPr/>
          </p:nvSpPr>
          <p:spPr bwMode="auto">
            <a:xfrm>
              <a:off x="2098675" y="4066959"/>
              <a:ext cx="2973586" cy="347662"/>
            </a:xfrm>
            <a:prstGeom prst="can">
              <a:avLst>
                <a:gd name="adj" fmla="val 50000"/>
              </a:avLst>
            </a:prstGeom>
            <a:gradFill rotWithShape="0">
              <a:gsLst>
                <a:gs pos="0">
                  <a:srgbClr val="765E00"/>
                </a:gs>
                <a:gs pos="50000">
                  <a:srgbClr val="FFCC00"/>
                </a:gs>
                <a:gs pos="100000">
                  <a:srgbClr val="765E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solidFill>
                  <a:srgbClr val="000000"/>
                </a:solidFill>
                <a:latin typeface="黑体" panose="02010609060101010101" pitchFamily="49" charset="-122"/>
              </a:endParaRPr>
            </a:p>
          </p:txBody>
        </p:sp>
      </p:grpSp>
      <p:sp>
        <p:nvSpPr>
          <p:cNvPr id="13" name="矩形 12">
            <a:extLst>
              <a:ext uri="{FF2B5EF4-FFF2-40B4-BE49-F238E27FC236}"/>
            </a:extLst>
          </p:cNvPr>
          <p:cNvSpPr/>
          <p:nvPr/>
        </p:nvSpPr>
        <p:spPr bwMode="auto">
          <a:xfrm>
            <a:off x="449263" y="5449888"/>
            <a:ext cx="7864475" cy="1303337"/>
          </a:xfrm>
          <a:prstGeom prst="rect">
            <a:avLst/>
          </a:prstGeom>
          <a:noFill/>
          <a:ln w="9525" cap="flat" cmpd="sng">
            <a:solidFill>
              <a:srgbClr val="FFC000"/>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endParaRPr lang="en-US" altLang="zh-CN" sz="1100">
              <a:solidFill>
                <a:srgbClr val="000000"/>
              </a:solidFill>
              <a:latin typeface="黑体" panose="02010609060101010101" pitchFamily="49" charset="-122"/>
              <a:sym typeface="Arial" panose="020B0604020202020204" pitchFamily="34" charset="0"/>
            </a:endParaRPr>
          </a:p>
        </p:txBody>
      </p:sp>
      <p:sp>
        <p:nvSpPr>
          <p:cNvPr id="156677" name="TextBox 108"/>
          <p:cNvSpPr txBox="1">
            <a:spLocks noChangeArrowheads="1"/>
          </p:cNvSpPr>
          <p:nvPr/>
        </p:nvSpPr>
        <p:spPr bwMode="auto">
          <a:xfrm>
            <a:off x="1968500" y="5573713"/>
            <a:ext cx="5099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400" b="1">
                <a:solidFill>
                  <a:srgbClr val="FF0000"/>
                </a:solidFill>
                <a:latin typeface="黑体" panose="02010609060101010101" pitchFamily="49" charset="-122"/>
              </a:rPr>
              <a:t>水文地质基础信息、典型矿区水灾事故案例信息一体化数据库</a:t>
            </a:r>
          </a:p>
        </p:txBody>
      </p:sp>
      <p:sp>
        <p:nvSpPr>
          <p:cNvPr id="15" name="矩形 14">
            <a:extLst>
              <a:ext uri="{FF2B5EF4-FFF2-40B4-BE49-F238E27FC236}"/>
            </a:extLst>
          </p:cNvPr>
          <p:cNvSpPr/>
          <p:nvPr/>
        </p:nvSpPr>
        <p:spPr bwMode="auto">
          <a:xfrm>
            <a:off x="1454150" y="6083300"/>
            <a:ext cx="1241425" cy="414338"/>
          </a:xfrm>
          <a:prstGeom prst="rect">
            <a:avLst/>
          </a:prstGeom>
          <a:solidFill>
            <a:sysClr val="window" lastClr="FFFFFF"/>
          </a:solidFill>
          <a:ln w="9525" cap="flat" cmpd="sng">
            <a:solidFill>
              <a:sysClr val="window" lastClr="FFFFFF">
                <a:lumMod val="75000"/>
              </a:sysClr>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b="1">
                <a:solidFill>
                  <a:srgbClr val="0070C0"/>
                </a:solidFill>
                <a:latin typeface="黑体" panose="02010609060101010101" pitchFamily="49" charset="-122"/>
                <a:sym typeface="Arial" panose="020B0604020202020204" pitchFamily="34" charset="0"/>
              </a:rPr>
              <a:t>水文地质基础信息</a:t>
            </a:r>
          </a:p>
        </p:txBody>
      </p:sp>
      <p:sp>
        <p:nvSpPr>
          <p:cNvPr id="16" name="矩形 15">
            <a:extLst>
              <a:ext uri="{FF2B5EF4-FFF2-40B4-BE49-F238E27FC236}"/>
            </a:extLst>
          </p:cNvPr>
          <p:cNvSpPr/>
          <p:nvPr/>
        </p:nvSpPr>
        <p:spPr bwMode="auto">
          <a:xfrm>
            <a:off x="2822575" y="6083300"/>
            <a:ext cx="1241425" cy="414338"/>
          </a:xfrm>
          <a:prstGeom prst="rect">
            <a:avLst/>
          </a:prstGeom>
          <a:solidFill>
            <a:sysClr val="window" lastClr="FFFFFF"/>
          </a:solidFill>
          <a:ln w="9525" cap="flat" cmpd="sng">
            <a:solidFill>
              <a:sysClr val="window" lastClr="FFFFFF">
                <a:lumMod val="75000"/>
              </a:sysClr>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b="1">
                <a:solidFill>
                  <a:srgbClr val="0070C0"/>
                </a:solidFill>
                <a:latin typeface="黑体" panose="02010609060101010101" pitchFamily="49" charset="-122"/>
                <a:sym typeface="Arial" panose="020B0604020202020204" pitchFamily="34" charset="0"/>
              </a:rPr>
              <a:t>地质钻孔信息</a:t>
            </a:r>
          </a:p>
        </p:txBody>
      </p:sp>
      <p:sp>
        <p:nvSpPr>
          <p:cNvPr id="17" name="矩形 16">
            <a:extLst>
              <a:ext uri="{FF2B5EF4-FFF2-40B4-BE49-F238E27FC236}"/>
            </a:extLst>
          </p:cNvPr>
          <p:cNvSpPr/>
          <p:nvPr/>
        </p:nvSpPr>
        <p:spPr bwMode="auto">
          <a:xfrm>
            <a:off x="4191000" y="6083300"/>
            <a:ext cx="1095375" cy="414338"/>
          </a:xfrm>
          <a:prstGeom prst="rect">
            <a:avLst/>
          </a:prstGeom>
          <a:solidFill>
            <a:sysClr val="window" lastClr="FFFFFF"/>
          </a:solidFill>
          <a:ln w="9525" cap="flat" cmpd="sng">
            <a:solidFill>
              <a:sysClr val="window" lastClr="FFFFFF">
                <a:lumMod val="75000"/>
              </a:sysClr>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b="1">
                <a:solidFill>
                  <a:srgbClr val="0070C0"/>
                </a:solidFill>
                <a:latin typeface="黑体" panose="02010609060101010101" pitchFamily="49" charset="-122"/>
                <a:sym typeface="Arial" panose="020B0604020202020204" pitchFamily="34" charset="0"/>
              </a:rPr>
              <a:t>生产系统信息</a:t>
            </a:r>
            <a:endParaRPr lang="en-US" altLang="zh-CN" sz="1100" b="1">
              <a:solidFill>
                <a:srgbClr val="0070C0"/>
              </a:solidFill>
              <a:latin typeface="黑体" panose="02010609060101010101" pitchFamily="49" charset="-122"/>
              <a:sym typeface="Arial" panose="020B0604020202020204" pitchFamily="34" charset="0"/>
            </a:endParaRPr>
          </a:p>
        </p:txBody>
      </p:sp>
      <p:sp>
        <p:nvSpPr>
          <p:cNvPr id="18" name="矩形 17">
            <a:extLst>
              <a:ext uri="{FF2B5EF4-FFF2-40B4-BE49-F238E27FC236}"/>
            </a:extLst>
          </p:cNvPr>
          <p:cNvSpPr/>
          <p:nvPr/>
        </p:nvSpPr>
        <p:spPr bwMode="auto">
          <a:xfrm>
            <a:off x="5343525" y="6083300"/>
            <a:ext cx="1095375" cy="414338"/>
          </a:xfrm>
          <a:prstGeom prst="rect">
            <a:avLst/>
          </a:prstGeom>
          <a:solidFill>
            <a:sysClr val="window" lastClr="FFFFFF"/>
          </a:solidFill>
          <a:ln w="9525" cap="flat" cmpd="sng">
            <a:solidFill>
              <a:sysClr val="window" lastClr="FFFFFF">
                <a:lumMod val="75000"/>
              </a:sysClr>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b="1">
                <a:solidFill>
                  <a:srgbClr val="000000"/>
                </a:solidFill>
                <a:latin typeface="黑体" panose="02010609060101010101" pitchFamily="49" charset="-122"/>
                <a:sym typeface="Arial" panose="020B0604020202020204" pitchFamily="34" charset="0"/>
              </a:rPr>
              <a:t>工业网提取数据</a:t>
            </a:r>
          </a:p>
        </p:txBody>
      </p:sp>
      <p:sp>
        <p:nvSpPr>
          <p:cNvPr id="19" name="圆角矩形 75">
            <a:extLst>
              <a:ext uri="{FF2B5EF4-FFF2-40B4-BE49-F238E27FC236}"/>
            </a:extLst>
          </p:cNvPr>
          <p:cNvSpPr/>
          <p:nvPr/>
        </p:nvSpPr>
        <p:spPr bwMode="auto">
          <a:xfrm>
            <a:off x="133350" y="5449888"/>
            <a:ext cx="233363" cy="1303337"/>
          </a:xfrm>
          <a:prstGeom prst="roundRect">
            <a:avLst/>
          </a:prstGeom>
          <a:gradFill rotWithShape="1">
            <a:gsLst>
              <a:gs pos="0">
                <a:srgbClr val="4472C4">
                  <a:shade val="51000"/>
                  <a:satMod val="130000"/>
                </a:srgbClr>
              </a:gs>
              <a:gs pos="80000">
                <a:srgbClr val="4472C4">
                  <a:shade val="93000"/>
                  <a:satMod val="130000"/>
                </a:srgbClr>
              </a:gs>
              <a:gs pos="100000">
                <a:srgbClr val="4472C4">
                  <a:shade val="94000"/>
                  <a:satMod val="135000"/>
                </a:srgbClr>
              </a:gs>
            </a:gsLst>
            <a:lin ang="16200000" scaled="0"/>
          </a:gradFill>
          <a:ln w="9525" cap="flat" cmpd="sng" algn="ctr">
            <a:solidFill>
              <a:srgbClr val="4472C4">
                <a:shade val="95000"/>
                <a:satMod val="105000"/>
              </a:srgbClr>
            </a:solidFill>
            <a:prstDash val="solid"/>
            <a:headEnd/>
            <a:tailEnd/>
          </a:ln>
          <a:effectLst>
            <a:outerShdw blurRad="40000" dist="23000" dir="5400000" rotWithShape="0">
              <a:srgbClr val="000000">
                <a:alpha val="35000"/>
              </a:srgb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b="1">
                <a:solidFill>
                  <a:srgbClr val="FFFFFF"/>
                </a:solidFill>
                <a:latin typeface="黑体" panose="02010609060101010101" pitchFamily="49" charset="-122"/>
                <a:sym typeface="Arial" panose="020B0604020202020204" pitchFamily="34" charset="0"/>
              </a:rPr>
              <a:t>基础数据</a:t>
            </a:r>
          </a:p>
        </p:txBody>
      </p:sp>
      <p:sp>
        <p:nvSpPr>
          <p:cNvPr id="20" name="矩形 19">
            <a:extLst>
              <a:ext uri="{FF2B5EF4-FFF2-40B4-BE49-F238E27FC236}"/>
            </a:extLst>
          </p:cNvPr>
          <p:cNvSpPr/>
          <p:nvPr/>
        </p:nvSpPr>
        <p:spPr bwMode="auto">
          <a:xfrm>
            <a:off x="6496050" y="6081713"/>
            <a:ext cx="1095375" cy="414337"/>
          </a:xfrm>
          <a:prstGeom prst="rect">
            <a:avLst/>
          </a:prstGeom>
          <a:solidFill>
            <a:sysClr val="window" lastClr="FFFFFF"/>
          </a:solidFill>
          <a:ln w="9525" cap="flat" cmpd="sng">
            <a:solidFill>
              <a:sysClr val="window" lastClr="FFFFFF">
                <a:lumMod val="75000"/>
              </a:sysClr>
            </a:solidFill>
            <a:miter lim="800000"/>
            <a:headEnd/>
            <a:tailEnd/>
          </a:ln>
          <a:effectLst>
            <a:outerShdw blurRad="50800" dist="38100" dir="2700000" algn="tl" rotWithShape="0">
              <a:prstClr val="black">
                <a:alpha val="40000"/>
              </a:prst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b="1" dirty="0">
                <a:solidFill>
                  <a:srgbClr val="000000"/>
                </a:solidFill>
                <a:latin typeface="黑体" panose="02010609060101010101" pitchFamily="49" charset="-122"/>
                <a:sym typeface="Arial" panose="020B0604020202020204" pitchFamily="34" charset="0"/>
              </a:rPr>
              <a:t>水害案例</a:t>
            </a:r>
          </a:p>
        </p:txBody>
      </p:sp>
      <p:sp>
        <p:nvSpPr>
          <p:cNvPr id="21" name="圆角矩形 87">
            <a:extLst>
              <a:ext uri="{FF2B5EF4-FFF2-40B4-BE49-F238E27FC236}"/>
            </a:extLst>
          </p:cNvPr>
          <p:cNvSpPr/>
          <p:nvPr/>
        </p:nvSpPr>
        <p:spPr bwMode="auto">
          <a:xfrm>
            <a:off x="152400" y="2208213"/>
            <a:ext cx="233363" cy="889000"/>
          </a:xfrm>
          <a:prstGeom prst="roundRect">
            <a:avLst/>
          </a:prstGeom>
          <a:gradFill rotWithShape="1">
            <a:gsLst>
              <a:gs pos="0">
                <a:srgbClr val="4472C4">
                  <a:shade val="51000"/>
                  <a:satMod val="130000"/>
                </a:srgbClr>
              </a:gs>
              <a:gs pos="80000">
                <a:srgbClr val="4472C4">
                  <a:shade val="93000"/>
                  <a:satMod val="130000"/>
                </a:srgbClr>
              </a:gs>
              <a:gs pos="100000">
                <a:srgbClr val="4472C4">
                  <a:shade val="94000"/>
                  <a:satMod val="135000"/>
                </a:srgbClr>
              </a:gs>
            </a:gsLst>
            <a:lin ang="16200000" scaled="0"/>
          </a:gradFill>
          <a:ln w="9525" cap="flat" cmpd="sng" algn="ctr">
            <a:solidFill>
              <a:srgbClr val="4472C4">
                <a:shade val="95000"/>
                <a:satMod val="105000"/>
              </a:srgbClr>
            </a:solidFill>
            <a:prstDash val="solid"/>
            <a:headEnd/>
            <a:tailEnd/>
          </a:ln>
          <a:effectLst>
            <a:outerShdw blurRad="40000" dist="23000" dir="5400000" rotWithShape="0">
              <a:srgbClr val="000000">
                <a:alpha val="35000"/>
              </a:srgb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b="1">
                <a:solidFill>
                  <a:srgbClr val="FFFFFF"/>
                </a:solidFill>
                <a:latin typeface="黑体" panose="02010609060101010101" pitchFamily="49" charset="-122"/>
                <a:sym typeface="Arial" panose="020B0604020202020204" pitchFamily="34" charset="0"/>
              </a:rPr>
              <a:t>主要功能</a:t>
            </a:r>
          </a:p>
        </p:txBody>
      </p:sp>
      <p:sp>
        <p:nvSpPr>
          <p:cNvPr id="156685" name="圆角矩形 100"/>
          <p:cNvSpPr>
            <a:spLocks noChangeArrowheads="1"/>
          </p:cNvSpPr>
          <p:nvPr/>
        </p:nvSpPr>
        <p:spPr bwMode="auto">
          <a:xfrm>
            <a:off x="430213" y="3244850"/>
            <a:ext cx="7864475" cy="2124075"/>
          </a:xfrm>
          <a:prstGeom prst="roundRect">
            <a:avLst>
              <a:gd name="adj" fmla="val 0"/>
            </a:avLst>
          </a:prstGeom>
          <a:noFill/>
          <a:ln w="9525">
            <a:solidFill>
              <a:srgbClr val="9CFEFF"/>
            </a:solidFill>
            <a:miter lim="800000"/>
            <a:headEnd/>
            <a:tailEnd/>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lIns="0" tIns="10800" rIns="0" bIns="10800" anchor="ctr"/>
          <a:lstStyle>
            <a:lvl1pPr>
              <a:spcBef>
                <a:spcPct val="20000"/>
              </a:spcBef>
              <a:buFont typeface="Arial" panose="020B0604020202020204" pitchFamily="34" charset="0"/>
              <a:buChar char="•"/>
              <a:tabLst>
                <a:tab pos="292100" algn="l"/>
              </a:tabLst>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tabLst>
                <a:tab pos="292100" algn="l"/>
              </a:tabLst>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tabLst>
                <a:tab pos="292100" algn="l"/>
              </a:tabLst>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en-US" altLang="zh-CN" sz="1200" b="1">
              <a:solidFill>
                <a:srgbClr val="C00000"/>
              </a:solidFill>
              <a:latin typeface="黑体" panose="02010609060101010101" pitchFamily="49" charset="-122"/>
              <a:sym typeface="Arial" panose="020B0604020202020204" pitchFamily="34" charset="0"/>
            </a:endParaRPr>
          </a:p>
          <a:p>
            <a:pPr>
              <a:spcBef>
                <a:spcPct val="0"/>
              </a:spcBef>
              <a:buFontTx/>
              <a:buNone/>
            </a:pPr>
            <a:r>
              <a:rPr lang="en-US" altLang="zh-CN" sz="1200">
                <a:solidFill>
                  <a:srgbClr val="000000"/>
                </a:solidFill>
                <a:latin typeface="黑体" panose="02010609060101010101" pitchFamily="49" charset="-122"/>
                <a:sym typeface="Arial" panose="020B0604020202020204" pitchFamily="34" charset="0"/>
              </a:rPr>
              <a:t>			</a:t>
            </a:r>
            <a:endParaRPr lang="zh-CN" altLang="en-US" sz="1200">
              <a:solidFill>
                <a:srgbClr val="000000"/>
              </a:solidFill>
              <a:latin typeface="黑体" panose="02010609060101010101" pitchFamily="49" charset="-122"/>
              <a:sym typeface="Arial" panose="020B0604020202020204" pitchFamily="34" charset="0"/>
            </a:endParaRPr>
          </a:p>
        </p:txBody>
      </p:sp>
      <p:pic>
        <p:nvPicPr>
          <p:cNvPr id="1566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4189413"/>
            <a:ext cx="16335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28">
            <a:extLst>
              <a:ext uri="{FF2B5EF4-FFF2-40B4-BE49-F238E27FC236}"/>
            </a:extLst>
          </p:cNvPr>
          <p:cNvSpPr txBox="1"/>
          <p:nvPr/>
        </p:nvSpPr>
        <p:spPr bwMode="auto">
          <a:xfrm>
            <a:off x="661988" y="3449638"/>
            <a:ext cx="960437" cy="52228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zh-CN" altLang="en-US" sz="1400" b="1" dirty="0"/>
              <a:t>远程可视互动模块</a:t>
            </a:r>
          </a:p>
        </p:txBody>
      </p:sp>
      <p:sp>
        <p:nvSpPr>
          <p:cNvPr id="25" name="圆角矩形 129">
            <a:extLst>
              <a:ext uri="{FF2B5EF4-FFF2-40B4-BE49-F238E27FC236}"/>
            </a:extLst>
          </p:cNvPr>
          <p:cNvSpPr/>
          <p:nvPr/>
        </p:nvSpPr>
        <p:spPr bwMode="auto">
          <a:xfrm>
            <a:off x="134938" y="3244850"/>
            <a:ext cx="233362" cy="2124075"/>
          </a:xfrm>
          <a:prstGeom prst="roundRect">
            <a:avLst/>
          </a:prstGeom>
          <a:gradFill rotWithShape="1">
            <a:gsLst>
              <a:gs pos="0">
                <a:srgbClr val="4472C4">
                  <a:shade val="51000"/>
                  <a:satMod val="130000"/>
                </a:srgbClr>
              </a:gs>
              <a:gs pos="80000">
                <a:srgbClr val="4472C4">
                  <a:shade val="93000"/>
                  <a:satMod val="130000"/>
                </a:srgbClr>
              </a:gs>
              <a:gs pos="100000">
                <a:srgbClr val="4472C4">
                  <a:shade val="94000"/>
                  <a:satMod val="135000"/>
                </a:srgbClr>
              </a:gs>
            </a:gsLst>
            <a:lin ang="16200000" scaled="0"/>
          </a:gradFill>
          <a:ln w="9525" cap="flat" cmpd="sng" algn="ctr">
            <a:solidFill>
              <a:srgbClr val="4472C4">
                <a:shade val="95000"/>
                <a:satMod val="105000"/>
              </a:srgbClr>
            </a:solidFill>
            <a:prstDash val="solid"/>
            <a:headEnd/>
            <a:tailEnd/>
          </a:ln>
          <a:effectLst>
            <a:outerShdw blurRad="40000" dist="23000" dir="5400000" rotWithShape="0">
              <a:srgbClr val="000000">
                <a:alpha val="35000"/>
              </a:srgb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b="1">
                <a:solidFill>
                  <a:srgbClr val="FFFFFF"/>
                </a:solidFill>
                <a:latin typeface="黑体" panose="02010609060101010101" pitchFamily="49" charset="-122"/>
                <a:sym typeface="Arial" panose="020B0604020202020204" pitchFamily="34" charset="0"/>
              </a:rPr>
              <a:t>系统构架</a:t>
            </a:r>
          </a:p>
        </p:txBody>
      </p:sp>
      <p:pic>
        <p:nvPicPr>
          <p:cNvPr id="1566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4206875"/>
            <a:ext cx="14493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圆角矩形 131">
            <a:extLst>
              <a:ext uri="{FF2B5EF4-FFF2-40B4-BE49-F238E27FC236}"/>
            </a:extLst>
          </p:cNvPr>
          <p:cNvSpPr/>
          <p:nvPr/>
        </p:nvSpPr>
        <p:spPr bwMode="auto">
          <a:xfrm>
            <a:off x="163513" y="1497013"/>
            <a:ext cx="233362" cy="600075"/>
          </a:xfrm>
          <a:prstGeom prst="roundRect">
            <a:avLst/>
          </a:prstGeom>
          <a:gradFill rotWithShape="1">
            <a:gsLst>
              <a:gs pos="0">
                <a:srgbClr val="4472C4">
                  <a:shade val="51000"/>
                  <a:satMod val="130000"/>
                </a:srgbClr>
              </a:gs>
              <a:gs pos="80000">
                <a:srgbClr val="4472C4">
                  <a:shade val="93000"/>
                  <a:satMod val="130000"/>
                </a:srgbClr>
              </a:gs>
              <a:gs pos="100000">
                <a:srgbClr val="4472C4">
                  <a:shade val="94000"/>
                  <a:satMod val="135000"/>
                </a:srgbClr>
              </a:gs>
            </a:gsLst>
            <a:lin ang="16200000" scaled="0"/>
          </a:gradFill>
          <a:ln w="9525" cap="flat" cmpd="sng" algn="ctr">
            <a:solidFill>
              <a:srgbClr val="4472C4">
                <a:shade val="95000"/>
                <a:satMod val="105000"/>
              </a:srgbClr>
            </a:solidFill>
            <a:prstDash val="solid"/>
            <a:headEnd/>
            <a:tailEnd/>
          </a:ln>
          <a:effectLst>
            <a:outerShdw blurRad="40000" dist="23000" dir="5400000" rotWithShape="0">
              <a:srgbClr val="000000">
                <a:alpha val="35000"/>
              </a:srgbClr>
            </a:outerShdw>
          </a:effectLst>
        </p:spPr>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b="1">
                <a:solidFill>
                  <a:srgbClr val="FFFFFF"/>
                </a:solidFill>
                <a:latin typeface="黑体" panose="02010609060101010101" pitchFamily="49" charset="-122"/>
                <a:sym typeface="Arial" panose="020B0604020202020204" pitchFamily="34" charset="0"/>
              </a:rPr>
              <a:t>用户层</a:t>
            </a:r>
          </a:p>
        </p:txBody>
      </p:sp>
      <p:sp>
        <p:nvSpPr>
          <p:cNvPr id="28" name="流程图: 磁盘 27">
            <a:extLst>
              <a:ext uri="{FF2B5EF4-FFF2-40B4-BE49-F238E27FC236}"/>
            </a:extLst>
          </p:cNvPr>
          <p:cNvSpPr/>
          <p:nvPr/>
        </p:nvSpPr>
        <p:spPr bwMode="auto">
          <a:xfrm>
            <a:off x="8594725" y="5665788"/>
            <a:ext cx="468313" cy="296862"/>
          </a:xfrm>
          <a:prstGeom prst="flowChartMagneticDisk">
            <a:avLst/>
          </a:prstGeom>
          <a:ln>
            <a:solidFill>
              <a:srgbClr val="00B0F0"/>
            </a:solidFill>
            <a:headEnd/>
            <a:tailEnd/>
          </a:ln>
        </p:spPr>
        <p:style>
          <a:lnRef idx="1">
            <a:schemeClr val="accent1"/>
          </a:lnRef>
          <a:fillRef idx="2">
            <a:schemeClr val="accent1"/>
          </a:fillRef>
          <a:effectRef idx="1">
            <a:schemeClr val="accent1"/>
          </a:effectRef>
          <a:fontRef idx="minor">
            <a:schemeClr val="dk1"/>
          </a:fontRef>
        </p:style>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900" b="1">
                <a:solidFill>
                  <a:srgbClr val="000000"/>
                </a:solidFill>
                <a:latin typeface="微软雅黑" panose="020B0503020204020204" pitchFamily="34" charset="-122"/>
                <a:sym typeface="Arial" panose="020B0604020202020204" pitchFamily="34" charset="0"/>
              </a:rPr>
              <a:t>实时数据</a:t>
            </a:r>
            <a:endParaRPr lang="en-US" altLang="zh-CN" sz="900" b="1">
              <a:solidFill>
                <a:srgbClr val="000000"/>
              </a:solidFill>
              <a:latin typeface="微软雅黑" panose="020B0503020204020204" pitchFamily="34" charset="-122"/>
              <a:sym typeface="Arial" panose="020B0604020202020204" pitchFamily="34" charset="0"/>
            </a:endParaRPr>
          </a:p>
        </p:txBody>
      </p:sp>
      <p:sp>
        <p:nvSpPr>
          <p:cNvPr id="29" name="流程图: 磁盘 28">
            <a:extLst>
              <a:ext uri="{FF2B5EF4-FFF2-40B4-BE49-F238E27FC236}"/>
            </a:extLst>
          </p:cNvPr>
          <p:cNvSpPr/>
          <p:nvPr/>
        </p:nvSpPr>
        <p:spPr bwMode="auto">
          <a:xfrm>
            <a:off x="8523288" y="6384925"/>
            <a:ext cx="517525" cy="296863"/>
          </a:xfrm>
          <a:prstGeom prst="flowChartMagneticDisk">
            <a:avLst/>
          </a:prstGeom>
          <a:ln>
            <a:solidFill>
              <a:srgbClr val="00B0F0"/>
            </a:solidFill>
            <a:headEnd/>
            <a:tailEnd/>
          </a:ln>
        </p:spPr>
        <p:style>
          <a:lnRef idx="1">
            <a:schemeClr val="accent1"/>
          </a:lnRef>
          <a:fillRef idx="2">
            <a:schemeClr val="accent1"/>
          </a:fillRef>
          <a:effectRef idx="1">
            <a:schemeClr val="accent1"/>
          </a:effectRef>
          <a:fontRef idx="minor">
            <a:schemeClr val="dk1"/>
          </a:fontRef>
        </p:style>
        <p:txBody>
          <a:bodyPr lIns="0" rIns="0" anchor="ctr"/>
          <a:lstStyle>
            <a:lvl1pPr>
              <a:tabLst>
                <a:tab pos="292100" algn="l"/>
              </a:tabLst>
              <a:defRPr>
                <a:solidFill>
                  <a:schemeClr val="tx1"/>
                </a:solidFill>
                <a:latin typeface="Arial" panose="020B0604020202020204" pitchFamily="34" charset="0"/>
                <a:ea typeface="宋体" panose="02010600030101010101" pitchFamily="2" charset="-122"/>
              </a:defRPr>
            </a:lvl1pPr>
            <a:lvl2pPr marL="742950" indent="-285750">
              <a:tabLst>
                <a:tab pos="292100" algn="l"/>
              </a:tabLst>
              <a:defRPr>
                <a:solidFill>
                  <a:schemeClr val="tx1"/>
                </a:solidFill>
                <a:latin typeface="Arial" panose="020B0604020202020204" pitchFamily="34" charset="0"/>
                <a:ea typeface="宋体" panose="02010600030101010101" pitchFamily="2" charset="-122"/>
              </a:defRPr>
            </a:lvl2pPr>
            <a:lvl3pPr marL="1143000" indent="-228600">
              <a:tabLst>
                <a:tab pos="292100" algn="l"/>
              </a:tabLst>
              <a:defRPr>
                <a:solidFill>
                  <a:schemeClr val="tx1"/>
                </a:solidFill>
                <a:latin typeface="Arial" panose="020B0604020202020204" pitchFamily="34" charset="0"/>
                <a:ea typeface="宋体" panose="02010600030101010101" pitchFamily="2" charset="-122"/>
              </a:defRPr>
            </a:lvl3pPr>
            <a:lvl4pPr marL="1600200" indent="-228600">
              <a:tabLst>
                <a:tab pos="292100" algn="l"/>
              </a:tabLst>
              <a:defRPr>
                <a:solidFill>
                  <a:schemeClr val="tx1"/>
                </a:solidFill>
                <a:latin typeface="Arial" panose="020B0604020202020204" pitchFamily="34" charset="0"/>
                <a:ea typeface="宋体" panose="02010600030101010101" pitchFamily="2" charset="-122"/>
              </a:defRPr>
            </a:lvl4pPr>
            <a:lvl5pPr marL="2057400" indent="-228600">
              <a:tabLst>
                <a:tab pos="2921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ea typeface="宋体" panose="02010600030101010101" pitchFamily="2" charset="-122"/>
              </a:defRPr>
            </a:lvl9pPr>
          </a:lstStyle>
          <a:p>
            <a:pPr algn="ctr">
              <a:defRPr/>
            </a:pPr>
            <a:r>
              <a:rPr lang="zh-CN" altLang="en-US" sz="900" b="1">
                <a:solidFill>
                  <a:srgbClr val="000000"/>
                </a:solidFill>
                <a:latin typeface="微软雅黑" panose="020B0503020204020204" pitchFamily="34" charset="-122"/>
                <a:sym typeface="Arial" panose="020B0604020202020204" pitchFamily="34" charset="0"/>
              </a:rPr>
              <a:t>录入接口</a:t>
            </a:r>
            <a:endParaRPr lang="en-US" altLang="zh-CN" sz="900" b="1">
              <a:solidFill>
                <a:srgbClr val="000000"/>
              </a:solidFill>
              <a:latin typeface="微软雅黑" panose="020B0503020204020204" pitchFamily="34" charset="-122"/>
              <a:sym typeface="Arial" panose="020B0604020202020204" pitchFamily="34" charset="0"/>
            </a:endParaRPr>
          </a:p>
        </p:txBody>
      </p:sp>
      <p:cxnSp>
        <p:nvCxnSpPr>
          <p:cNvPr id="156693" name="肘形连接符 155"/>
          <p:cNvCxnSpPr>
            <a:cxnSpLocks/>
            <a:stCxn id="28" idx="2"/>
          </p:cNvCxnSpPr>
          <p:nvPr/>
        </p:nvCxnSpPr>
        <p:spPr bwMode="auto">
          <a:xfrm rot="10800000" flipV="1">
            <a:off x="7962900" y="5813425"/>
            <a:ext cx="631825" cy="423863"/>
          </a:xfrm>
          <a:prstGeom prst="bentConnector3">
            <a:avLst>
              <a:gd name="adj1" fmla="val 50000"/>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56694" name="肘形连接符 156"/>
          <p:cNvCxnSpPr>
            <a:cxnSpLocks/>
          </p:cNvCxnSpPr>
          <p:nvPr/>
        </p:nvCxnSpPr>
        <p:spPr bwMode="auto">
          <a:xfrm rot="10800000">
            <a:off x="7962900" y="6237288"/>
            <a:ext cx="581025" cy="319087"/>
          </a:xfrm>
          <a:prstGeom prst="bentConnector3">
            <a:avLst>
              <a:gd name="adj1" fmla="val 45639"/>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56695" name="TextBox 157"/>
          <p:cNvSpPr txBox="1">
            <a:spLocks noChangeArrowheads="1"/>
          </p:cNvSpPr>
          <p:nvPr/>
        </p:nvSpPr>
        <p:spPr bwMode="auto">
          <a:xfrm>
            <a:off x="8305800" y="6051550"/>
            <a:ext cx="946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100" b="1">
                <a:solidFill>
                  <a:srgbClr val="FF0000"/>
                </a:solidFill>
                <a:latin typeface="Arial" panose="020B0604020202020204" pitchFamily="34" charset="0"/>
              </a:rPr>
              <a:t>实时传输</a:t>
            </a:r>
          </a:p>
        </p:txBody>
      </p:sp>
      <p:sp>
        <p:nvSpPr>
          <p:cNvPr id="33" name="TextBox 128">
            <a:extLst>
              <a:ext uri="{FF2B5EF4-FFF2-40B4-BE49-F238E27FC236}"/>
            </a:extLst>
          </p:cNvPr>
          <p:cNvSpPr txBox="1"/>
          <p:nvPr/>
        </p:nvSpPr>
        <p:spPr bwMode="auto">
          <a:xfrm>
            <a:off x="1771650" y="3449638"/>
            <a:ext cx="1446213" cy="52228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spAutoFit/>
          </a:bodyPr>
          <a:lstStyle>
            <a:defPPr>
              <a:defRPr lang="zh-CN"/>
            </a:defPPr>
            <a:lvl1pPr lvl="0">
              <a:defRPr sz="1400" b="1"/>
            </a:lvl1pPr>
          </a:lstStyle>
          <a:p>
            <a:pPr>
              <a:defRPr/>
            </a:pPr>
            <a:r>
              <a:rPr lang="zh-CN" altLang="en-US" dirty="0"/>
              <a:t>煤矿水文地质信息管理模块</a:t>
            </a:r>
          </a:p>
        </p:txBody>
      </p:sp>
      <p:sp>
        <p:nvSpPr>
          <p:cNvPr id="34" name="TextBox 128">
            <a:extLst>
              <a:ext uri="{FF2B5EF4-FFF2-40B4-BE49-F238E27FC236}"/>
            </a:extLst>
          </p:cNvPr>
          <p:cNvSpPr txBox="1"/>
          <p:nvPr/>
        </p:nvSpPr>
        <p:spPr bwMode="auto">
          <a:xfrm>
            <a:off x="3367088" y="3449638"/>
            <a:ext cx="1652587" cy="52228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spAutoFit/>
          </a:bodyPr>
          <a:lstStyle>
            <a:defPPr>
              <a:defRPr lang="zh-CN"/>
            </a:defPPr>
            <a:lvl1pPr lvl="0">
              <a:defRPr sz="1400" b="1"/>
            </a:lvl1pPr>
          </a:lstStyle>
          <a:p>
            <a:pPr>
              <a:defRPr/>
            </a:pPr>
            <a:r>
              <a:rPr lang="zh-CN" altLang="en-US" dirty="0"/>
              <a:t>煤矿典型水害事故案例信息管理模块</a:t>
            </a:r>
          </a:p>
        </p:txBody>
      </p:sp>
      <p:sp>
        <p:nvSpPr>
          <p:cNvPr id="35" name="TextBox 128">
            <a:extLst>
              <a:ext uri="{FF2B5EF4-FFF2-40B4-BE49-F238E27FC236}"/>
            </a:extLst>
          </p:cNvPr>
          <p:cNvSpPr txBox="1"/>
          <p:nvPr/>
        </p:nvSpPr>
        <p:spPr bwMode="auto">
          <a:xfrm>
            <a:off x="5168900" y="3449638"/>
            <a:ext cx="1301750" cy="52228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spAutoFit/>
          </a:bodyPr>
          <a:lstStyle>
            <a:defPPr>
              <a:defRPr lang="zh-CN"/>
            </a:defPPr>
            <a:lvl1pPr lvl="0">
              <a:defRPr sz="1400" b="1"/>
            </a:lvl1pPr>
          </a:lstStyle>
          <a:p>
            <a:pPr>
              <a:defRPr/>
            </a:pPr>
            <a:r>
              <a:rPr lang="zh-CN" altLang="en-US" dirty="0"/>
              <a:t>二维成图及三维建模模块</a:t>
            </a:r>
          </a:p>
        </p:txBody>
      </p:sp>
      <p:sp>
        <p:nvSpPr>
          <p:cNvPr id="36" name="TextBox 128">
            <a:extLst>
              <a:ext uri="{FF2B5EF4-FFF2-40B4-BE49-F238E27FC236}"/>
            </a:extLst>
          </p:cNvPr>
          <p:cNvSpPr txBox="1"/>
          <p:nvPr/>
        </p:nvSpPr>
        <p:spPr bwMode="auto">
          <a:xfrm>
            <a:off x="6619875" y="3449638"/>
            <a:ext cx="1463675" cy="52228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spAutoFit/>
          </a:bodyPr>
          <a:lstStyle>
            <a:defPPr>
              <a:defRPr lang="zh-CN"/>
            </a:defPPr>
            <a:lvl1pPr lvl="0">
              <a:defRPr sz="1400" b="1"/>
            </a:lvl1pPr>
          </a:lstStyle>
          <a:p>
            <a:pPr>
              <a:defRPr/>
            </a:pPr>
            <a:r>
              <a:rPr lang="zh-CN" altLang="en-US" dirty="0"/>
              <a:t>专家分析与决策辅助支持模块</a:t>
            </a:r>
          </a:p>
        </p:txBody>
      </p:sp>
      <p:pic>
        <p:nvPicPr>
          <p:cNvPr id="156700" name="图片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9850" y="4178300"/>
            <a:ext cx="13255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图片 14" descr="pi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875" y="4170363"/>
            <a:ext cx="14636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圆角矩形 100"/>
          <p:cNvSpPr>
            <a:spLocks noChangeArrowheads="1"/>
          </p:cNvSpPr>
          <p:nvPr/>
        </p:nvSpPr>
        <p:spPr bwMode="auto">
          <a:xfrm>
            <a:off x="430213" y="2208213"/>
            <a:ext cx="7864475" cy="876300"/>
          </a:xfrm>
          <a:prstGeom prst="roundRect">
            <a:avLst>
              <a:gd name="adj" fmla="val 0"/>
            </a:avLst>
          </a:prstGeom>
          <a:solidFill>
            <a:schemeClr val="bg1"/>
          </a:solidFill>
          <a:ln w="9525">
            <a:solidFill>
              <a:srgbClr val="0066CC"/>
            </a:solidFill>
            <a:miter lim="800000"/>
            <a:headEnd/>
            <a:tailEnd/>
          </a:ln>
          <a:effectLst>
            <a:outerShdw dist="38100" dir="2700000" algn="tl" rotWithShape="0">
              <a:srgbClr val="000000">
                <a:alpha val="39998"/>
              </a:srgbClr>
            </a:outerShdw>
          </a:effectLst>
        </p:spPr>
        <p:txBody>
          <a:bodyPr lIns="0" tIns="10800" rIns="0" bIns="10800" anchor="ctr"/>
          <a:lstStyle>
            <a:lvl1pPr>
              <a:spcBef>
                <a:spcPct val="20000"/>
              </a:spcBef>
              <a:buFont typeface="Arial" panose="020B0604020202020204" pitchFamily="34" charset="0"/>
              <a:buChar char="•"/>
              <a:tabLst>
                <a:tab pos="292100" algn="l"/>
              </a:tabLst>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tabLst>
                <a:tab pos="292100" algn="l"/>
              </a:tabLst>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tabLst>
                <a:tab pos="292100" algn="l"/>
              </a:tabLst>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en-US" altLang="zh-CN" sz="1200" b="1">
              <a:solidFill>
                <a:srgbClr val="C00000"/>
              </a:solidFill>
              <a:latin typeface="黑体" panose="02010609060101010101" pitchFamily="49" charset="-122"/>
              <a:sym typeface="Arial" panose="020B0604020202020204" pitchFamily="34" charset="0"/>
            </a:endParaRPr>
          </a:p>
          <a:p>
            <a:pPr>
              <a:spcBef>
                <a:spcPct val="0"/>
              </a:spcBef>
              <a:buFontTx/>
              <a:buNone/>
            </a:pPr>
            <a:r>
              <a:rPr lang="en-US" altLang="zh-CN" sz="1200" b="1">
                <a:solidFill>
                  <a:srgbClr val="000000"/>
                </a:solidFill>
                <a:latin typeface="黑体" panose="02010609060101010101" pitchFamily="49" charset="-122"/>
                <a:sym typeface="Arial" panose="020B0604020202020204" pitchFamily="34" charset="0"/>
              </a:rPr>
              <a:t>			</a:t>
            </a:r>
            <a:endParaRPr lang="zh-CN" altLang="en-US" sz="1200" b="1">
              <a:solidFill>
                <a:srgbClr val="000000"/>
              </a:solidFill>
              <a:latin typeface="黑体" panose="02010609060101010101" pitchFamily="49" charset="-122"/>
              <a:sym typeface="Arial" panose="020B0604020202020204" pitchFamily="34" charset="0"/>
            </a:endParaRPr>
          </a:p>
        </p:txBody>
      </p:sp>
      <p:sp>
        <p:nvSpPr>
          <p:cNvPr id="156703" name="圆角矩形 44"/>
          <p:cNvSpPr>
            <a:spLocks noChangeArrowheads="1"/>
          </p:cNvSpPr>
          <p:nvPr/>
        </p:nvSpPr>
        <p:spPr bwMode="auto">
          <a:xfrm>
            <a:off x="5692775" y="2330450"/>
            <a:ext cx="2168525" cy="604838"/>
          </a:xfrm>
          <a:prstGeom prst="roundRect">
            <a:avLst>
              <a:gd name="adj" fmla="val 9926"/>
            </a:avLst>
          </a:prstGeom>
          <a:solidFill>
            <a:srgbClr val="BEEAFA">
              <a:alpha val="39999"/>
            </a:srgbClr>
          </a:solidFill>
          <a:ln w="25400" algn="ctr">
            <a:solidFill>
              <a:srgbClr val="00B0F0"/>
            </a:solidFill>
            <a:round/>
            <a:headEnd/>
            <a:tailEnd/>
          </a:ln>
        </p:spPr>
        <p:txBody>
          <a:bodyPr lIns="0"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400" b="1">
                <a:solidFill>
                  <a:srgbClr val="0070C0"/>
                </a:solidFill>
                <a:latin typeface="黑体" panose="02010609060101010101" pitchFamily="49" charset="-122"/>
              </a:rPr>
              <a:t>事故成因诊断分析</a:t>
            </a:r>
            <a:endParaRPr lang="en-US" altLang="zh-CN" sz="1400" b="1">
              <a:solidFill>
                <a:srgbClr val="0070C0"/>
              </a:solidFill>
              <a:latin typeface="黑体" panose="02010609060101010101" pitchFamily="49" charset="-122"/>
            </a:endParaRPr>
          </a:p>
          <a:p>
            <a:pPr algn="ctr">
              <a:spcBef>
                <a:spcPct val="0"/>
              </a:spcBef>
              <a:buFontTx/>
              <a:buNone/>
            </a:pPr>
            <a:r>
              <a:rPr lang="zh-CN" altLang="en-US" sz="1400" b="1">
                <a:solidFill>
                  <a:srgbClr val="FF0000"/>
                </a:solidFill>
                <a:latin typeface="黑体" panose="02010609060101010101" pitchFamily="49" charset="-122"/>
              </a:rPr>
              <a:t>（灾后）</a:t>
            </a:r>
          </a:p>
        </p:txBody>
      </p:sp>
      <p:sp>
        <p:nvSpPr>
          <p:cNvPr id="156704" name="圆角矩形 100"/>
          <p:cNvSpPr>
            <a:spLocks noChangeArrowheads="1"/>
          </p:cNvSpPr>
          <p:nvPr/>
        </p:nvSpPr>
        <p:spPr bwMode="auto">
          <a:xfrm>
            <a:off x="430213" y="1484313"/>
            <a:ext cx="7864475" cy="625475"/>
          </a:xfrm>
          <a:prstGeom prst="roundRect">
            <a:avLst>
              <a:gd name="adj" fmla="val 0"/>
            </a:avLst>
          </a:prstGeom>
          <a:solidFill>
            <a:schemeClr val="bg1"/>
          </a:solidFill>
          <a:ln w="9525">
            <a:solidFill>
              <a:srgbClr val="FFC000"/>
            </a:solidFill>
            <a:miter lim="800000"/>
            <a:headEnd/>
            <a:tailEnd/>
          </a:ln>
          <a:effectLst>
            <a:outerShdw dist="38100" dir="2700000" algn="tl" rotWithShape="0">
              <a:srgbClr val="000000">
                <a:alpha val="39998"/>
              </a:srgbClr>
            </a:outerShdw>
          </a:effectLst>
        </p:spPr>
        <p:txBody>
          <a:bodyPr lIns="0" tIns="10800" rIns="0" bIns="10800" anchor="ctr"/>
          <a:lstStyle>
            <a:lvl1pPr>
              <a:spcBef>
                <a:spcPct val="20000"/>
              </a:spcBef>
              <a:buFont typeface="Arial" panose="020B0604020202020204" pitchFamily="34" charset="0"/>
              <a:buChar char="•"/>
              <a:tabLst>
                <a:tab pos="292100" algn="l"/>
              </a:tabLst>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tabLst>
                <a:tab pos="292100" algn="l"/>
              </a:tabLst>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tabLst>
                <a:tab pos="292100" algn="l"/>
              </a:tabLst>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292100" algn="l"/>
              </a:tabLst>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en-US" altLang="zh-CN" sz="1200" b="1">
              <a:solidFill>
                <a:srgbClr val="C00000"/>
              </a:solidFill>
              <a:latin typeface="黑体" panose="02010609060101010101" pitchFamily="49" charset="-122"/>
              <a:sym typeface="Arial" panose="020B0604020202020204" pitchFamily="34" charset="0"/>
            </a:endParaRPr>
          </a:p>
          <a:p>
            <a:pPr>
              <a:spcBef>
                <a:spcPct val="0"/>
              </a:spcBef>
              <a:buFontTx/>
              <a:buNone/>
            </a:pPr>
            <a:r>
              <a:rPr lang="en-US" altLang="zh-CN" sz="1200" b="1">
                <a:solidFill>
                  <a:srgbClr val="000000"/>
                </a:solidFill>
                <a:latin typeface="黑体" panose="02010609060101010101" pitchFamily="49" charset="-122"/>
                <a:sym typeface="Arial" panose="020B0604020202020204" pitchFamily="34" charset="0"/>
              </a:rPr>
              <a:t>			</a:t>
            </a:r>
            <a:endParaRPr lang="zh-CN" altLang="en-US" sz="1200" b="1">
              <a:solidFill>
                <a:srgbClr val="000000"/>
              </a:solidFill>
              <a:latin typeface="黑体" panose="02010609060101010101" pitchFamily="49" charset="-122"/>
              <a:sym typeface="Arial" panose="020B0604020202020204" pitchFamily="34" charset="0"/>
            </a:endParaRPr>
          </a:p>
        </p:txBody>
      </p:sp>
      <p:sp>
        <p:nvSpPr>
          <p:cNvPr id="156705" name="圆角矩形 44"/>
          <p:cNvSpPr>
            <a:spLocks noChangeArrowheads="1"/>
          </p:cNvSpPr>
          <p:nvPr/>
        </p:nvSpPr>
        <p:spPr bwMode="auto">
          <a:xfrm>
            <a:off x="3146425" y="2330450"/>
            <a:ext cx="2187575" cy="604838"/>
          </a:xfrm>
          <a:prstGeom prst="roundRect">
            <a:avLst>
              <a:gd name="adj" fmla="val 9926"/>
            </a:avLst>
          </a:prstGeom>
          <a:solidFill>
            <a:srgbClr val="BEEAFA">
              <a:alpha val="39999"/>
            </a:srgbClr>
          </a:solidFill>
          <a:ln w="25400" algn="ctr">
            <a:solidFill>
              <a:srgbClr val="00B0F0"/>
            </a:solidFill>
            <a:round/>
            <a:headEnd/>
            <a:tailEnd/>
          </a:ln>
        </p:spPr>
        <p:txBody>
          <a:bodyPr lIns="0"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400" b="1">
                <a:solidFill>
                  <a:srgbClr val="0070C0"/>
                </a:solidFill>
                <a:latin typeface="黑体" panose="02010609060101010101" pitchFamily="49" charset="-122"/>
              </a:rPr>
              <a:t>应急抢险辅助决策</a:t>
            </a:r>
            <a:endParaRPr lang="en-US" altLang="zh-CN" sz="1400" b="1">
              <a:solidFill>
                <a:srgbClr val="0070C0"/>
              </a:solidFill>
              <a:latin typeface="黑体" panose="02010609060101010101" pitchFamily="49" charset="-122"/>
            </a:endParaRPr>
          </a:p>
          <a:p>
            <a:pPr algn="ctr">
              <a:spcBef>
                <a:spcPct val="0"/>
              </a:spcBef>
              <a:buFontTx/>
              <a:buNone/>
            </a:pPr>
            <a:r>
              <a:rPr lang="zh-CN" altLang="en-US" sz="1400" b="1">
                <a:solidFill>
                  <a:srgbClr val="FF0000"/>
                </a:solidFill>
                <a:latin typeface="黑体" panose="02010609060101010101" pitchFamily="49" charset="-122"/>
              </a:rPr>
              <a:t>（灾中）</a:t>
            </a:r>
          </a:p>
        </p:txBody>
      </p:sp>
      <p:sp>
        <p:nvSpPr>
          <p:cNvPr id="156706" name="圆角矩形 44"/>
          <p:cNvSpPr>
            <a:spLocks noChangeArrowheads="1"/>
          </p:cNvSpPr>
          <p:nvPr/>
        </p:nvSpPr>
        <p:spPr bwMode="auto">
          <a:xfrm>
            <a:off x="636588" y="2330450"/>
            <a:ext cx="2149475" cy="593725"/>
          </a:xfrm>
          <a:prstGeom prst="roundRect">
            <a:avLst>
              <a:gd name="adj" fmla="val 9926"/>
            </a:avLst>
          </a:prstGeom>
          <a:solidFill>
            <a:srgbClr val="BEEAFA">
              <a:alpha val="39999"/>
            </a:srgbClr>
          </a:solidFill>
          <a:ln w="25400" algn="ctr">
            <a:solidFill>
              <a:srgbClr val="00B0F0"/>
            </a:solidFill>
            <a:round/>
            <a:headEnd/>
            <a:tailEnd/>
          </a:ln>
        </p:spPr>
        <p:txBody>
          <a:bodyPr lIns="0"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400" b="1">
                <a:solidFill>
                  <a:srgbClr val="0070C0"/>
                </a:solidFill>
                <a:latin typeface="黑体" panose="02010609060101010101" pitchFamily="49" charset="-122"/>
              </a:rPr>
              <a:t>煤矿水害咨询服务</a:t>
            </a:r>
            <a:endParaRPr lang="en-US" altLang="zh-CN" sz="1400" b="1">
              <a:solidFill>
                <a:srgbClr val="0070C0"/>
              </a:solidFill>
              <a:latin typeface="黑体" panose="02010609060101010101" pitchFamily="49" charset="-122"/>
            </a:endParaRPr>
          </a:p>
          <a:p>
            <a:pPr algn="ctr">
              <a:spcBef>
                <a:spcPct val="0"/>
              </a:spcBef>
              <a:buFontTx/>
              <a:buNone/>
            </a:pPr>
            <a:r>
              <a:rPr lang="zh-CN" altLang="en-US" sz="1400" b="1">
                <a:solidFill>
                  <a:srgbClr val="FF0000"/>
                </a:solidFill>
                <a:latin typeface="黑体" panose="02010609060101010101" pitchFamily="49" charset="-122"/>
              </a:rPr>
              <a:t>（日常）</a:t>
            </a:r>
          </a:p>
        </p:txBody>
      </p:sp>
      <p:sp>
        <p:nvSpPr>
          <p:cNvPr id="44" name="圆角矩形 144">
            <a:extLst>
              <a:ext uri="{FF2B5EF4-FFF2-40B4-BE49-F238E27FC236}"/>
            </a:extLst>
          </p:cNvPr>
          <p:cNvSpPr/>
          <p:nvPr/>
        </p:nvSpPr>
        <p:spPr>
          <a:xfrm>
            <a:off x="2941638" y="1606550"/>
            <a:ext cx="1204912" cy="331788"/>
          </a:xfrm>
          <a:prstGeom prst="roundRect">
            <a:avLst/>
          </a:prstGeom>
          <a:solidFill>
            <a:srgbClr val="BEEAFA">
              <a:alpha val="40000"/>
            </a:srgbClr>
          </a:solidFill>
          <a:ln w="25400" cap="flat" cmpd="sng" algn="ctr">
            <a:solidFill>
              <a:schemeClr val="accent3">
                <a:lumMod val="20000"/>
                <a:lumOff val="80000"/>
              </a:schemeClr>
            </a:solidFill>
            <a:prstDash val="solid"/>
          </a:ln>
          <a:effectLst/>
        </p:spPr>
        <p:txBody>
          <a:bodyPr lIns="0" r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400" b="1">
                <a:latin typeface="黑体" panose="02010609060101010101" pitchFamily="49" charset="-122"/>
              </a:rPr>
              <a:t>煤矿企业</a:t>
            </a:r>
          </a:p>
        </p:txBody>
      </p:sp>
      <p:sp>
        <p:nvSpPr>
          <p:cNvPr id="45" name="圆角矩形 144">
            <a:extLst>
              <a:ext uri="{FF2B5EF4-FFF2-40B4-BE49-F238E27FC236}"/>
            </a:extLst>
          </p:cNvPr>
          <p:cNvSpPr/>
          <p:nvPr/>
        </p:nvSpPr>
        <p:spPr>
          <a:xfrm>
            <a:off x="4833938" y="1606550"/>
            <a:ext cx="1203325" cy="331788"/>
          </a:xfrm>
          <a:prstGeom prst="roundRect">
            <a:avLst/>
          </a:prstGeom>
          <a:solidFill>
            <a:srgbClr val="BEEAFA">
              <a:alpha val="40000"/>
            </a:srgbClr>
          </a:solidFill>
          <a:ln w="25400" cap="flat" cmpd="sng" algn="ctr">
            <a:solidFill>
              <a:schemeClr val="accent3">
                <a:lumMod val="20000"/>
                <a:lumOff val="80000"/>
              </a:schemeClr>
            </a:solidFill>
            <a:prstDash val="solid"/>
          </a:ln>
          <a:effectLst/>
        </p:spPr>
        <p:txBody>
          <a:bodyPr lIns="0" r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400" b="1">
                <a:latin typeface="黑体" panose="02010609060101010101" pitchFamily="49" charset="-122"/>
              </a:rPr>
              <a:t>专业服务机构</a:t>
            </a:r>
          </a:p>
        </p:txBody>
      </p:sp>
      <p:sp>
        <p:nvSpPr>
          <p:cNvPr id="46" name="圆角矩形 144">
            <a:extLst>
              <a:ext uri="{FF2B5EF4-FFF2-40B4-BE49-F238E27FC236}"/>
            </a:extLst>
          </p:cNvPr>
          <p:cNvSpPr/>
          <p:nvPr/>
        </p:nvSpPr>
        <p:spPr>
          <a:xfrm>
            <a:off x="6724650" y="1606550"/>
            <a:ext cx="1203325" cy="331788"/>
          </a:xfrm>
          <a:prstGeom prst="roundRect">
            <a:avLst/>
          </a:prstGeom>
          <a:solidFill>
            <a:srgbClr val="BEEAFA">
              <a:alpha val="40000"/>
            </a:srgbClr>
          </a:solidFill>
          <a:ln w="25400" cap="flat" cmpd="sng" algn="ctr">
            <a:solidFill>
              <a:schemeClr val="accent3">
                <a:lumMod val="20000"/>
                <a:lumOff val="80000"/>
              </a:schemeClr>
            </a:solidFill>
            <a:prstDash val="solid"/>
          </a:ln>
          <a:effectLst/>
        </p:spPr>
        <p:txBody>
          <a:bodyPr lIns="0" r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400" b="1">
                <a:latin typeface="黑体" panose="02010609060101010101" pitchFamily="49" charset="-122"/>
              </a:rPr>
              <a:t>专家</a:t>
            </a:r>
          </a:p>
        </p:txBody>
      </p:sp>
      <p:sp>
        <p:nvSpPr>
          <p:cNvPr id="47" name="圆角矩形 144">
            <a:extLst>
              <a:ext uri="{FF2B5EF4-FFF2-40B4-BE49-F238E27FC236}"/>
            </a:extLst>
          </p:cNvPr>
          <p:cNvSpPr/>
          <p:nvPr/>
        </p:nvSpPr>
        <p:spPr>
          <a:xfrm>
            <a:off x="1050925" y="1606550"/>
            <a:ext cx="1203325" cy="331788"/>
          </a:xfrm>
          <a:prstGeom prst="roundRect">
            <a:avLst/>
          </a:prstGeom>
          <a:solidFill>
            <a:srgbClr val="BEEAFA">
              <a:alpha val="40000"/>
            </a:srgbClr>
          </a:solidFill>
          <a:ln w="25400" cap="flat" cmpd="sng" algn="ctr">
            <a:solidFill>
              <a:schemeClr val="accent3">
                <a:lumMod val="20000"/>
                <a:lumOff val="80000"/>
              </a:schemeClr>
            </a:solidFill>
            <a:prstDash val="solid"/>
          </a:ln>
          <a:effectLst/>
        </p:spPr>
        <p:txBody>
          <a:bodyPr lIns="0" r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400" b="1" dirty="0">
                <a:latin typeface="黑体" panose="02010609060101010101" pitchFamily="49" charset="-122"/>
              </a:rPr>
              <a:t>煤矿安监部门</a:t>
            </a:r>
          </a:p>
        </p:txBody>
      </p:sp>
      <p:pic>
        <p:nvPicPr>
          <p:cNvPr id="1567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113" y="4200525"/>
            <a:ext cx="985837"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6712" name="直接连接符 6"/>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15671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156714" name="矩形 51"/>
          <p:cNvSpPr>
            <a:spLocks noChangeArrowheads="1"/>
          </p:cNvSpPr>
          <p:nvPr/>
        </p:nvSpPr>
        <p:spPr bwMode="auto">
          <a:xfrm>
            <a:off x="2284413" y="1062038"/>
            <a:ext cx="4186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400">
                <a:solidFill>
                  <a:srgbClr val="0000CC"/>
                </a:solidFill>
                <a:latin typeface="黑体" panose="02010609060101010101" pitchFamily="49" charset="-122"/>
                <a:ea typeface="黑体" panose="02010609060101010101" pitchFamily="49" charset="-122"/>
                <a:sym typeface="Arial" panose="020B0604020202020204" pitchFamily="34" charset="0"/>
              </a:rPr>
              <a:t>煤矿水害远程</a:t>
            </a:r>
            <a:r>
              <a:rPr lang="zh-CN" altLang="en-US" sz="2400">
                <a:solidFill>
                  <a:srgbClr val="0000CC"/>
                </a:solidFill>
                <a:latin typeface="黑体" panose="02010609060101010101" pitchFamily="49" charset="-122"/>
                <a:ea typeface="黑体" panose="02010609060101010101" pitchFamily="49" charset="-122"/>
                <a:sym typeface="Arial" panose="020B0604020202020204" pitchFamily="34" charset="0"/>
              </a:rPr>
              <a:t>诊断与</a:t>
            </a:r>
            <a:r>
              <a:rPr lang="zh-CN" altLang="zh-CN" sz="2400">
                <a:solidFill>
                  <a:srgbClr val="0000CC"/>
                </a:solidFill>
                <a:latin typeface="黑体" panose="02010609060101010101" pitchFamily="49" charset="-122"/>
                <a:ea typeface="黑体" panose="02010609060101010101" pitchFamily="49" charset="-122"/>
                <a:sym typeface="Arial" panose="020B0604020202020204" pitchFamily="34" charset="0"/>
              </a:rPr>
              <a:t>服务平台</a:t>
            </a:r>
            <a:endParaRPr lang="zh-CN" altLang="en-US" sz="2400">
              <a:solidFill>
                <a:srgbClr val="0000CC"/>
              </a:solidFill>
              <a:latin typeface="黑体" panose="02010609060101010101" pitchFamily="49" charset="-122"/>
              <a:ea typeface="黑体" panose="02010609060101010101" pitchFamily="49" charset="-122"/>
            </a:endParaRPr>
          </a:p>
        </p:txBody>
      </p:sp>
      <p:sp>
        <p:nvSpPr>
          <p:cNvPr id="156715" name="矩形 13"/>
          <p:cNvSpPr>
            <a:spLocks noChangeArrowheads="1"/>
          </p:cNvSpPr>
          <p:nvPr/>
        </p:nvSpPr>
        <p:spPr bwMode="auto">
          <a:xfrm>
            <a:off x="5661025" y="219075"/>
            <a:ext cx="35194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zh-CN" sz="2600">
                <a:solidFill>
                  <a:srgbClr val="FF0000"/>
                </a:solidFill>
                <a:latin typeface="黑体" panose="02010609060101010101" pitchFamily="49" charset="-122"/>
                <a:ea typeface="黑体" panose="02010609060101010101" pitchFamily="49" charset="-122"/>
                <a:sym typeface="Arial" panose="020B0604020202020204" pitchFamily="34" charset="0"/>
              </a:rPr>
              <a:t>煤矿水害</a:t>
            </a:r>
            <a:r>
              <a:rPr lang="zh-CN" altLang="en-US" sz="2600">
                <a:solidFill>
                  <a:srgbClr val="FF0000"/>
                </a:solidFill>
                <a:latin typeface="黑体" panose="02010609060101010101" pitchFamily="49" charset="-122"/>
                <a:ea typeface="黑体" panose="02010609060101010101" pitchFamily="49" charset="-122"/>
                <a:sym typeface="Arial" panose="020B0604020202020204" pitchFamily="34" charset="0"/>
              </a:rPr>
              <a:t>防治</a:t>
            </a:r>
            <a:r>
              <a:rPr lang="zh-CN" altLang="zh-CN" sz="2600">
                <a:solidFill>
                  <a:srgbClr val="FF0000"/>
                </a:solidFill>
                <a:latin typeface="黑体" panose="02010609060101010101" pitchFamily="49" charset="-122"/>
                <a:ea typeface="黑体" panose="02010609060101010101" pitchFamily="49" charset="-122"/>
                <a:sym typeface="Arial" panose="020B0604020202020204" pitchFamily="34" charset="0"/>
              </a:rPr>
              <a:t>平台</a:t>
            </a:r>
            <a:r>
              <a:rPr lang="zh-CN" altLang="en-US" sz="2600">
                <a:solidFill>
                  <a:srgbClr val="FF0000"/>
                </a:solidFill>
                <a:latin typeface="黑体" panose="02010609060101010101" pitchFamily="49" charset="-122"/>
                <a:ea typeface="黑体" panose="02010609060101010101" pitchFamily="49" charset="-122"/>
                <a:sym typeface="Arial" panose="020B0604020202020204" pitchFamily="34" charset="0"/>
              </a:rPr>
              <a:t>建设</a:t>
            </a:r>
            <a:endParaRPr lang="zh-CN" altLang="en-US" sz="2600">
              <a:solidFill>
                <a:srgbClr val="FF0000"/>
              </a:solidFill>
              <a:latin typeface="黑体" panose="02010609060101010101" pitchFamily="49" charset="-122"/>
              <a:ea typeface="黑体" panose="02010609060101010101" pitchFamily="49" charset="-122"/>
            </a:endParaRPr>
          </a:p>
        </p:txBody>
      </p:sp>
      <p:sp>
        <p:nvSpPr>
          <p:cNvPr id="156716" name="矩形 47"/>
          <p:cNvSpPr>
            <a:spLocks noChangeArrowheads="1"/>
          </p:cNvSpPr>
          <p:nvPr/>
        </p:nvSpPr>
        <p:spPr bwMode="auto">
          <a:xfrm>
            <a:off x="107950" y="188913"/>
            <a:ext cx="554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5.</a:t>
            </a:r>
            <a:r>
              <a:rPr lang="zh-CN" altLang="en-US" b="1">
                <a:latin typeface="黑体" panose="02010609060101010101" pitchFamily="49" charset="-122"/>
                <a:ea typeface="黑体" panose="02010609060101010101" pitchFamily="49" charset="-122"/>
              </a:rPr>
              <a:t>煤矿水害防治技术发展趋势</a:t>
            </a:r>
            <a:endParaRPr lang="zh-CN" altLang="zh-CN" b="1">
              <a:latin typeface="黑体" panose="02010609060101010101" pitchFamily="49" charset="-122"/>
              <a:ea typeface="黑体" panose="02010609060101010101" pitchFamily="49" charset="-122"/>
            </a:endParaRPr>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2182813"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矩形 16"/>
          <p:cNvSpPr>
            <a:spLocks noChangeArrowheads="1"/>
          </p:cNvSpPr>
          <p:nvPr/>
        </p:nvSpPr>
        <p:spPr bwMode="auto">
          <a:xfrm>
            <a:off x="142875" y="4019550"/>
            <a:ext cx="8858250" cy="1714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158724" name="TextBox 9"/>
          <p:cNvSpPr txBox="1">
            <a:spLocks noChangeArrowheads="1"/>
          </p:cNvSpPr>
          <p:nvPr/>
        </p:nvSpPr>
        <p:spPr bwMode="auto">
          <a:xfrm>
            <a:off x="2143125" y="3068638"/>
            <a:ext cx="41338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sz="4400" b="1">
                <a:solidFill>
                  <a:srgbClr val="0070C0"/>
                </a:solidFill>
                <a:latin typeface="微软雅黑" panose="020B0503020204020204" pitchFamily="34" charset="-122"/>
                <a:ea typeface="微软雅黑" panose="020B0503020204020204" pitchFamily="34" charset="-122"/>
              </a:rPr>
              <a:t>敬请批评指正！</a:t>
            </a:r>
          </a:p>
        </p:txBody>
      </p:sp>
      <p:sp>
        <p:nvSpPr>
          <p:cNvPr id="158725"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FFC1EC4F-8ADF-4157-8333-989BF74EE6FB}" type="slidenum">
              <a:rPr lang="zh-CN" altLang="en-US" sz="1200">
                <a:solidFill>
                  <a:srgbClr val="898989"/>
                </a:solidFill>
              </a:rPr>
              <a:pPr algn="r" eaLnBrk="1" hangingPunct="1">
                <a:spcBef>
                  <a:spcPct val="0"/>
                </a:spcBef>
                <a:buFont typeface="Arial" panose="020B0604020202020204" pitchFamily="34" charset="0"/>
                <a:buNone/>
              </a:pPr>
              <a:t>54</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extLst>
          </p:cNvPr>
          <p:cNvGraphicFramePr>
            <a:graphicFrameLocks noGrp="1"/>
          </p:cNvGraphicFramePr>
          <p:nvPr/>
        </p:nvGraphicFramePr>
        <p:xfrm>
          <a:off x="179388" y="1196975"/>
          <a:ext cx="8640762" cy="5400675"/>
        </p:xfrm>
        <a:graphic>
          <a:graphicData uri="http://schemas.openxmlformats.org/drawingml/2006/table">
            <a:tbl>
              <a:tblPr firstRow="1" bandRow="1">
                <a:tableStyleId>{5C22544A-7EE6-4342-B048-85BDC9FD1C3A}</a:tableStyleId>
              </a:tblPr>
              <a:tblGrid>
                <a:gridCol w="1252528">
                  <a:extLst>
                    <a:ext uri="{9D8B030D-6E8A-4147-A177-3AD203B41FA5}"/>
                  </a:extLst>
                </a:gridCol>
                <a:gridCol w="2269028">
                  <a:extLst>
                    <a:ext uri="{9D8B030D-6E8A-4147-A177-3AD203B41FA5}"/>
                  </a:extLst>
                </a:gridCol>
                <a:gridCol w="5119206">
                  <a:extLst>
                    <a:ext uri="{9D8B030D-6E8A-4147-A177-3AD203B41FA5}"/>
                  </a:extLst>
                </a:gridCol>
              </a:tblGrid>
              <a:tr h="700722">
                <a:tc>
                  <a:txBody>
                    <a:bodyPr/>
                    <a:lstStyle/>
                    <a:p>
                      <a:pPr algn="ctr"/>
                      <a:r>
                        <a:rPr lang="zh-CN" altLang="en-US" sz="1800" dirty="0"/>
                        <a:t>水患分区</a:t>
                      </a:r>
                      <a:endParaRPr lang="zh-CN" altLang="en-US" sz="1800" dirty="0">
                        <a:latin typeface="黑体" pitchFamily="2" charset="-122"/>
                        <a:ea typeface="黑体" pitchFamily="2" charset="-122"/>
                      </a:endParaRPr>
                    </a:p>
                  </a:txBody>
                  <a:tcPr marL="91437" marR="91437" marT="45724" marB="45724" anchor="ctr"/>
                </a:tc>
                <a:tc>
                  <a:txBody>
                    <a:bodyPr/>
                    <a:lstStyle/>
                    <a:p>
                      <a:pPr algn="ctr"/>
                      <a:r>
                        <a:rPr lang="zh-CN" altLang="en-US" sz="1800" dirty="0"/>
                        <a:t>主要充水水源</a:t>
                      </a:r>
                      <a:endParaRPr lang="zh-CN" altLang="en-US" sz="1800" dirty="0">
                        <a:latin typeface="黑体" pitchFamily="2" charset="-122"/>
                        <a:ea typeface="黑体" pitchFamily="2" charset="-122"/>
                      </a:endParaRPr>
                    </a:p>
                  </a:txBody>
                  <a:tcPr marL="91437" marR="91437" marT="45724" marB="45724" anchor="ctr"/>
                </a:tc>
                <a:tc>
                  <a:txBody>
                    <a:bodyPr/>
                    <a:lstStyle/>
                    <a:p>
                      <a:pPr algn="ctr"/>
                      <a:r>
                        <a:rPr lang="zh-CN" altLang="en-US" sz="1800" dirty="0"/>
                        <a:t>水患特点</a:t>
                      </a:r>
                      <a:endParaRPr lang="zh-CN" altLang="en-US" sz="1800" dirty="0">
                        <a:latin typeface="黑体" pitchFamily="2" charset="-122"/>
                        <a:ea typeface="黑体" pitchFamily="2" charset="-122"/>
                      </a:endParaRPr>
                    </a:p>
                  </a:txBody>
                  <a:tcPr marL="91437" marR="91437" marT="45724" marB="45724" anchor="ctr"/>
                </a:tc>
                <a:extLst>
                  <a:ext uri="{0D108BD9-81ED-4DB2-BD59-A6C34878D82A}"/>
                </a:extLst>
              </a:tr>
              <a:tr h="1076580">
                <a:tc>
                  <a:txBody>
                    <a:bodyPr/>
                    <a:lstStyle/>
                    <a:p>
                      <a:pPr algn="ctr">
                        <a:lnSpc>
                          <a:spcPct val="130000"/>
                        </a:lnSpc>
                      </a:pPr>
                      <a:r>
                        <a:rPr lang="zh-CN" altLang="en-US" sz="1600" dirty="0"/>
                        <a:t>华北</a:t>
                      </a:r>
                      <a:endParaRPr lang="zh-CN" altLang="en-US" sz="1600" dirty="0">
                        <a:latin typeface="黑体" pitchFamily="2" charset="-122"/>
                        <a:ea typeface="黑体" pitchFamily="2" charset="-122"/>
                      </a:endParaRPr>
                    </a:p>
                  </a:txBody>
                  <a:tcPr marL="91437" marR="91437" marT="45724" marB="45724" anchor="ctr"/>
                </a:tc>
                <a:tc>
                  <a:txBody>
                    <a:bodyPr/>
                    <a:lstStyle/>
                    <a:p>
                      <a:pPr marL="0" algn="ctr" defTabSz="914400" rtl="0" eaLnBrk="1" latinLnBrk="0" hangingPunct="1">
                        <a:lnSpc>
                          <a:spcPct val="130000"/>
                        </a:lnSpc>
                      </a:pPr>
                      <a:r>
                        <a:rPr lang="zh-CN" altLang="en-US" sz="1600" b="1" kern="1200" dirty="0">
                          <a:solidFill>
                            <a:srgbClr val="FF0000"/>
                          </a:solidFill>
                          <a:latin typeface="+mn-lt"/>
                          <a:ea typeface="+mn-ea"/>
                          <a:cs typeface="+mn-cs"/>
                        </a:rPr>
                        <a:t>底板岩溶水</a:t>
                      </a:r>
                      <a:endParaRPr lang="en-US" altLang="zh-CN" sz="1600" b="1" kern="1200" dirty="0">
                        <a:solidFill>
                          <a:srgbClr val="FF0000"/>
                        </a:solidFill>
                        <a:latin typeface="+mn-lt"/>
                        <a:ea typeface="+mn-ea"/>
                        <a:cs typeface="+mn-cs"/>
                      </a:endParaRPr>
                    </a:p>
                    <a:p>
                      <a:pPr marL="0" algn="ctr" defTabSz="914400" rtl="0" eaLnBrk="1" latinLnBrk="0" hangingPunct="1">
                        <a:lnSpc>
                          <a:spcPct val="130000"/>
                        </a:lnSpc>
                      </a:pPr>
                      <a:r>
                        <a:rPr lang="zh-CN" altLang="en-US" sz="1600" b="1" kern="1200" dirty="0">
                          <a:solidFill>
                            <a:srgbClr val="FF0000"/>
                          </a:solidFill>
                          <a:latin typeface="+mn-lt"/>
                          <a:ea typeface="+mn-ea"/>
                          <a:cs typeface="+mn-cs"/>
                        </a:rPr>
                        <a:t>老空水</a:t>
                      </a:r>
                    </a:p>
                  </a:txBody>
                  <a:tcPr marL="91437" marR="91437" marT="45724" marB="45724" anchor="ctr"/>
                </a:tc>
                <a:tc>
                  <a:txBody>
                    <a:bodyPr/>
                    <a:lstStyle/>
                    <a:p>
                      <a:pPr algn="ctr">
                        <a:lnSpc>
                          <a:spcPct val="130000"/>
                        </a:lnSpc>
                      </a:pPr>
                      <a:r>
                        <a:rPr lang="zh-CN" altLang="en-US" sz="1600" dirty="0"/>
                        <a:t>涌、突水频繁，常影响生产或淹井，深部下组煤受奥灰水严重威胁</a:t>
                      </a:r>
                      <a:endParaRPr lang="zh-CN" altLang="en-US" sz="1600" dirty="0">
                        <a:latin typeface="黑体" pitchFamily="2" charset="-122"/>
                        <a:ea typeface="黑体" pitchFamily="2" charset="-122"/>
                      </a:endParaRPr>
                    </a:p>
                  </a:txBody>
                  <a:tcPr marL="91437" marR="91437" marT="45724" marB="45724" anchor="ctr"/>
                </a:tc>
                <a:extLst>
                  <a:ext uri="{0D108BD9-81ED-4DB2-BD59-A6C34878D82A}"/>
                </a:extLst>
              </a:tr>
              <a:tr h="1075674">
                <a:tc>
                  <a:txBody>
                    <a:bodyPr/>
                    <a:lstStyle/>
                    <a:p>
                      <a:pPr algn="ctr">
                        <a:lnSpc>
                          <a:spcPct val="130000"/>
                        </a:lnSpc>
                      </a:pPr>
                      <a:r>
                        <a:rPr lang="zh-CN" altLang="en-US" sz="1600" dirty="0"/>
                        <a:t>华南</a:t>
                      </a:r>
                      <a:endParaRPr lang="zh-CN" altLang="en-US" sz="1600" dirty="0">
                        <a:latin typeface="黑体" pitchFamily="2" charset="-122"/>
                        <a:ea typeface="黑体" pitchFamily="2" charset="-122"/>
                      </a:endParaRPr>
                    </a:p>
                  </a:txBody>
                  <a:tcPr marL="91437" marR="91437" marT="45724" marB="45724" anchor="ctr"/>
                </a:tc>
                <a:tc>
                  <a:txBody>
                    <a:bodyPr/>
                    <a:lstStyle/>
                    <a:p>
                      <a:pPr marL="0" algn="ctr" defTabSz="914400" rtl="0" eaLnBrk="1" latinLnBrk="0" hangingPunct="1">
                        <a:lnSpc>
                          <a:spcPct val="130000"/>
                        </a:lnSpc>
                      </a:pPr>
                      <a:r>
                        <a:rPr lang="zh-CN" altLang="en-US" sz="1600" b="1" kern="1200" dirty="0">
                          <a:solidFill>
                            <a:srgbClr val="FF0000"/>
                          </a:solidFill>
                          <a:latin typeface="+mn-lt"/>
                          <a:ea typeface="+mn-ea"/>
                          <a:cs typeface="+mn-cs"/>
                        </a:rPr>
                        <a:t>顶、底板岩溶水</a:t>
                      </a:r>
                      <a:endParaRPr lang="en-US" altLang="zh-CN" sz="1600" b="1" kern="1200" dirty="0">
                        <a:solidFill>
                          <a:srgbClr val="FF0000"/>
                        </a:solidFill>
                        <a:latin typeface="+mn-lt"/>
                        <a:ea typeface="+mn-ea"/>
                        <a:cs typeface="+mn-cs"/>
                      </a:endParaRPr>
                    </a:p>
                    <a:p>
                      <a:pPr marL="0" algn="ctr" defTabSz="914400" rtl="0" eaLnBrk="1" latinLnBrk="0" hangingPunct="1">
                        <a:lnSpc>
                          <a:spcPct val="130000"/>
                        </a:lnSpc>
                      </a:pPr>
                      <a:r>
                        <a:rPr lang="zh-CN" altLang="en-US" sz="1600" b="1" kern="1200" dirty="0">
                          <a:solidFill>
                            <a:srgbClr val="FF0000"/>
                          </a:solidFill>
                          <a:latin typeface="+mn-lt"/>
                          <a:ea typeface="+mn-ea"/>
                          <a:cs typeface="+mn-cs"/>
                        </a:rPr>
                        <a:t>老空水</a:t>
                      </a:r>
                    </a:p>
                  </a:txBody>
                  <a:tcPr marL="91437" marR="91437" marT="45724" marB="45724" anchor="ctr"/>
                </a:tc>
                <a:tc>
                  <a:txBody>
                    <a:bodyPr/>
                    <a:lstStyle/>
                    <a:p>
                      <a:pPr algn="ctr">
                        <a:lnSpc>
                          <a:spcPct val="130000"/>
                        </a:lnSpc>
                      </a:pPr>
                      <a:r>
                        <a:rPr lang="zh-CN" altLang="en-US" sz="1600" dirty="0"/>
                        <a:t>涌、突水频繁，常影响生产或淹井，雨季突水频率高，突水常伴有泥沙</a:t>
                      </a:r>
                      <a:endParaRPr lang="zh-CN" altLang="en-US" sz="1600" dirty="0">
                        <a:latin typeface="黑体" pitchFamily="2" charset="-122"/>
                        <a:ea typeface="黑体" pitchFamily="2" charset="-122"/>
                      </a:endParaRPr>
                    </a:p>
                  </a:txBody>
                  <a:tcPr marL="91437" marR="91437" marT="45724" marB="45724" anchor="ctr"/>
                </a:tc>
                <a:extLst>
                  <a:ext uri="{0D108BD9-81ED-4DB2-BD59-A6C34878D82A}"/>
                </a:extLst>
              </a:tr>
              <a:tr h="748567">
                <a:tc>
                  <a:txBody>
                    <a:bodyPr/>
                    <a:lstStyle/>
                    <a:p>
                      <a:pPr algn="ctr">
                        <a:lnSpc>
                          <a:spcPct val="130000"/>
                        </a:lnSpc>
                      </a:pPr>
                      <a:r>
                        <a:rPr lang="zh-CN" altLang="en-US" sz="1600" dirty="0"/>
                        <a:t>东北</a:t>
                      </a:r>
                      <a:endParaRPr lang="zh-CN" altLang="en-US" sz="1600" dirty="0">
                        <a:latin typeface="黑体" pitchFamily="2" charset="-122"/>
                        <a:ea typeface="黑体" pitchFamily="2" charset="-122"/>
                      </a:endParaRPr>
                    </a:p>
                  </a:txBody>
                  <a:tcPr marL="91437" marR="91437" marT="45724" marB="45724" anchor="ctr"/>
                </a:tc>
                <a:tc>
                  <a:txBody>
                    <a:bodyPr/>
                    <a:lstStyle/>
                    <a:p>
                      <a:pPr algn="ctr">
                        <a:lnSpc>
                          <a:spcPct val="130000"/>
                        </a:lnSpc>
                      </a:pPr>
                      <a:r>
                        <a:rPr lang="zh-CN" altLang="en-US" sz="1600" b="1" dirty="0">
                          <a:solidFill>
                            <a:srgbClr val="FF0000"/>
                          </a:solidFill>
                        </a:rPr>
                        <a:t>顶板松散层孔隙水及砂岩裂隙水、老空水</a:t>
                      </a:r>
                      <a:endParaRPr lang="zh-CN" altLang="en-US" sz="1600" b="1" dirty="0">
                        <a:solidFill>
                          <a:srgbClr val="FF0000"/>
                        </a:solidFill>
                        <a:latin typeface="黑体" pitchFamily="2" charset="-122"/>
                        <a:ea typeface="黑体" pitchFamily="2" charset="-122"/>
                      </a:endParaRPr>
                    </a:p>
                  </a:txBody>
                  <a:tcPr marL="91437" marR="91437" marT="45724" marB="45724" anchor="ctr"/>
                </a:tc>
                <a:tc>
                  <a:txBody>
                    <a:bodyPr/>
                    <a:lstStyle/>
                    <a:p>
                      <a:pPr algn="ctr">
                        <a:lnSpc>
                          <a:spcPct val="130000"/>
                        </a:lnSpc>
                      </a:pPr>
                      <a:r>
                        <a:rPr lang="zh-CN" altLang="en-US" sz="1600" dirty="0"/>
                        <a:t>部分矿井受地表水、松散层水威胁较重，有时造成淹井事故</a:t>
                      </a:r>
                      <a:endParaRPr lang="zh-CN" altLang="en-US" sz="1600" dirty="0">
                        <a:latin typeface="黑体" pitchFamily="2" charset="-122"/>
                        <a:ea typeface="黑体" pitchFamily="2" charset="-122"/>
                      </a:endParaRPr>
                    </a:p>
                  </a:txBody>
                  <a:tcPr marL="91437" marR="91437" marT="45724" marB="45724" anchor="ctr"/>
                </a:tc>
                <a:extLst>
                  <a:ext uri="{0D108BD9-81ED-4DB2-BD59-A6C34878D82A}"/>
                </a:extLst>
              </a:tr>
              <a:tr h="798100">
                <a:tc>
                  <a:txBody>
                    <a:bodyPr/>
                    <a:lstStyle/>
                    <a:p>
                      <a:pPr algn="ctr">
                        <a:lnSpc>
                          <a:spcPct val="130000"/>
                        </a:lnSpc>
                      </a:pPr>
                      <a:r>
                        <a:rPr lang="zh-CN" altLang="en-US" sz="1600" dirty="0"/>
                        <a:t>西北</a:t>
                      </a:r>
                      <a:endParaRPr lang="zh-CN" altLang="en-US" sz="1600" dirty="0">
                        <a:latin typeface="黑体" pitchFamily="2" charset="-122"/>
                        <a:ea typeface="黑体" pitchFamily="2" charset="-122"/>
                      </a:endParaRPr>
                    </a:p>
                  </a:txBody>
                  <a:tcPr marL="91437" marR="91437" marT="45724" marB="45724" anchor="ctr"/>
                </a:tc>
                <a:tc>
                  <a:txBody>
                    <a:bodyPr/>
                    <a:lstStyle/>
                    <a:p>
                      <a:pPr algn="ctr">
                        <a:lnSpc>
                          <a:spcPct val="130000"/>
                        </a:lnSpc>
                      </a:pPr>
                      <a:r>
                        <a:rPr lang="zh-CN" altLang="en-US" sz="1600" b="1" dirty="0">
                          <a:solidFill>
                            <a:srgbClr val="FF0000"/>
                          </a:solidFill>
                        </a:rPr>
                        <a:t>顶板砂岩裂隙水</a:t>
                      </a:r>
                      <a:endParaRPr lang="en-US" altLang="zh-CN" sz="1600" b="1" dirty="0">
                        <a:solidFill>
                          <a:srgbClr val="FF0000"/>
                        </a:solidFill>
                      </a:endParaRPr>
                    </a:p>
                    <a:p>
                      <a:pPr algn="ctr">
                        <a:lnSpc>
                          <a:spcPct val="130000"/>
                        </a:lnSpc>
                      </a:pPr>
                      <a:r>
                        <a:rPr lang="zh-CN" altLang="en-US" sz="1600" b="1" dirty="0">
                          <a:solidFill>
                            <a:srgbClr val="FF0000"/>
                          </a:solidFill>
                        </a:rPr>
                        <a:t>老空水</a:t>
                      </a:r>
                      <a:endParaRPr lang="zh-CN" altLang="en-US" sz="1600" b="1" dirty="0">
                        <a:solidFill>
                          <a:srgbClr val="FF0000"/>
                        </a:solidFill>
                        <a:latin typeface="黑体" pitchFamily="2" charset="-122"/>
                        <a:ea typeface="黑体" pitchFamily="2" charset="-122"/>
                      </a:endParaRPr>
                    </a:p>
                  </a:txBody>
                  <a:tcPr marL="91437" marR="91437" marT="45724" marB="45724" anchor="ctr"/>
                </a:tc>
                <a:tc>
                  <a:txBody>
                    <a:bodyPr/>
                    <a:lstStyle/>
                    <a:p>
                      <a:pPr algn="ctr">
                        <a:lnSpc>
                          <a:spcPct val="130000"/>
                        </a:lnSpc>
                      </a:pPr>
                      <a:r>
                        <a:rPr lang="zh-CN" altLang="en-US" sz="1600" dirty="0"/>
                        <a:t>总体缺水，少部分矿井受地表水、老空水威胁较大</a:t>
                      </a:r>
                      <a:endParaRPr lang="zh-CN" altLang="en-US" sz="1600" dirty="0">
                        <a:latin typeface="黑体" pitchFamily="2" charset="-122"/>
                        <a:ea typeface="黑体" pitchFamily="2" charset="-122"/>
                      </a:endParaRPr>
                    </a:p>
                  </a:txBody>
                  <a:tcPr marL="91437" marR="91437" marT="45724" marB="45724" anchor="ctr"/>
                </a:tc>
                <a:extLst>
                  <a:ext uri="{0D108BD9-81ED-4DB2-BD59-A6C34878D82A}"/>
                </a:extLst>
              </a:tr>
              <a:tr h="1001032">
                <a:tc>
                  <a:txBody>
                    <a:bodyPr/>
                    <a:lstStyle/>
                    <a:p>
                      <a:pPr algn="ctr">
                        <a:lnSpc>
                          <a:spcPct val="130000"/>
                        </a:lnSpc>
                      </a:pPr>
                      <a:r>
                        <a:rPr lang="zh-CN" altLang="en-US" sz="1600" dirty="0"/>
                        <a:t>西藏滇西及台湾</a:t>
                      </a:r>
                      <a:endParaRPr lang="zh-CN" altLang="en-US" sz="1600" dirty="0">
                        <a:latin typeface="黑体" pitchFamily="2" charset="-122"/>
                        <a:ea typeface="黑体" pitchFamily="2" charset="-122"/>
                      </a:endParaRPr>
                    </a:p>
                  </a:txBody>
                  <a:tcPr marL="91437" marR="91437" marT="45724" marB="45724" anchor="ctr"/>
                </a:tc>
                <a:tc>
                  <a:txBody>
                    <a:bodyPr/>
                    <a:lstStyle/>
                    <a:p>
                      <a:pPr algn="ctr">
                        <a:lnSpc>
                          <a:spcPct val="130000"/>
                        </a:lnSpc>
                      </a:pPr>
                      <a:endParaRPr lang="zh-CN" altLang="en-US" sz="1600" dirty="0">
                        <a:latin typeface="黑体" pitchFamily="2" charset="-122"/>
                        <a:ea typeface="黑体" pitchFamily="2" charset="-122"/>
                      </a:endParaRPr>
                    </a:p>
                  </a:txBody>
                  <a:tcPr marL="91437" marR="91437" marT="45724" marB="45724" anchor="ctr"/>
                </a:tc>
                <a:tc>
                  <a:txBody>
                    <a:bodyPr/>
                    <a:lstStyle/>
                    <a:p>
                      <a:pPr algn="ctr">
                        <a:lnSpc>
                          <a:spcPct val="130000"/>
                        </a:lnSpc>
                      </a:pPr>
                      <a:r>
                        <a:rPr lang="zh-CN" altLang="en-US" sz="1600" dirty="0"/>
                        <a:t>煤炭储量占比较小，水文地质条件较简单，富水性弱，总体水害不严重</a:t>
                      </a:r>
                      <a:endParaRPr lang="zh-CN" altLang="en-US" sz="1600" dirty="0">
                        <a:latin typeface="黑体" pitchFamily="2" charset="-122"/>
                        <a:ea typeface="黑体" pitchFamily="2" charset="-122"/>
                      </a:endParaRPr>
                    </a:p>
                  </a:txBody>
                  <a:tcPr marL="91437" marR="91437" marT="45724" marB="45724" anchor="ctr"/>
                </a:tc>
                <a:extLst>
                  <a:ext uri="{0D108BD9-81ED-4DB2-BD59-A6C34878D82A}"/>
                </a:extLst>
              </a:tr>
            </a:tbl>
          </a:graphicData>
        </a:graphic>
      </p:graphicFrame>
      <p:cxnSp>
        <p:nvCxnSpPr>
          <p:cNvPr id="54304" name="直接连接符 8"/>
          <p:cNvCxnSpPr>
            <a:cxnSpLocks noChangeShapeType="1"/>
          </p:cNvCxnSpPr>
          <p:nvPr/>
        </p:nvCxnSpPr>
        <p:spPr bwMode="auto">
          <a:xfrm flipH="1">
            <a:off x="1835150" y="1009650"/>
            <a:ext cx="43211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sp>
        <p:nvSpPr>
          <p:cNvPr id="54305"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800"/>
          </a:p>
        </p:txBody>
      </p:sp>
      <p:sp>
        <p:nvSpPr>
          <p:cNvPr id="54306" name="TextBox 6"/>
          <p:cNvSpPr txBox="1">
            <a:spLocks noChangeArrowheads="1"/>
          </p:cNvSpPr>
          <p:nvPr/>
        </p:nvSpPr>
        <p:spPr bwMode="auto">
          <a:xfrm>
            <a:off x="3995738" y="225425"/>
            <a:ext cx="507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r>
              <a:rPr lang="zh-CN" altLang="en-US" sz="2800" b="1">
                <a:solidFill>
                  <a:srgbClr val="C00000"/>
                </a:solidFill>
                <a:latin typeface="黑体" panose="02010609060101010101" pitchFamily="49" charset="-122"/>
                <a:ea typeface="黑体" panose="02010609060101010101" pitchFamily="49" charset="-122"/>
              </a:rPr>
              <a:t>水患分区特征</a:t>
            </a:r>
          </a:p>
        </p:txBody>
      </p:sp>
      <p:sp>
        <p:nvSpPr>
          <p:cNvPr id="54307" name="TextBox 5"/>
          <p:cNvSpPr txBox="1">
            <a:spLocks noChangeArrowheads="1"/>
          </p:cNvSpPr>
          <p:nvPr/>
        </p:nvSpPr>
        <p:spPr bwMode="auto">
          <a:xfrm>
            <a:off x="25400" y="201613"/>
            <a:ext cx="562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1.</a:t>
            </a:r>
            <a:r>
              <a:rPr lang="zh-CN" altLang="en-US" b="1">
                <a:latin typeface="黑体" panose="02010609060101010101" pitchFamily="49" charset="-122"/>
                <a:ea typeface="黑体" panose="02010609060101010101" pitchFamily="49" charset="-122"/>
              </a:rPr>
              <a:t>我国煤矿水害的特点</a:t>
            </a:r>
            <a:endParaRPr lang="zh-CN" altLang="en-US" b="1"/>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extLst>
          </p:cNvPr>
          <p:cNvCxnSpPr/>
          <p:nvPr/>
        </p:nvCxnSpPr>
        <p:spPr>
          <a:xfrm flipH="1">
            <a:off x="1835150" y="1009650"/>
            <a:ext cx="43211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324"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6325" name="TextBox 6"/>
          <p:cNvSpPr txBox="1">
            <a:spLocks noChangeArrowheads="1"/>
          </p:cNvSpPr>
          <p:nvPr/>
        </p:nvSpPr>
        <p:spPr bwMode="auto">
          <a:xfrm>
            <a:off x="2892425" y="225425"/>
            <a:ext cx="614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zh-CN" altLang="en-US" sz="2800" b="1">
                <a:solidFill>
                  <a:srgbClr val="C00000"/>
                </a:solidFill>
                <a:latin typeface="黑体" panose="02010609060101010101" pitchFamily="49" charset="-122"/>
                <a:ea typeface="黑体" panose="02010609060101010101" pitchFamily="49" charset="-122"/>
              </a:rPr>
              <a:t>水文地质类型划分</a:t>
            </a:r>
          </a:p>
        </p:txBody>
      </p:sp>
      <p:sp>
        <p:nvSpPr>
          <p:cNvPr id="12" name="TextBox 7">
            <a:extLst>
              <a:ext uri="{FF2B5EF4-FFF2-40B4-BE49-F238E27FC236}"/>
            </a:extLst>
          </p:cNvPr>
          <p:cNvSpPr txBox="1">
            <a:spLocks noChangeArrowheads="1"/>
          </p:cNvSpPr>
          <p:nvPr/>
        </p:nvSpPr>
        <p:spPr bwMode="auto">
          <a:xfrm>
            <a:off x="682625" y="4456113"/>
            <a:ext cx="8501063" cy="2246312"/>
          </a:xfrm>
          <a:prstGeom prst="rect">
            <a:avLst/>
          </a:prstGeom>
          <a:noFill/>
          <a:ln w="9525">
            <a:noFill/>
            <a:miter lim="800000"/>
            <a:headEnd/>
            <a:tailEnd/>
          </a:ln>
        </p:spPr>
        <p:txBody>
          <a:bodyPr>
            <a:spAutoFit/>
          </a:bodyPr>
          <a:lstStyle/>
          <a:p>
            <a:pPr>
              <a:lnSpc>
                <a:spcPct val="150000"/>
              </a:lnSpc>
              <a:spcAft>
                <a:spcPts val="600"/>
              </a:spcAft>
              <a:buClr>
                <a:srgbClr val="C00000"/>
              </a:buClr>
              <a:buSzPct val="80000"/>
              <a:defRPr/>
            </a:pPr>
            <a:r>
              <a:rPr lang="zh-CN" altLang="en-US" dirty="0">
                <a:effectLst>
                  <a:outerShdw blurRad="38100" dist="38100" dir="2700000" algn="tl">
                    <a:srgbClr val="000000">
                      <a:alpha val="43137"/>
                    </a:srgbClr>
                  </a:outerShdw>
                </a:effectLst>
                <a:latin typeface="黑体" pitchFamily="2" charset="-122"/>
                <a:ea typeface="黑体" pitchFamily="2" charset="-122"/>
              </a:rPr>
              <a:t> </a:t>
            </a:r>
            <a:r>
              <a:rPr lang="zh-CN" altLang="en-US" dirty="0">
                <a:solidFill>
                  <a:schemeClr val="tx2"/>
                </a:solidFill>
                <a:latin typeface="黑体" pitchFamily="2" charset="-122"/>
                <a:ea typeface="黑体" pitchFamily="2" charset="-122"/>
              </a:rPr>
              <a:t>截止目前，全国共有</a:t>
            </a:r>
            <a:r>
              <a:rPr lang="en-US" altLang="zh-CN" dirty="0">
                <a:solidFill>
                  <a:schemeClr val="tx2"/>
                </a:solidFill>
                <a:latin typeface="黑体" pitchFamily="2" charset="-122"/>
                <a:ea typeface="黑体" pitchFamily="2" charset="-122"/>
              </a:rPr>
              <a:t>5684</a:t>
            </a:r>
            <a:r>
              <a:rPr lang="zh-CN" altLang="en-US" dirty="0">
                <a:solidFill>
                  <a:schemeClr val="tx2"/>
                </a:solidFill>
                <a:latin typeface="黑体" pitchFamily="2" charset="-122"/>
                <a:ea typeface="黑体" pitchFamily="2" charset="-122"/>
              </a:rPr>
              <a:t>个煤矿开展了水文地质类型划分。其中：</a:t>
            </a:r>
            <a:endParaRPr lang="en-US" altLang="zh-CN" dirty="0">
              <a:solidFill>
                <a:schemeClr val="tx2"/>
              </a:solidFill>
              <a:latin typeface="黑体" pitchFamily="2" charset="-122"/>
              <a:ea typeface="黑体" pitchFamily="2" charset="-122"/>
            </a:endParaRPr>
          </a:p>
          <a:p>
            <a:pPr eaLnBrk="1" hangingPunct="1">
              <a:lnSpc>
                <a:spcPct val="150000"/>
              </a:lnSpc>
              <a:buClr>
                <a:srgbClr val="C00000"/>
              </a:buClr>
              <a:buSzPct val="80000"/>
              <a:buFont typeface="Wingdings" pitchFamily="2" charset="2"/>
              <a:buChar char="u"/>
              <a:defRPr/>
            </a:pPr>
            <a:r>
              <a:rPr lang="zh-CN" altLang="en-US" dirty="0">
                <a:latin typeface="黑体" pitchFamily="2" charset="-122"/>
                <a:ea typeface="黑体" pitchFamily="2" charset="-122"/>
              </a:rPr>
              <a:t> 极复杂型矿井</a:t>
            </a:r>
            <a:r>
              <a:rPr lang="en-US" altLang="zh-CN" dirty="0">
                <a:latin typeface="黑体" pitchFamily="2" charset="-122"/>
                <a:ea typeface="黑体" pitchFamily="2" charset="-122"/>
              </a:rPr>
              <a:t>59</a:t>
            </a:r>
            <a:r>
              <a:rPr lang="zh-CN" altLang="en-US" dirty="0">
                <a:latin typeface="黑体" pitchFamily="2" charset="-122"/>
                <a:ea typeface="黑体" pitchFamily="2" charset="-122"/>
              </a:rPr>
              <a:t>个，占总数的</a:t>
            </a:r>
            <a:r>
              <a:rPr lang="en-US" altLang="zh-CN" dirty="0">
                <a:latin typeface="黑体" pitchFamily="2" charset="-122"/>
                <a:ea typeface="黑体" pitchFamily="2" charset="-122"/>
              </a:rPr>
              <a:t>1.04%</a:t>
            </a:r>
            <a:r>
              <a:rPr lang="zh-CN" altLang="en-US" dirty="0">
                <a:latin typeface="黑体" pitchFamily="2" charset="-122"/>
                <a:ea typeface="黑体" pitchFamily="2" charset="-122"/>
              </a:rPr>
              <a:t>；</a:t>
            </a:r>
            <a:endParaRPr lang="en-US" altLang="zh-CN" dirty="0">
              <a:latin typeface="黑体" pitchFamily="2" charset="-122"/>
              <a:ea typeface="黑体" pitchFamily="2" charset="-122"/>
            </a:endParaRPr>
          </a:p>
          <a:p>
            <a:pPr eaLnBrk="1" hangingPunct="1">
              <a:lnSpc>
                <a:spcPct val="150000"/>
              </a:lnSpc>
              <a:buClr>
                <a:srgbClr val="C00000"/>
              </a:buClr>
              <a:buSzPct val="80000"/>
              <a:buFont typeface="Wingdings" pitchFamily="2" charset="2"/>
              <a:buChar char="u"/>
              <a:defRPr/>
            </a:pPr>
            <a:r>
              <a:rPr lang="zh-CN" altLang="en-US" dirty="0">
                <a:latin typeface="黑体" pitchFamily="2" charset="-122"/>
                <a:ea typeface="黑体" pitchFamily="2" charset="-122"/>
              </a:rPr>
              <a:t> 复杂型矿井</a:t>
            </a:r>
            <a:r>
              <a:rPr lang="en-US" altLang="zh-CN" dirty="0">
                <a:latin typeface="黑体" pitchFamily="2" charset="-122"/>
                <a:ea typeface="黑体" pitchFamily="2" charset="-122"/>
              </a:rPr>
              <a:t>291</a:t>
            </a:r>
            <a:r>
              <a:rPr lang="zh-CN" altLang="en-US" dirty="0">
                <a:latin typeface="黑体" pitchFamily="2" charset="-122"/>
                <a:ea typeface="黑体" pitchFamily="2" charset="-122"/>
              </a:rPr>
              <a:t>个，占</a:t>
            </a:r>
            <a:r>
              <a:rPr lang="en-US" altLang="zh-CN" dirty="0">
                <a:latin typeface="黑体" pitchFamily="2" charset="-122"/>
                <a:ea typeface="黑体" pitchFamily="2" charset="-122"/>
              </a:rPr>
              <a:t>5.12%</a:t>
            </a:r>
            <a:r>
              <a:rPr lang="zh-CN" altLang="en-US" dirty="0">
                <a:latin typeface="黑体" pitchFamily="2" charset="-122"/>
                <a:ea typeface="黑体" pitchFamily="2" charset="-122"/>
              </a:rPr>
              <a:t>；</a:t>
            </a:r>
            <a:endParaRPr lang="en-US" altLang="zh-CN" dirty="0">
              <a:latin typeface="黑体" pitchFamily="2" charset="-122"/>
              <a:ea typeface="黑体" pitchFamily="2" charset="-122"/>
            </a:endParaRPr>
          </a:p>
          <a:p>
            <a:pPr eaLnBrk="1" hangingPunct="1">
              <a:lnSpc>
                <a:spcPct val="150000"/>
              </a:lnSpc>
              <a:buClr>
                <a:srgbClr val="C00000"/>
              </a:buClr>
              <a:buSzPct val="80000"/>
              <a:buFont typeface="Wingdings" pitchFamily="2" charset="2"/>
              <a:buChar char="u"/>
              <a:defRPr/>
            </a:pPr>
            <a:r>
              <a:rPr lang="zh-CN" altLang="en-US" dirty="0">
                <a:latin typeface="黑体" pitchFamily="2" charset="-122"/>
                <a:ea typeface="黑体" pitchFamily="2" charset="-122"/>
              </a:rPr>
              <a:t> 中等型矿井</a:t>
            </a:r>
            <a:r>
              <a:rPr lang="en-US" altLang="zh-CN" dirty="0">
                <a:latin typeface="黑体" pitchFamily="2" charset="-122"/>
                <a:ea typeface="黑体" pitchFamily="2" charset="-122"/>
              </a:rPr>
              <a:t>3624</a:t>
            </a:r>
            <a:r>
              <a:rPr lang="zh-CN" altLang="en-US" dirty="0">
                <a:latin typeface="黑体" pitchFamily="2" charset="-122"/>
                <a:ea typeface="黑体" pitchFamily="2" charset="-122"/>
              </a:rPr>
              <a:t>个，占</a:t>
            </a:r>
            <a:r>
              <a:rPr lang="en-US" altLang="zh-CN" dirty="0">
                <a:latin typeface="黑体" pitchFamily="2" charset="-122"/>
                <a:ea typeface="黑体" pitchFamily="2" charset="-122"/>
              </a:rPr>
              <a:t>63.76%</a:t>
            </a:r>
            <a:r>
              <a:rPr lang="zh-CN" altLang="en-US" dirty="0">
                <a:latin typeface="黑体" pitchFamily="2" charset="-122"/>
                <a:ea typeface="黑体" pitchFamily="2" charset="-122"/>
              </a:rPr>
              <a:t>；</a:t>
            </a:r>
            <a:endParaRPr lang="en-US" altLang="zh-CN" dirty="0">
              <a:latin typeface="黑体" pitchFamily="2" charset="-122"/>
              <a:ea typeface="黑体" pitchFamily="2" charset="-122"/>
            </a:endParaRPr>
          </a:p>
          <a:p>
            <a:pPr eaLnBrk="1" hangingPunct="1">
              <a:lnSpc>
                <a:spcPct val="150000"/>
              </a:lnSpc>
              <a:buClr>
                <a:srgbClr val="C00000"/>
              </a:buClr>
              <a:buSzPct val="80000"/>
              <a:buFont typeface="Wingdings" pitchFamily="2" charset="2"/>
              <a:buChar char="u"/>
              <a:defRPr/>
            </a:pPr>
            <a:r>
              <a:rPr lang="zh-CN" altLang="en-US" dirty="0">
                <a:latin typeface="黑体" pitchFamily="2" charset="-122"/>
                <a:ea typeface="黑体" pitchFamily="2" charset="-122"/>
              </a:rPr>
              <a:t> 简单型矿井</a:t>
            </a:r>
            <a:r>
              <a:rPr lang="en-US" altLang="zh-CN" dirty="0">
                <a:latin typeface="黑体" pitchFamily="2" charset="-122"/>
                <a:ea typeface="黑体" pitchFamily="2" charset="-122"/>
              </a:rPr>
              <a:t>1710</a:t>
            </a:r>
            <a:r>
              <a:rPr lang="zh-CN" altLang="en-US" dirty="0">
                <a:latin typeface="黑体" pitchFamily="2" charset="-122"/>
                <a:ea typeface="黑体" pitchFamily="2" charset="-122"/>
              </a:rPr>
              <a:t>个，占</a:t>
            </a:r>
            <a:r>
              <a:rPr lang="en-US" altLang="zh-CN" dirty="0">
                <a:latin typeface="黑体" pitchFamily="2" charset="-122"/>
                <a:ea typeface="黑体" pitchFamily="2" charset="-122"/>
              </a:rPr>
              <a:t>30.08%</a:t>
            </a:r>
            <a:r>
              <a:rPr lang="zh-CN" altLang="en-US" dirty="0">
                <a:latin typeface="黑体" pitchFamily="2" charset="-122"/>
                <a:ea typeface="黑体" pitchFamily="2" charset="-122"/>
              </a:rPr>
              <a:t>。</a:t>
            </a:r>
            <a:endParaRPr lang="zh-CN" altLang="en-US" dirty="0">
              <a:ea typeface="宋体" charset="-122"/>
            </a:endParaRPr>
          </a:p>
        </p:txBody>
      </p:sp>
      <p:sp>
        <p:nvSpPr>
          <p:cNvPr id="13" name="圆角矩形 12">
            <a:extLst>
              <a:ext uri="{FF2B5EF4-FFF2-40B4-BE49-F238E27FC236}"/>
            </a:extLst>
          </p:cNvPr>
          <p:cNvSpPr/>
          <p:nvPr/>
        </p:nvSpPr>
        <p:spPr>
          <a:xfrm>
            <a:off x="468313" y="4384675"/>
            <a:ext cx="8286750" cy="23574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6328" name="TextBox 5"/>
          <p:cNvSpPr txBox="1">
            <a:spLocks noChangeArrowheads="1"/>
          </p:cNvSpPr>
          <p:nvPr/>
        </p:nvSpPr>
        <p:spPr bwMode="auto">
          <a:xfrm>
            <a:off x="25400" y="201613"/>
            <a:ext cx="562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1.</a:t>
            </a:r>
            <a:r>
              <a:rPr lang="zh-CN" altLang="en-US" b="1">
                <a:latin typeface="黑体" panose="02010609060101010101" pitchFamily="49" charset="-122"/>
                <a:ea typeface="黑体" panose="02010609060101010101" pitchFamily="49" charset="-122"/>
              </a:rPr>
              <a:t>我国煤矿水害的特点</a:t>
            </a:r>
            <a:endParaRPr lang="zh-CN" altLang="en-US" b="1"/>
          </a:p>
        </p:txBody>
      </p:sp>
      <p:pic>
        <p:nvPicPr>
          <p:cNvPr id="56329" name="图片 2"/>
          <p:cNvPicPr>
            <a:picLocks noChangeAspect="1"/>
          </p:cNvPicPr>
          <p:nvPr/>
        </p:nvPicPr>
        <p:blipFill>
          <a:blip r:embed="rId3">
            <a:extLst>
              <a:ext uri="{28A0092B-C50C-407E-A947-70E740481C1C}">
                <a14:useLocalDpi xmlns:a14="http://schemas.microsoft.com/office/drawing/2010/main" val="0"/>
              </a:ext>
            </a:extLst>
          </a:blip>
          <a:srcRect l="16112" t="7207" r="21602" b="3958"/>
          <a:stretch>
            <a:fillRect/>
          </a:stretch>
        </p:blipFill>
        <p:spPr bwMode="auto">
          <a:xfrm>
            <a:off x="1619250" y="1063625"/>
            <a:ext cx="5761038"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7"/>
          <p:cNvSpPr txBox="1">
            <a:spLocks noChangeArrowheads="1"/>
          </p:cNvSpPr>
          <p:nvPr/>
        </p:nvSpPr>
        <p:spPr bwMode="auto">
          <a:xfrm>
            <a:off x="468313" y="1700213"/>
            <a:ext cx="2071687"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Clr>
                <a:srgbClr val="C00000"/>
              </a:buClr>
              <a:buSzPct val="80000"/>
              <a:buFont typeface="Wingdings" panose="05000000000000000000" pitchFamily="2" charset="2"/>
              <a:buChar char="u"/>
            </a:pPr>
            <a:r>
              <a:rPr lang="zh-CN" altLang="en-US" sz="1800">
                <a:latin typeface="黑体" panose="02010609060101010101" pitchFamily="49" charset="-122"/>
                <a:ea typeface="黑体" panose="02010609060101010101" pitchFamily="49" charset="-122"/>
              </a:rPr>
              <a:t> 水文地质类型复杂、极复杂煤矿共有</a:t>
            </a:r>
            <a:r>
              <a:rPr lang="en-US" altLang="zh-CN" sz="1800">
                <a:latin typeface="黑体" panose="02010609060101010101" pitchFamily="49" charset="-122"/>
                <a:ea typeface="黑体" panose="02010609060101010101" pitchFamily="49" charset="-122"/>
              </a:rPr>
              <a:t>350</a:t>
            </a:r>
            <a:r>
              <a:rPr lang="zh-CN" altLang="en-US" sz="1800">
                <a:latin typeface="黑体" panose="02010609060101010101" pitchFamily="49" charset="-122"/>
                <a:ea typeface="黑体" panose="02010609060101010101" pitchFamily="49" charset="-122"/>
              </a:rPr>
              <a:t>个</a:t>
            </a:r>
            <a:endParaRPr lang="en-US" altLang="zh-CN" sz="1800">
              <a:latin typeface="黑体" panose="02010609060101010101" pitchFamily="49" charset="-122"/>
              <a:ea typeface="黑体" panose="02010609060101010101" pitchFamily="49" charset="-122"/>
            </a:endParaRPr>
          </a:p>
          <a:p>
            <a:pPr eaLnBrk="1" hangingPunct="1">
              <a:lnSpc>
                <a:spcPct val="150000"/>
              </a:lnSpc>
              <a:spcBef>
                <a:spcPts val="600"/>
              </a:spcBef>
              <a:buClr>
                <a:srgbClr val="C00000"/>
              </a:buClr>
              <a:buSzPct val="80000"/>
              <a:buFont typeface="Wingdings" panose="05000000000000000000" pitchFamily="2" charset="2"/>
              <a:buChar char="u"/>
            </a:pPr>
            <a:r>
              <a:rPr lang="zh-CN" altLang="en-US" sz="1800">
                <a:latin typeface="黑体" panose="02010609060101010101" pitchFamily="49" charset="-122"/>
                <a:ea typeface="黑体" panose="02010609060101010101" pitchFamily="49" charset="-122"/>
              </a:rPr>
              <a:t> 主要分布在：</a:t>
            </a:r>
            <a:r>
              <a:rPr lang="zh-CN" altLang="en-US" sz="1800">
                <a:solidFill>
                  <a:srgbClr val="0000CC"/>
                </a:solidFill>
                <a:latin typeface="黑体" panose="02010609060101010101" pitchFamily="49" charset="-122"/>
                <a:ea typeface="黑体" panose="02010609060101010101" pitchFamily="49" charset="-122"/>
              </a:rPr>
              <a:t>陕西、河北、新疆、山西、河南、四川、贵州、内蒙古、安徽、山东、黑龙江</a:t>
            </a:r>
            <a:r>
              <a:rPr lang="zh-CN" altLang="en-US" sz="1800">
                <a:latin typeface="黑体" panose="02010609060101010101" pitchFamily="49" charset="-122"/>
                <a:ea typeface="黑体" panose="02010609060101010101" pitchFamily="49" charset="-122"/>
              </a:rPr>
              <a:t>等地区</a:t>
            </a:r>
            <a:endParaRPr lang="en-US" altLang="zh-CN" sz="1800">
              <a:latin typeface="黑体" panose="02010609060101010101" pitchFamily="49" charset="-122"/>
              <a:ea typeface="黑体" panose="02010609060101010101" pitchFamily="49" charset="-122"/>
            </a:endParaRPr>
          </a:p>
        </p:txBody>
      </p:sp>
      <p:sp>
        <p:nvSpPr>
          <p:cNvPr id="10" name="圆角矩形 9">
            <a:extLst>
              <a:ext uri="{FF2B5EF4-FFF2-40B4-BE49-F238E27FC236}"/>
            </a:extLst>
          </p:cNvPr>
          <p:cNvSpPr/>
          <p:nvPr/>
        </p:nvSpPr>
        <p:spPr>
          <a:xfrm>
            <a:off x="396875" y="1628775"/>
            <a:ext cx="2143125" cy="404336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cxnSp>
        <p:nvCxnSpPr>
          <p:cNvPr id="11" name="直接连接符 10">
            <a:extLst>
              <a:ext uri="{FF2B5EF4-FFF2-40B4-BE49-F238E27FC236}"/>
            </a:extLst>
          </p:cNvPr>
          <p:cNvCxnSpPr/>
          <p:nvPr/>
        </p:nvCxnSpPr>
        <p:spPr>
          <a:xfrm flipH="1">
            <a:off x="1835150" y="1009650"/>
            <a:ext cx="4321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373" name="Rectangle 7"/>
          <p:cNvSpPr>
            <a:spLocks noChangeArrowheads="1"/>
          </p:cNvSpPr>
          <p:nvPr/>
        </p:nvSpPr>
        <p:spPr bwMode="auto">
          <a:xfrm>
            <a:off x="0" y="923925"/>
            <a:ext cx="1871663" cy="85725"/>
          </a:xfrm>
          <a:prstGeom prst="rect">
            <a:avLst/>
          </a:prstGeom>
          <a:solidFill>
            <a:srgbClr val="0070C0"/>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8374" name="TextBox 6"/>
          <p:cNvSpPr txBox="1">
            <a:spLocks noChangeArrowheads="1"/>
          </p:cNvSpPr>
          <p:nvPr/>
        </p:nvSpPr>
        <p:spPr bwMode="auto">
          <a:xfrm>
            <a:off x="2965450" y="225425"/>
            <a:ext cx="614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zh-CN" altLang="en-US" sz="2800" b="1">
                <a:solidFill>
                  <a:srgbClr val="C00000"/>
                </a:solidFill>
                <a:latin typeface="黑体" panose="02010609060101010101" pitchFamily="49" charset="-122"/>
                <a:ea typeface="黑体" panose="02010609060101010101" pitchFamily="49" charset="-122"/>
              </a:rPr>
              <a:t>水文地质类型划分</a:t>
            </a:r>
          </a:p>
        </p:txBody>
      </p:sp>
      <p:sp>
        <p:nvSpPr>
          <p:cNvPr id="58375"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157BD7C-2659-4637-80E3-C8AD6331EF98}" type="slidenum">
              <a:rPr lang="zh-CN" altLang="en-US" sz="1200" smtClean="0">
                <a:solidFill>
                  <a:srgbClr val="898989"/>
                </a:solidFill>
              </a:rPr>
              <a:pPr>
                <a:spcBef>
                  <a:spcPct val="0"/>
                </a:spcBef>
                <a:buFontTx/>
                <a:buNone/>
              </a:pPr>
              <a:t>8</a:t>
            </a:fld>
            <a:endParaRPr lang="zh-CN" altLang="en-US" sz="1200" smtClean="0">
              <a:solidFill>
                <a:srgbClr val="898989"/>
              </a:solidFill>
            </a:endParaRPr>
          </a:p>
        </p:txBody>
      </p:sp>
      <p:sp>
        <p:nvSpPr>
          <p:cNvPr id="58376" name="TextBox 5"/>
          <p:cNvSpPr txBox="1">
            <a:spLocks noChangeArrowheads="1"/>
          </p:cNvSpPr>
          <p:nvPr/>
        </p:nvSpPr>
        <p:spPr bwMode="auto">
          <a:xfrm>
            <a:off x="25400" y="201613"/>
            <a:ext cx="562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latin typeface="黑体" panose="02010609060101010101" pitchFamily="49" charset="-122"/>
                <a:ea typeface="黑体" panose="02010609060101010101" pitchFamily="49" charset="-122"/>
              </a:rPr>
              <a:t>1.</a:t>
            </a:r>
            <a:r>
              <a:rPr lang="zh-CN" altLang="en-US" b="1">
                <a:latin typeface="黑体" panose="02010609060101010101" pitchFamily="49" charset="-122"/>
                <a:ea typeface="黑体" panose="02010609060101010101" pitchFamily="49" charset="-122"/>
              </a:rPr>
              <a:t>我国煤矿水害的特点</a:t>
            </a:r>
            <a:endParaRPr lang="zh-CN" altLang="en-US" b="1"/>
          </a:p>
        </p:txBody>
      </p:sp>
      <p:pic>
        <p:nvPicPr>
          <p:cNvPr id="5837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5450" y="1046163"/>
            <a:ext cx="58547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平行四边形 3"/>
          <p:cNvSpPr>
            <a:spLocks noChangeArrowheads="1"/>
          </p:cNvSpPr>
          <p:nvPr/>
        </p:nvSpPr>
        <p:spPr bwMode="auto">
          <a:xfrm rot="-5400000">
            <a:off x="3934619" y="-780256"/>
            <a:ext cx="1274762" cy="9144000"/>
          </a:xfrm>
          <a:prstGeom prst="parallelogram">
            <a:avLst>
              <a:gd name="adj" fmla="val 0"/>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60419" name="矩形 4"/>
          <p:cNvSpPr>
            <a:spLocks noChangeArrowheads="1"/>
          </p:cNvSpPr>
          <p:nvPr/>
        </p:nvSpPr>
        <p:spPr bwMode="auto">
          <a:xfrm>
            <a:off x="6948488" y="1787525"/>
            <a:ext cx="1152525" cy="1382713"/>
          </a:xfrm>
          <a:prstGeom prst="rect">
            <a:avLst/>
          </a:prstGeom>
          <a:solidFill>
            <a:srgbClr val="0070C0"/>
          </a:solidFill>
          <a:ln w="25400">
            <a:solidFill>
              <a:schemeClr val="accent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60420" name="TextBox 7"/>
          <p:cNvSpPr txBox="1">
            <a:spLocks noChangeArrowheads="1"/>
          </p:cNvSpPr>
          <p:nvPr/>
        </p:nvSpPr>
        <p:spPr bwMode="auto">
          <a:xfrm>
            <a:off x="7102475" y="1717675"/>
            <a:ext cx="81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altLang="en-US" sz="88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0421" name="矩形 47"/>
          <p:cNvSpPr>
            <a:spLocks noChangeArrowheads="1"/>
          </p:cNvSpPr>
          <p:nvPr/>
        </p:nvSpPr>
        <p:spPr bwMode="auto">
          <a:xfrm>
            <a:off x="1187450" y="2159000"/>
            <a:ext cx="430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zh-CN" b="1">
                <a:latin typeface="黑体" panose="02010609060101010101" pitchFamily="49" charset="-122"/>
                <a:ea typeface="黑体" panose="02010609060101010101" pitchFamily="49" charset="-122"/>
              </a:rPr>
              <a:t>煤矿水</a:t>
            </a:r>
            <a:r>
              <a:rPr lang="zh-CN" altLang="en-US" b="1">
                <a:latin typeface="黑体" panose="02010609060101010101" pitchFamily="49" charset="-122"/>
                <a:ea typeface="黑体" panose="02010609060101010101" pitchFamily="49" charset="-122"/>
              </a:rPr>
              <a:t>害防治</a:t>
            </a:r>
            <a:r>
              <a:rPr lang="zh-CN" altLang="zh-CN" b="1">
                <a:latin typeface="黑体" panose="02010609060101010101" pitchFamily="49" charset="-122"/>
                <a:ea typeface="黑体" panose="02010609060101010101" pitchFamily="49" charset="-122"/>
              </a:rPr>
              <a:t>技术</a:t>
            </a:r>
            <a:r>
              <a:rPr lang="zh-CN" altLang="en-US" b="1">
                <a:latin typeface="黑体" panose="02010609060101010101" pitchFamily="49" charset="-122"/>
                <a:ea typeface="黑体" panose="02010609060101010101" pitchFamily="49" charset="-122"/>
              </a:rPr>
              <a:t>概述</a:t>
            </a:r>
            <a:endParaRPr lang="zh-CN" altLang="zh-CN" b="1"/>
          </a:p>
        </p:txBody>
      </p:sp>
      <p:sp>
        <p:nvSpPr>
          <p:cNvPr id="60422" name="灯片编号占位符 1"/>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 typeface="Arial" panose="020B0604020202020204" pitchFamily="34" charset="0"/>
              <a:buNone/>
            </a:pPr>
            <a:fld id="{A8F2F092-FC63-4F21-9807-2E5FFCAEE9D7}" type="slidenum">
              <a:rPr lang="zh-CN" altLang="en-US" sz="1200">
                <a:solidFill>
                  <a:srgbClr val="898989"/>
                </a:solidFill>
              </a:rPr>
              <a:pPr algn="r" eaLnBrk="1" hangingPunct="1">
                <a:spcBef>
                  <a:spcPct val="0"/>
                </a:spcBef>
                <a:buFont typeface="Arial" panose="020B0604020202020204" pitchFamily="34" charset="0"/>
                <a:buNone/>
              </a:pPr>
              <a:t>9</a:t>
            </a:fld>
            <a:endParaRPr lang="en-US" altLang="zh-CN" sz="1200">
              <a:solidFill>
                <a:srgbClr val="898989"/>
              </a:solidFill>
            </a:endParaRPr>
          </a:p>
        </p:txBody>
      </p:sp>
    </p:spTree>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主题">
  <a:themeElements>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主题">
  <a:themeElements>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主题">
  <a:themeElements>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ffice 主题">
  <a:themeElements>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Office 主题">
  <a:themeElements>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主题">
  <a:themeElements>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主题">
  <a:themeElements>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主题">
  <a:themeElements>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kx="3284103" algn="bl"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4396</TotalTime>
  <Pages>0</Pages>
  <Words>3582</Words>
  <Characters>0</Characters>
  <Application>Microsoft Office PowerPoint</Application>
  <DocSecurity>0</DocSecurity>
  <PresentationFormat>全屏显示(4:3)</PresentationFormat>
  <Lines>0</Lines>
  <Paragraphs>611</Paragraphs>
  <Slides>54</Slides>
  <Notes>54</Notes>
  <HiddenSlides>0</HiddenSlides>
  <MMClips>5</MMClips>
  <ScaleCrop>false</ScaleCrop>
  <HeadingPairs>
    <vt:vector size="8" baseType="variant">
      <vt:variant>
        <vt:lpstr>已用的字体</vt:lpstr>
      </vt:variant>
      <vt:variant>
        <vt:i4>13</vt:i4>
      </vt:variant>
      <vt:variant>
        <vt:lpstr>主题</vt:lpstr>
      </vt:variant>
      <vt:variant>
        <vt:i4>17</vt:i4>
      </vt:variant>
      <vt:variant>
        <vt:lpstr>嵌入 OLE 服务器</vt:lpstr>
      </vt:variant>
      <vt:variant>
        <vt:i4>4</vt:i4>
      </vt:variant>
      <vt:variant>
        <vt:lpstr>幻灯片标题</vt:lpstr>
      </vt:variant>
      <vt:variant>
        <vt:i4>54</vt:i4>
      </vt:variant>
    </vt:vector>
  </HeadingPairs>
  <TitlesOfParts>
    <vt:vector size="88" baseType="lpstr">
      <vt:lpstr>Arial Unicode MS</vt:lpstr>
      <vt:lpstr>黑体</vt:lpstr>
      <vt:lpstr>楷体</vt:lpstr>
      <vt:lpstr>楷体_GB2312</vt:lpstr>
      <vt:lpstr>宋体</vt:lpstr>
      <vt:lpstr>微软雅黑</vt:lpstr>
      <vt:lpstr>Arial</vt:lpstr>
      <vt:lpstr>Calibri</vt:lpstr>
      <vt:lpstr>Calibri Light</vt:lpstr>
      <vt:lpstr>Garamond</vt:lpstr>
      <vt:lpstr>Times New Roman</vt:lpstr>
      <vt:lpstr>Verdana</vt:lpstr>
      <vt:lpstr>Wingdings</vt:lpstr>
      <vt:lpstr>Office 主题</vt:lpstr>
      <vt:lpstr>自定义设计方案</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15_Office 主题</vt:lpstr>
      <vt:lpstr>16_Office 主题</vt:lpstr>
      <vt:lpstr>Visio</vt:lpstr>
      <vt:lpstr>AutoCAD.Drawing.16</vt:lpstr>
      <vt:lpstr>Equation</vt:lpstr>
      <vt:lpstr>AutoCAD Drawing</vt:lpstr>
      <vt:lpstr>煤矿水害防治新技术与新装备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LiuBin</dc:creator>
  <cp:lastModifiedBy>Administrator</cp:lastModifiedBy>
  <cp:revision>1790</cp:revision>
  <dcterms:created xsi:type="dcterms:W3CDTF">2015-05-27T12:59:24Z</dcterms:created>
  <dcterms:modified xsi:type="dcterms:W3CDTF">2019-05-30T06:58:37Z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2052-9.1.0.5060</vt:lpwstr>
  </property>
</Properties>
</file>