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5"/>
  </p:notesMasterIdLst>
  <p:handoutMasterIdLst>
    <p:handoutMasterId r:id="rId26"/>
  </p:handoutMasterIdLst>
  <p:sldIdLst>
    <p:sldId id="256" r:id="rId2"/>
    <p:sldId id="425" r:id="rId3"/>
    <p:sldId id="394" r:id="rId4"/>
    <p:sldId id="444" r:id="rId5"/>
    <p:sldId id="456" r:id="rId6"/>
    <p:sldId id="464" r:id="rId7"/>
    <p:sldId id="452" r:id="rId8"/>
    <p:sldId id="429" r:id="rId9"/>
    <p:sldId id="446" r:id="rId10"/>
    <p:sldId id="430" r:id="rId11"/>
    <p:sldId id="450" r:id="rId12"/>
    <p:sldId id="449" r:id="rId13"/>
    <p:sldId id="433" r:id="rId14"/>
    <p:sldId id="477" r:id="rId15"/>
    <p:sldId id="434" r:id="rId16"/>
    <p:sldId id="466" r:id="rId17"/>
    <p:sldId id="458" r:id="rId18"/>
    <p:sldId id="469" r:id="rId19"/>
    <p:sldId id="470" r:id="rId20"/>
    <p:sldId id="474" r:id="rId21"/>
    <p:sldId id="475" r:id="rId22"/>
    <p:sldId id="472" r:id="rId23"/>
    <p:sldId id="473" r:id="rId2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819" userDrawn="1">
          <p15:clr>
            <a:srgbClr val="A4A3A4"/>
          </p15:clr>
        </p15:guide>
        <p15:guide id="2" pos="2880" userDrawn="1">
          <p15:clr>
            <a:srgbClr val="A4A3A4"/>
          </p15:clr>
        </p15:guide>
        <p15:guide id="3" orient="horz" pos="288" userDrawn="1">
          <p15:clr>
            <a:srgbClr val="A4A3A4"/>
          </p15:clr>
        </p15:guide>
        <p15:guide id="4" pos="272" userDrawn="1">
          <p15:clr>
            <a:srgbClr val="A4A3A4"/>
          </p15:clr>
        </p15:guide>
        <p15:guide id="5" pos="5488" userDrawn="1">
          <p15:clr>
            <a:srgbClr val="A4A3A4"/>
          </p15:clr>
        </p15:guide>
        <p15:guide id="7" pos="3833" userDrawn="1">
          <p15:clr>
            <a:srgbClr val="A4A3A4"/>
          </p15:clr>
        </p15:guide>
        <p15:guide id="8" orient="horz" pos="3085" userDrawn="1">
          <p15:clr>
            <a:srgbClr val="A4A3A4"/>
          </p15:clr>
        </p15:guide>
        <p15:guide id="9" pos="4173" userDrawn="1">
          <p15:clr>
            <a:srgbClr val="A4A3A4"/>
          </p15:clr>
        </p15:guide>
        <p15:guide id="10" pos="1542" userDrawn="1">
          <p15:clr>
            <a:srgbClr val="A4A3A4"/>
          </p15:clr>
        </p15:guide>
        <p15:guide id="11" orient="horz" pos="477" userDrawn="1">
          <p15:clr>
            <a:srgbClr val="A4A3A4"/>
          </p15:clr>
        </p15:guide>
        <p15:guide id="12" orient="horz" pos="1637">
          <p15:clr>
            <a:srgbClr val="A4A3A4"/>
          </p15:clr>
        </p15:guide>
        <p15:guide id="13" orient="horz" pos="259">
          <p15:clr>
            <a:srgbClr val="A4A3A4"/>
          </p15:clr>
        </p15:guide>
        <p15:guide id="14" orient="horz" pos="2777">
          <p15:clr>
            <a:srgbClr val="A4A3A4"/>
          </p15:clr>
        </p15:guide>
        <p15:guide id="15" orient="horz" pos="42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FF"/>
    <a:srgbClr val="3A383B"/>
    <a:srgbClr val="0D0D0D"/>
    <a:srgbClr val="336699"/>
    <a:srgbClr val="B1D3EC"/>
    <a:srgbClr val="07ABB5"/>
    <a:srgbClr val="383639"/>
    <a:srgbClr val="38363B"/>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246" autoAdjust="0"/>
  </p:normalViewPr>
  <p:slideViewPr>
    <p:cSldViewPr snapToGrid="0" showGuides="1">
      <p:cViewPr>
        <p:scale>
          <a:sx n="65" d="100"/>
          <a:sy n="65" d="100"/>
        </p:scale>
        <p:origin x="-1162" y="-58"/>
      </p:cViewPr>
      <p:guideLst>
        <p:guide orient="horz" pos="1819"/>
        <p:guide orient="horz" pos="288"/>
        <p:guide orient="horz" pos="3085"/>
        <p:guide orient="horz" pos="477"/>
        <p:guide orient="horz" pos="1637"/>
        <p:guide orient="horz" pos="259"/>
        <p:guide orient="horz" pos="2777"/>
        <p:guide orient="horz" pos="429"/>
        <p:guide pos="2880"/>
        <p:guide pos="272"/>
        <p:guide pos="5488"/>
        <p:guide pos="3833"/>
        <p:guide pos="4173"/>
        <p:guide pos="1542"/>
      </p:guideLst>
    </p:cSldViewPr>
  </p:slideViewPr>
  <p:notesTextViewPr>
    <p:cViewPr>
      <p:scale>
        <a:sx n="125" d="100"/>
        <a:sy n="125" d="100"/>
      </p:scale>
      <p:origin x="0" y="346"/>
    </p:cViewPr>
  </p:notesTextViewPr>
  <p:sorterViewPr>
    <p:cViewPr>
      <p:scale>
        <a:sx n="100" d="100"/>
        <a:sy n="100" d="100"/>
      </p:scale>
      <p:origin x="0" y="-2676"/>
    </p:cViewPr>
  </p:sorterViewPr>
  <p:notesViewPr>
    <p:cSldViewPr snapToGrid="0">
      <p:cViewPr varScale="1">
        <p:scale>
          <a:sx n="52" d="100"/>
          <a:sy n="52" d="100"/>
        </p:scale>
        <p:origin x="268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15986642988029"/>
          <c:y val="5.3432639146315714E-2"/>
          <c:w val="0.77184013357011971"/>
          <c:h val="0.78800084180004915"/>
        </c:manualLayout>
      </c:layout>
      <c:barChart>
        <c:barDir val="col"/>
        <c:grouping val="clustered"/>
        <c:varyColors val="0"/>
        <c:ser>
          <c:idx val="0"/>
          <c:order val="0"/>
          <c:tx>
            <c:strRef>
              <c:f>Sheet1!$B$1</c:f>
              <c:strCache>
                <c:ptCount val="1"/>
                <c:pt idx="0">
                  <c:v>我局补助</c:v>
                </c:pt>
              </c:strCache>
            </c:strRef>
          </c:tx>
          <c:spPr>
            <a:solidFill>
              <a:schemeClr val="accent1"/>
            </a:solidFill>
            <a:ln>
              <a:noFill/>
            </a:ln>
            <a:effectLst/>
          </c:spPr>
          <c:invertIfNegative val="0"/>
          <c:cat>
            <c:numRef>
              <c:f>Sheet1!$A$2</c:f>
              <c:numCache>
                <c:formatCode>General</c:formatCode>
                <c:ptCount val="1"/>
              </c:numCache>
            </c:numRef>
          </c:cat>
          <c:val>
            <c:numRef>
              <c:f>Sheet1!$B$2</c:f>
              <c:numCache>
                <c:formatCode>General</c:formatCode>
                <c:ptCount val="1"/>
                <c:pt idx="0">
                  <c:v>1000</c:v>
                </c:pt>
              </c:numCache>
            </c:numRef>
          </c:val>
          <c:extLst xmlns:c16r2="http://schemas.microsoft.com/office/drawing/2015/06/chart">
            <c:ext xmlns:c16="http://schemas.microsoft.com/office/drawing/2014/chart" uri="{C3380CC4-5D6E-409C-BE32-E72D297353CC}">
              <c16:uniqueId val="{00000000-F726-4780-981E-1B5DF6462E45}"/>
            </c:ext>
          </c:extLst>
        </c:ser>
        <c:ser>
          <c:idx val="1"/>
          <c:order val="1"/>
          <c:tx>
            <c:strRef>
              <c:f>Sheet1!$C$1</c:f>
              <c:strCache>
                <c:ptCount val="1"/>
                <c:pt idx="0">
                  <c:v>试点投入</c:v>
                </c:pt>
              </c:strCache>
            </c:strRef>
          </c:tx>
          <c:spPr>
            <a:solidFill>
              <a:schemeClr val="accent2"/>
            </a:solidFill>
            <a:ln>
              <a:noFill/>
            </a:ln>
            <a:effectLst/>
          </c:spPr>
          <c:invertIfNegative val="0"/>
          <c:cat>
            <c:numRef>
              <c:f>Sheet1!$A$2</c:f>
              <c:numCache>
                <c:formatCode>General</c:formatCode>
                <c:ptCount val="1"/>
              </c:numCache>
            </c:numRef>
          </c:cat>
          <c:val>
            <c:numRef>
              <c:f>Sheet1!$C$2</c:f>
              <c:numCache>
                <c:formatCode>General</c:formatCode>
                <c:ptCount val="1"/>
                <c:pt idx="0">
                  <c:v>3920</c:v>
                </c:pt>
              </c:numCache>
            </c:numRef>
          </c:val>
          <c:extLst xmlns:c16r2="http://schemas.microsoft.com/office/drawing/2015/06/chart">
            <c:ext xmlns:c16="http://schemas.microsoft.com/office/drawing/2014/chart" uri="{C3380CC4-5D6E-409C-BE32-E72D297353CC}">
              <c16:uniqueId val="{00000001-F726-4780-981E-1B5DF6462E45}"/>
            </c:ext>
          </c:extLst>
        </c:ser>
        <c:ser>
          <c:idx val="2"/>
          <c:order val="2"/>
          <c:tx>
            <c:strRef>
              <c:f>Sheet1!$D$1</c:f>
              <c:strCache>
                <c:ptCount val="1"/>
                <c:pt idx="0">
                  <c:v>全省投入</c:v>
                </c:pt>
              </c:strCache>
            </c:strRef>
          </c:tx>
          <c:spPr>
            <a:solidFill>
              <a:srgbClr val="FFC000"/>
            </a:solidFill>
            <a:ln>
              <a:noFill/>
            </a:ln>
            <a:effectLst/>
          </c:spPr>
          <c:invertIfNegative val="0"/>
          <c:cat>
            <c:numRef>
              <c:f>Sheet1!$A$2</c:f>
              <c:numCache>
                <c:formatCode>General</c:formatCode>
                <c:ptCount val="1"/>
              </c:numCache>
            </c:numRef>
          </c:cat>
          <c:val>
            <c:numRef>
              <c:f>Sheet1!$D$2</c:f>
              <c:numCache>
                <c:formatCode>General</c:formatCode>
                <c:ptCount val="1"/>
                <c:pt idx="0">
                  <c:v>21093</c:v>
                </c:pt>
              </c:numCache>
            </c:numRef>
          </c:val>
          <c:extLst xmlns:c16r2="http://schemas.microsoft.com/office/drawing/2015/06/chart">
            <c:ext xmlns:c16="http://schemas.microsoft.com/office/drawing/2014/chart" uri="{C3380CC4-5D6E-409C-BE32-E72D297353CC}">
              <c16:uniqueId val="{00000000-8F29-4AFD-A31C-6AE9169EB236}"/>
            </c:ext>
          </c:extLst>
        </c:ser>
        <c:dLbls>
          <c:showLegendKey val="0"/>
          <c:showVal val="0"/>
          <c:showCatName val="0"/>
          <c:showSerName val="0"/>
          <c:showPercent val="0"/>
          <c:showBubbleSize val="0"/>
        </c:dLbls>
        <c:gapWidth val="219"/>
        <c:overlap val="-27"/>
        <c:axId val="159357952"/>
        <c:axId val="34154176"/>
      </c:barChart>
      <c:catAx>
        <c:axId val="15935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34154176"/>
        <c:crosses val="autoZero"/>
        <c:auto val="1"/>
        <c:lblAlgn val="ctr"/>
        <c:lblOffset val="100"/>
        <c:noMultiLvlLbl val="0"/>
      </c:catAx>
      <c:valAx>
        <c:axId val="34154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59357952"/>
        <c:crosses val="autoZero"/>
        <c:crossBetween val="between"/>
      </c:valAx>
      <c:spPr>
        <a:noFill/>
        <a:ln>
          <a:noFill/>
        </a:ln>
        <a:effectLst/>
      </c:spPr>
    </c:plotArea>
    <c:legend>
      <c:legendPos val="b"/>
      <c:layout>
        <c:manualLayout>
          <c:xMode val="edge"/>
          <c:yMode val="edge"/>
          <c:x val="0.22724796042039208"/>
          <c:y val="0.89804659748409077"/>
          <c:w val="0.77275203957960792"/>
          <c:h val="8.011749437940285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3CED9EA-A1E9-440B-A7BF-20B7CA826E78}" type="datetimeFigureOut">
              <a:rPr lang="zh-CN" altLang="en-US" smtClean="0"/>
              <a:t>2022/3/28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7099B7-1E60-45CA-9D30-6F353FA66E46}" type="slidenum">
              <a:rPr lang="zh-CN" altLang="en-US" smtClean="0"/>
              <a:t>‹#›</a:t>
            </a:fld>
            <a:endParaRPr lang="zh-CN" altLang="en-US"/>
          </a:p>
        </p:txBody>
      </p:sp>
    </p:spTree>
    <p:extLst>
      <p:ext uri="{BB962C8B-B14F-4D97-AF65-F5344CB8AC3E}">
        <p14:creationId xmlns:p14="http://schemas.microsoft.com/office/powerpoint/2010/main" val="1930943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3227B-92FE-40B0-B1E3-183008DBC544}" type="datetimeFigureOut">
              <a:rPr lang="zh-CN" altLang="en-US" smtClean="0"/>
              <a:pPr/>
              <a:t>2022/3/28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77A0A-9798-4631-BAB2-895F10783C9E}" type="slidenum">
              <a:rPr lang="zh-CN" altLang="en-US" smtClean="0"/>
              <a:pPr/>
              <a:t>‹#›</a:t>
            </a:fld>
            <a:endParaRPr lang="zh-CN" altLang="en-US"/>
          </a:p>
        </p:txBody>
      </p:sp>
    </p:spTree>
    <p:extLst>
      <p:ext uri="{BB962C8B-B14F-4D97-AF65-F5344CB8AC3E}">
        <p14:creationId xmlns:p14="http://schemas.microsoft.com/office/powerpoint/2010/main" val="273675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latin typeface="+mn-lt"/>
                <a:ea typeface="+mn-ea"/>
                <a:cs typeface="+mn-cs"/>
              </a:rPr>
              <a:t>尊敬的各位领导、各位同仁：上午好！</a:t>
            </a:r>
            <a:endParaRPr lang="en-US" altLang="zh-CN" sz="1200" kern="1200" dirty="0" smtClean="0">
              <a:solidFill>
                <a:schemeClr val="tx1"/>
              </a:solidFill>
              <a:latin typeface="+mn-lt"/>
              <a:ea typeface="+mn-ea"/>
              <a:cs typeface="+mn-cs"/>
            </a:endParaRPr>
          </a:p>
          <a:p>
            <a:r>
              <a:rPr lang="zh-CN" altLang="en-US" sz="1200" kern="1200" dirty="0" smtClean="0">
                <a:solidFill>
                  <a:schemeClr val="tx1"/>
                </a:solidFill>
                <a:latin typeface="+mn-lt"/>
                <a:ea typeface="+mn-ea"/>
                <a:cs typeface="+mn-cs"/>
              </a:rPr>
              <a:t>按照会议安排</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现</a:t>
            </a:r>
            <a:r>
              <a:rPr lang="zh-CN" altLang="zh-CN" sz="1200" kern="1200" dirty="0" smtClean="0">
                <a:solidFill>
                  <a:schemeClr val="tx1"/>
                </a:solidFill>
                <a:effectLst/>
                <a:latin typeface="+mn-lt"/>
                <a:ea typeface="+mn-ea"/>
                <a:cs typeface="+mn-cs"/>
              </a:rPr>
              <a:t>将</a:t>
            </a:r>
            <a:r>
              <a:rPr lang="zh-CN" altLang="en-US" sz="1200" kern="1200" dirty="0" smtClean="0">
                <a:solidFill>
                  <a:schemeClr val="tx1"/>
                </a:solidFill>
                <a:effectLst/>
                <a:latin typeface="+mn-lt"/>
                <a:ea typeface="+mn-ea"/>
                <a:cs typeface="+mn-cs"/>
              </a:rPr>
              <a:t>山东煤矿安全监控系统升级改造</a:t>
            </a:r>
            <a:r>
              <a:rPr lang="zh-CN" altLang="zh-CN" sz="1200" kern="1200" dirty="0" smtClean="0">
                <a:solidFill>
                  <a:schemeClr val="tx1"/>
                </a:solidFill>
                <a:effectLst/>
                <a:latin typeface="+mn-lt"/>
                <a:ea typeface="+mn-ea"/>
                <a:cs typeface="+mn-cs"/>
              </a:rPr>
              <a:t>工作情况</a:t>
            </a:r>
            <a:r>
              <a:rPr lang="zh-CN" altLang="en-US" sz="1200" kern="1200" dirty="0" smtClean="0">
                <a:solidFill>
                  <a:schemeClr val="tx1"/>
                </a:solidFill>
                <a:effectLst/>
                <a:latin typeface="+mn-lt"/>
                <a:ea typeface="+mn-ea"/>
                <a:cs typeface="+mn-cs"/>
              </a:rPr>
              <a:t>向大家做以</a:t>
            </a:r>
            <a:r>
              <a:rPr lang="zh-CN" altLang="zh-CN" sz="1200" kern="1200" dirty="0" smtClean="0">
                <a:solidFill>
                  <a:schemeClr val="tx1"/>
                </a:solidFill>
                <a:effectLst/>
                <a:latin typeface="+mn-lt"/>
                <a:ea typeface="+mn-ea"/>
                <a:cs typeface="+mn-cs"/>
              </a:rPr>
              <a:t>汇报。</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A577A0A-9798-4631-BAB2-895F10783C9E}" type="slidenum">
              <a:rPr lang="zh-CN" altLang="en-US" smtClean="0"/>
              <a:pPr/>
              <a:t>1</a:t>
            </a:fld>
            <a:endParaRPr lang="zh-CN" altLang="en-US"/>
          </a:p>
        </p:txBody>
      </p:sp>
    </p:spTree>
    <p:extLst>
      <p:ext uri="{BB962C8B-B14F-4D97-AF65-F5344CB8AC3E}">
        <p14:creationId xmlns:p14="http://schemas.microsoft.com/office/powerpoint/2010/main" val="3315392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在此基础上，制定下发了</a:t>
            </a:r>
            <a:r>
              <a:rPr lang="zh-CN" altLang="en-US" sz="1200" kern="1200" dirty="0" smtClean="0">
                <a:solidFill>
                  <a:schemeClr val="tx1"/>
                </a:solidFill>
                <a:effectLst/>
                <a:latin typeface="+mn-lt"/>
                <a:ea typeface="+mn-ea"/>
                <a:cs typeface="+mn-cs"/>
              </a:rPr>
              <a:t>专门文件</a:t>
            </a:r>
            <a:r>
              <a:rPr lang="zh-CN" altLang="zh-CN" sz="1200" kern="1200" dirty="0" smtClean="0">
                <a:solidFill>
                  <a:schemeClr val="tx1"/>
                </a:solidFill>
                <a:effectLst/>
                <a:latin typeface="+mn-lt"/>
                <a:ea typeface="+mn-ea"/>
                <a:cs typeface="+mn-cs"/>
              </a:rPr>
              <a:t>，明确了目标任务</a:t>
            </a:r>
            <a:r>
              <a:rPr lang="zh-CN" altLang="en-US" sz="1200" kern="1200" dirty="0" smtClean="0">
                <a:solidFill>
                  <a:schemeClr val="tx1"/>
                </a:solidFill>
                <a:effectLst/>
                <a:latin typeface="+mn-lt"/>
                <a:ea typeface="+mn-ea"/>
                <a:cs typeface="+mn-cs"/>
              </a:rPr>
              <a:t>，提出了</a:t>
            </a:r>
            <a:r>
              <a:rPr lang="zh-CN" altLang="zh-CN" sz="1200" kern="1200" dirty="0" smtClean="0">
                <a:solidFill>
                  <a:schemeClr val="tx1"/>
                </a:solidFill>
                <a:effectLst/>
                <a:latin typeface="+mn-lt"/>
                <a:ea typeface="+mn-ea"/>
                <a:cs typeface="+mn-cs"/>
              </a:rPr>
              <a:t>工作要求，</a:t>
            </a:r>
            <a:r>
              <a:rPr lang="zh-CN" altLang="en-US" sz="1200" kern="1200" dirty="0" smtClean="0">
                <a:solidFill>
                  <a:schemeClr val="tx1"/>
                </a:solidFill>
                <a:effectLst/>
                <a:latin typeface="+mn-lt"/>
                <a:ea typeface="+mn-ea"/>
                <a:cs typeface="+mn-cs"/>
              </a:rPr>
              <a:t>规划</a:t>
            </a:r>
            <a:r>
              <a:rPr lang="zh-CN" altLang="zh-CN" sz="1200" kern="1200" dirty="0" smtClean="0">
                <a:solidFill>
                  <a:schemeClr val="tx1"/>
                </a:solidFill>
                <a:effectLst/>
                <a:latin typeface="+mn-lt"/>
                <a:ea typeface="+mn-ea"/>
                <a:cs typeface="+mn-cs"/>
              </a:rPr>
              <a:t>了</a:t>
            </a:r>
            <a:r>
              <a:rPr lang="zh-CN" altLang="en-US" sz="1200" kern="1200" dirty="0" smtClean="0">
                <a:solidFill>
                  <a:schemeClr val="tx1"/>
                </a:solidFill>
                <a:effectLst/>
                <a:latin typeface="+mn-lt"/>
                <a:ea typeface="+mn-ea"/>
                <a:cs typeface="+mn-cs"/>
              </a:rPr>
              <a:t>三步走的</a:t>
            </a:r>
            <a:r>
              <a:rPr lang="zh-CN" altLang="zh-CN" sz="1200" kern="1200" dirty="0" smtClean="0">
                <a:solidFill>
                  <a:schemeClr val="tx1"/>
                </a:solidFill>
                <a:effectLst/>
                <a:latin typeface="+mn-lt"/>
                <a:ea typeface="+mn-ea"/>
                <a:cs typeface="+mn-cs"/>
              </a:rPr>
              <a:t>工作</a:t>
            </a:r>
            <a:r>
              <a:rPr lang="zh-CN" altLang="en-US" sz="1200" kern="1200" dirty="0" smtClean="0">
                <a:solidFill>
                  <a:schemeClr val="tx1"/>
                </a:solidFill>
                <a:effectLst/>
                <a:latin typeface="+mn-lt"/>
                <a:ea typeface="+mn-ea"/>
                <a:cs typeface="+mn-cs"/>
              </a:rPr>
              <a:t>路线图，即：</a:t>
            </a:r>
            <a:r>
              <a:rPr lang="en-US" altLang="zh-CN" sz="1200" kern="1200" dirty="0" smtClean="0">
                <a:solidFill>
                  <a:schemeClr val="tx1"/>
                </a:solidFill>
                <a:effectLst/>
                <a:latin typeface="+mn-lt"/>
                <a:ea typeface="+mn-ea"/>
                <a:cs typeface="+mn-cs"/>
              </a:rPr>
              <a:t>2017</a:t>
            </a:r>
            <a:r>
              <a:rPr lang="zh-CN" altLang="zh-CN" sz="1200" kern="1200" dirty="0" smtClean="0">
                <a:solidFill>
                  <a:schemeClr val="tx1"/>
                </a:solidFill>
                <a:effectLst/>
                <a:latin typeface="+mn-lt"/>
                <a:ea typeface="+mn-ea"/>
                <a:cs typeface="+mn-cs"/>
              </a:rPr>
              <a:t>年底前</a:t>
            </a:r>
            <a:r>
              <a:rPr lang="zh-CN" altLang="en-US" sz="1200" kern="1200" dirty="0" smtClean="0">
                <a:solidFill>
                  <a:schemeClr val="tx1"/>
                </a:solidFill>
                <a:effectLst/>
                <a:latin typeface="+mn-lt"/>
                <a:ea typeface="+mn-ea"/>
                <a:cs typeface="+mn-cs"/>
              </a:rPr>
              <a:t>完成试点</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2018</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6</a:t>
            </a:r>
            <a:r>
              <a:rPr lang="zh-CN" altLang="zh-CN" sz="1200" kern="1200" dirty="0" smtClean="0">
                <a:solidFill>
                  <a:schemeClr val="tx1"/>
                </a:solidFill>
                <a:effectLst/>
                <a:latin typeface="+mn-lt"/>
                <a:ea typeface="+mn-ea"/>
                <a:cs typeface="+mn-cs"/>
              </a:rPr>
              <a:t>月</a:t>
            </a:r>
            <a:r>
              <a:rPr lang="zh-CN" altLang="en-US" sz="1200" kern="1200" dirty="0" smtClean="0">
                <a:solidFill>
                  <a:schemeClr val="tx1"/>
                </a:solidFill>
                <a:effectLst/>
                <a:latin typeface="+mn-lt"/>
                <a:ea typeface="+mn-ea"/>
                <a:cs typeface="+mn-cs"/>
              </a:rPr>
              <a:t>底前完成省属和大型煤矿改造</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2018</a:t>
            </a:r>
            <a:r>
              <a:rPr lang="zh-CN" altLang="zh-CN" sz="1200" kern="1200" dirty="0" smtClean="0">
                <a:solidFill>
                  <a:schemeClr val="tx1"/>
                </a:solidFill>
                <a:effectLst/>
                <a:latin typeface="+mn-lt"/>
                <a:ea typeface="+mn-ea"/>
                <a:cs typeface="+mn-cs"/>
              </a:rPr>
              <a:t>年底前</a:t>
            </a:r>
            <a:r>
              <a:rPr lang="zh-CN" altLang="en-US" sz="1200" kern="1200" dirty="0" smtClean="0">
                <a:solidFill>
                  <a:schemeClr val="tx1"/>
                </a:solidFill>
                <a:effectLst/>
                <a:latin typeface="+mn-lt"/>
                <a:ea typeface="+mn-ea"/>
                <a:cs typeface="+mn-cs"/>
              </a:rPr>
              <a:t>全部完成升级改造工作任务</a:t>
            </a:r>
            <a:r>
              <a:rPr lang="zh-CN" altLang="zh-CN" sz="1200" kern="1200" dirty="0" smtClean="0">
                <a:solidFill>
                  <a:schemeClr val="tx1"/>
                </a:solidFill>
                <a:effectLst/>
                <a:latin typeface="+mn-lt"/>
                <a:ea typeface="+mn-ea"/>
                <a:cs typeface="+mn-cs"/>
              </a:rPr>
              <a:t>。 </a:t>
            </a:r>
          </a:p>
          <a:p>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A577A0A-9798-4631-BAB2-895F10783C9E}" type="slidenum">
              <a:rPr lang="zh-CN" altLang="en-US" smtClean="0"/>
              <a:pPr/>
              <a:t>10</a:t>
            </a:fld>
            <a:endParaRPr lang="zh-CN" altLang="en-US"/>
          </a:p>
        </p:txBody>
      </p:sp>
    </p:spTree>
    <p:extLst>
      <p:ext uri="{BB962C8B-B14F-4D97-AF65-F5344CB8AC3E}">
        <p14:creationId xmlns:p14="http://schemas.microsoft.com/office/powerpoint/2010/main" val="2401832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r>
              <a:rPr lang="zh-CN" altLang="zh-CN" sz="1200" b="1" kern="1200" dirty="0" smtClean="0">
                <a:solidFill>
                  <a:schemeClr val="tx1"/>
                </a:solidFill>
                <a:effectLst/>
                <a:latin typeface="+mn-lt"/>
                <a:ea typeface="+mn-ea"/>
                <a:cs typeface="+mn-cs"/>
              </a:rPr>
              <a:t>（二）统一规范，研究制定升级改造实施标准</a:t>
            </a:r>
            <a:endParaRPr lang="zh-CN"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在</a:t>
            </a:r>
            <a:r>
              <a:rPr lang="zh-CN" altLang="zh-CN" sz="1200" kern="1200" dirty="0" smtClean="0">
                <a:solidFill>
                  <a:schemeClr val="tx1"/>
                </a:solidFill>
                <a:effectLst/>
                <a:latin typeface="+mn-lt"/>
                <a:ea typeface="+mn-ea"/>
                <a:cs typeface="+mn-cs"/>
              </a:rPr>
              <a:t>严格贯彻落实国家局技术方案</a:t>
            </a:r>
            <a:r>
              <a:rPr lang="zh-CN" altLang="en-US" sz="1200" kern="1200" dirty="0" smtClean="0">
                <a:solidFill>
                  <a:schemeClr val="tx1"/>
                </a:solidFill>
                <a:effectLst/>
                <a:latin typeface="+mn-lt"/>
                <a:ea typeface="+mn-ea"/>
                <a:cs typeface="+mn-cs"/>
              </a:rPr>
              <a:t>基础上</a:t>
            </a:r>
            <a:r>
              <a:rPr lang="zh-CN" altLang="zh-CN" sz="1200" kern="1200" dirty="0" smtClean="0">
                <a:solidFill>
                  <a:schemeClr val="tx1"/>
                </a:solidFill>
                <a:effectLst/>
                <a:latin typeface="+mn-lt"/>
                <a:ea typeface="+mn-ea"/>
                <a:cs typeface="+mn-cs"/>
              </a:rPr>
              <a:t>，充分调研听取多方意见后，制定了《山东煤矿安全监控系统升级改造技术方案实施标准》，对升级改造内容进行了细化、量化、深化。主要体现在四个方面：</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A577A0A-9798-4631-BAB2-895F10783C9E}" type="slidenum">
              <a:rPr lang="zh-CN" altLang="en-US" smtClean="0"/>
              <a:pPr/>
              <a:t>11</a:t>
            </a:fld>
            <a:endParaRPr lang="zh-CN" altLang="en-US"/>
          </a:p>
        </p:txBody>
      </p:sp>
    </p:spTree>
    <p:extLst>
      <p:ext uri="{BB962C8B-B14F-4D97-AF65-F5344CB8AC3E}">
        <p14:creationId xmlns:p14="http://schemas.microsoft.com/office/powerpoint/2010/main" val="41491486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b="1" kern="1200" dirty="0" smtClean="0">
                <a:solidFill>
                  <a:schemeClr val="tx1"/>
                </a:solidFill>
                <a:effectLst/>
                <a:latin typeface="+mn-lt"/>
                <a:ea typeface="+mn-ea"/>
                <a:cs typeface="+mn-cs"/>
              </a:rPr>
              <a:t>一是</a:t>
            </a:r>
            <a:r>
              <a:rPr lang="zh-CN" altLang="en-US" sz="1200" b="1" kern="1200" dirty="0" smtClean="0">
                <a:solidFill>
                  <a:schemeClr val="tx1"/>
                </a:solidFill>
                <a:effectLst/>
                <a:latin typeface="+mn-lt"/>
                <a:ea typeface="+mn-ea"/>
                <a:cs typeface="+mn-cs"/>
              </a:rPr>
              <a:t>强力</a:t>
            </a:r>
            <a:r>
              <a:rPr lang="zh-CN" altLang="zh-CN" sz="1200" b="1" kern="1200" dirty="0" smtClean="0">
                <a:solidFill>
                  <a:schemeClr val="tx1"/>
                </a:solidFill>
                <a:effectLst/>
                <a:latin typeface="+mn-lt"/>
                <a:ea typeface="+mn-ea"/>
                <a:cs typeface="+mn-cs"/>
              </a:rPr>
              <a:t>推广应用</a:t>
            </a:r>
            <a:r>
              <a:rPr lang="zh-CN" altLang="en-US" sz="1200" b="1" kern="1200" dirty="0" smtClean="0">
                <a:solidFill>
                  <a:schemeClr val="tx1"/>
                </a:solidFill>
                <a:effectLst/>
                <a:latin typeface="+mn-lt"/>
                <a:ea typeface="+mn-ea"/>
                <a:cs typeface="+mn-cs"/>
              </a:rPr>
              <a:t>新装备</a:t>
            </a:r>
            <a:r>
              <a:rPr lang="zh-CN" altLang="zh-CN" sz="1200" b="1"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规定</a:t>
            </a:r>
            <a:r>
              <a:rPr lang="zh-CN" altLang="en-US" sz="1200" dirty="0" smtClean="0"/>
              <a:t>省属煤矿、核定能力</a:t>
            </a:r>
            <a:r>
              <a:rPr lang="en-US" altLang="zh-CN" sz="1200" dirty="0" smtClean="0"/>
              <a:t>120</a:t>
            </a:r>
            <a:r>
              <a:rPr lang="zh-CN" altLang="en-US" sz="1200" dirty="0" smtClean="0"/>
              <a:t>万吨以上的煤矿，至少</a:t>
            </a:r>
            <a:r>
              <a:rPr lang="en-US" altLang="zh-CN" sz="1200" dirty="0" smtClean="0"/>
              <a:t>2</a:t>
            </a:r>
            <a:r>
              <a:rPr lang="zh-CN" altLang="en-US" sz="1200" dirty="0" smtClean="0"/>
              <a:t>个采煤工作面和</a:t>
            </a:r>
            <a:r>
              <a:rPr lang="en-US" altLang="zh-CN" sz="1200" dirty="0" smtClean="0"/>
              <a:t>4</a:t>
            </a:r>
            <a:r>
              <a:rPr lang="zh-CN" altLang="en-US" sz="1200" dirty="0" smtClean="0"/>
              <a:t>个掘进工作面安装使用</a:t>
            </a:r>
            <a:r>
              <a:rPr lang="zh-CN" altLang="en-US" sz="1600" dirty="0" smtClean="0">
                <a:solidFill>
                  <a:srgbClr val="FF0000"/>
                </a:solidFill>
              </a:rPr>
              <a:t>低功耗激光甲烷传感器</a:t>
            </a:r>
            <a:r>
              <a:rPr lang="zh-CN" altLang="en-US" sz="1200" dirty="0" smtClean="0"/>
              <a:t>。其他煤矿至少</a:t>
            </a:r>
            <a:r>
              <a:rPr lang="en-US" altLang="zh-CN" sz="1200" dirty="0" smtClean="0"/>
              <a:t>1</a:t>
            </a:r>
            <a:r>
              <a:rPr lang="zh-CN" altLang="en-US" sz="1200" dirty="0" smtClean="0"/>
              <a:t>个采煤工作面和</a:t>
            </a:r>
            <a:r>
              <a:rPr lang="en-US" altLang="zh-CN" sz="1200" dirty="0" smtClean="0"/>
              <a:t>2</a:t>
            </a:r>
            <a:r>
              <a:rPr lang="zh-CN" altLang="en-US" sz="1200" dirty="0" smtClean="0"/>
              <a:t>个掘进工作面安装使用</a:t>
            </a:r>
            <a:r>
              <a:rPr lang="zh-CN" altLang="en-US" sz="1600" dirty="0" smtClean="0">
                <a:solidFill>
                  <a:srgbClr val="FF0000"/>
                </a:solidFill>
              </a:rPr>
              <a:t>低功耗激光甲烷传感器</a:t>
            </a:r>
            <a:r>
              <a:rPr lang="zh-CN" altLang="en-US" sz="1200" dirty="0" smtClean="0">
                <a:solidFill>
                  <a:schemeClr val="tx1"/>
                </a:solidFill>
              </a:rPr>
              <a:t>，所有矿井安装使用多参数传感器不少于</a:t>
            </a:r>
            <a:r>
              <a:rPr lang="en-US" altLang="zh-CN" sz="1200" dirty="0" smtClean="0">
                <a:solidFill>
                  <a:schemeClr val="tx1"/>
                </a:solidFill>
              </a:rPr>
              <a:t>2</a:t>
            </a:r>
            <a:r>
              <a:rPr lang="zh-CN" altLang="en-US" sz="1200" dirty="0" smtClean="0">
                <a:solidFill>
                  <a:schemeClr val="tx1"/>
                </a:solidFill>
              </a:rPr>
              <a:t>台。</a:t>
            </a:r>
            <a:r>
              <a:rPr lang="zh-CN" altLang="zh-CN" sz="1200" b="1" kern="1200" dirty="0" smtClean="0">
                <a:solidFill>
                  <a:schemeClr val="tx1"/>
                </a:solidFill>
                <a:effectLst/>
                <a:latin typeface="+mn-lt"/>
                <a:ea typeface="+mn-ea"/>
                <a:cs typeface="+mn-cs"/>
              </a:rPr>
              <a:t>二是</a:t>
            </a:r>
            <a:r>
              <a:rPr lang="zh-CN" altLang="en-US" sz="1200" b="1" kern="1200" dirty="0" smtClean="0">
                <a:solidFill>
                  <a:schemeClr val="tx1"/>
                </a:solidFill>
                <a:effectLst/>
                <a:latin typeface="+mn-lt"/>
                <a:ea typeface="+mn-ea"/>
                <a:cs typeface="+mn-cs"/>
              </a:rPr>
              <a:t>大力推动多系统融合。</a:t>
            </a:r>
            <a:r>
              <a:rPr lang="zh-CN" altLang="en-US" sz="1200" b="0" kern="1200" dirty="0" smtClean="0">
                <a:solidFill>
                  <a:schemeClr val="tx1"/>
                </a:solidFill>
                <a:effectLst/>
                <a:latin typeface="+mn-lt"/>
                <a:ea typeface="+mn-ea"/>
                <a:cs typeface="+mn-cs"/>
              </a:rPr>
              <a:t>在</a:t>
            </a:r>
            <a:r>
              <a:rPr lang="zh-CN" altLang="zh-CN" sz="1200" kern="1200" dirty="0" smtClean="0">
                <a:solidFill>
                  <a:schemeClr val="tx1"/>
                </a:solidFill>
                <a:effectLst/>
                <a:latin typeface="+mn-lt"/>
                <a:ea typeface="+mn-ea"/>
                <a:cs typeface="+mn-cs"/>
              </a:rPr>
              <a:t>三系统融合联动的基础上，增加了调度通信</a:t>
            </a:r>
            <a:r>
              <a:rPr lang="zh-CN" altLang="en-US" sz="1200" kern="1200" dirty="0" smtClean="0">
                <a:solidFill>
                  <a:schemeClr val="tx1"/>
                </a:solidFill>
                <a:effectLst/>
                <a:latin typeface="+mn-lt"/>
                <a:ea typeface="+mn-ea"/>
                <a:cs typeface="+mn-cs"/>
              </a:rPr>
              <a:t>、应急广播的融合与</a:t>
            </a:r>
            <a:r>
              <a:rPr lang="zh-CN" altLang="zh-CN" sz="1200" kern="1200" dirty="0" smtClean="0">
                <a:solidFill>
                  <a:schemeClr val="tx1"/>
                </a:solidFill>
                <a:effectLst/>
                <a:latin typeface="+mn-lt"/>
                <a:ea typeface="+mn-ea"/>
                <a:cs typeface="+mn-cs"/>
              </a:rPr>
              <a:t>联动</a:t>
            </a:r>
            <a:r>
              <a:rPr lang="zh-CN" altLang="en-US" sz="1200" kern="1200" dirty="0" smtClean="0">
                <a:solidFill>
                  <a:schemeClr val="tx1"/>
                </a:solidFill>
                <a:effectLst/>
                <a:latin typeface="+mn-lt"/>
                <a:ea typeface="+mn-ea"/>
                <a:cs typeface="+mn-cs"/>
              </a:rPr>
              <a:t>；鼓励井下融合，倡导“一网一线式” 综合监控系统</a:t>
            </a:r>
            <a:r>
              <a:rPr lang="zh-CN" altLang="zh-CN" sz="1200" kern="1200" dirty="0" smtClean="0">
                <a:solidFill>
                  <a:schemeClr val="tx1"/>
                </a:solidFill>
                <a:effectLst/>
                <a:latin typeface="+mn-lt"/>
                <a:ea typeface="+mn-ea"/>
                <a:cs typeface="+mn-cs"/>
              </a:rPr>
              <a:t>。</a:t>
            </a: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A577A0A-9798-4631-BAB2-895F10783C9E}" type="slidenum">
              <a:rPr lang="zh-CN" altLang="en-US" smtClean="0"/>
              <a:pPr/>
              <a:t>12</a:t>
            </a:fld>
            <a:endParaRPr lang="zh-CN" altLang="en-US"/>
          </a:p>
        </p:txBody>
      </p:sp>
    </p:spTree>
    <p:extLst>
      <p:ext uri="{BB962C8B-B14F-4D97-AF65-F5344CB8AC3E}">
        <p14:creationId xmlns:p14="http://schemas.microsoft.com/office/powerpoint/2010/main" val="2471597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b="1" kern="1200" dirty="0" smtClean="0">
                <a:solidFill>
                  <a:schemeClr val="tx1"/>
                </a:solidFill>
                <a:effectLst/>
                <a:latin typeface="+mn-lt"/>
                <a:ea typeface="+mn-ea"/>
                <a:cs typeface="+mn-cs"/>
              </a:rPr>
              <a:t>三是</a:t>
            </a:r>
            <a:r>
              <a:rPr lang="zh-CN" altLang="en-US" sz="1200" b="1" kern="1200" dirty="0" smtClean="0">
                <a:solidFill>
                  <a:schemeClr val="tx1"/>
                </a:solidFill>
                <a:effectLst/>
                <a:latin typeface="+mn-lt"/>
                <a:ea typeface="+mn-ea"/>
                <a:cs typeface="+mn-cs"/>
              </a:rPr>
              <a:t>增加了新内容。</a:t>
            </a:r>
            <a:r>
              <a:rPr lang="zh-CN" altLang="zh-CN" sz="1200" kern="1200" dirty="0" smtClean="0">
                <a:solidFill>
                  <a:schemeClr val="tx1"/>
                </a:solidFill>
                <a:effectLst/>
                <a:latin typeface="+mn-lt"/>
                <a:ea typeface="+mn-ea"/>
                <a:cs typeface="+mn-cs"/>
              </a:rPr>
              <a:t>针对山东煤矿</a:t>
            </a:r>
            <a:r>
              <a:rPr lang="zh-CN" altLang="en-US" sz="1200" kern="1200" dirty="0" smtClean="0">
                <a:solidFill>
                  <a:schemeClr val="tx1"/>
                </a:solidFill>
                <a:effectLst/>
                <a:latin typeface="+mn-lt"/>
                <a:ea typeface="+mn-ea"/>
                <a:cs typeface="+mn-cs"/>
              </a:rPr>
              <a:t>自然发火威胁严重</a:t>
            </a:r>
            <a:r>
              <a:rPr lang="zh-CN" altLang="zh-CN" sz="1200" kern="1200" dirty="0" smtClean="0">
                <a:solidFill>
                  <a:schemeClr val="tx1"/>
                </a:solidFill>
                <a:effectLst/>
                <a:latin typeface="+mn-lt"/>
                <a:ea typeface="+mn-ea"/>
                <a:cs typeface="+mn-cs"/>
              </a:rPr>
              <a:t>，增加了一氧化碳四级报警；为提升应急联动效果，在采掘工作面人员活动区域增加了人员位置监测读卡分站。</a:t>
            </a:r>
            <a:r>
              <a:rPr lang="zh-CN" altLang="zh-CN" sz="1200" b="1" kern="1200" dirty="0" smtClean="0">
                <a:solidFill>
                  <a:schemeClr val="tx1"/>
                </a:solidFill>
                <a:effectLst/>
                <a:latin typeface="+mn-lt"/>
                <a:ea typeface="+mn-ea"/>
                <a:cs typeface="+mn-cs"/>
              </a:rPr>
              <a:t>四是</a:t>
            </a:r>
            <a:r>
              <a:rPr lang="zh-CN" altLang="en-US" sz="1200" b="1" kern="1200" dirty="0" smtClean="0">
                <a:solidFill>
                  <a:schemeClr val="tx1"/>
                </a:solidFill>
                <a:effectLst/>
                <a:latin typeface="+mn-lt"/>
                <a:ea typeface="+mn-ea"/>
                <a:cs typeface="+mn-cs"/>
              </a:rPr>
              <a:t>为信息化奠定基础。</a:t>
            </a:r>
            <a:r>
              <a:rPr lang="zh-CN" altLang="zh-CN" sz="1200" kern="1200" dirty="0" smtClean="0">
                <a:solidFill>
                  <a:schemeClr val="tx1"/>
                </a:solidFill>
                <a:effectLst/>
                <a:latin typeface="+mn-lt"/>
                <a:ea typeface="+mn-ea"/>
                <a:cs typeface="+mn-cs"/>
              </a:rPr>
              <a:t>对数据规范、系统软件、网络链路、硬件设备提出了具体要求</a:t>
            </a:r>
            <a:r>
              <a:rPr lang="zh-CN" altLang="en-US" sz="1200" kern="1200" dirty="0" smtClean="0">
                <a:solidFill>
                  <a:schemeClr val="tx1"/>
                </a:solidFill>
                <a:effectLst/>
                <a:latin typeface="+mn-lt"/>
                <a:ea typeface="+mn-ea"/>
                <a:cs typeface="+mn-cs"/>
              </a:rPr>
              <a:t>，为信息化建设奠定基础</a:t>
            </a:r>
            <a:r>
              <a:rPr lang="zh-CN" altLang="zh-CN" sz="1200" kern="1200" dirty="0" smtClean="0">
                <a:solidFill>
                  <a:schemeClr val="tx1"/>
                </a:solidFill>
                <a:effectLst/>
                <a:latin typeface="+mn-lt"/>
                <a:ea typeface="+mn-ea"/>
                <a:cs typeface="+mn-cs"/>
              </a:rPr>
              <a:t>。</a:t>
            </a: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A577A0A-9798-4631-BAB2-895F10783C9E}" type="slidenum">
              <a:rPr lang="zh-CN" altLang="en-US" smtClean="0"/>
              <a:pPr/>
              <a:t>13</a:t>
            </a:fld>
            <a:endParaRPr lang="zh-CN" altLang="en-US"/>
          </a:p>
        </p:txBody>
      </p:sp>
    </p:spTree>
    <p:extLst>
      <p:ext uri="{BB962C8B-B14F-4D97-AF65-F5344CB8AC3E}">
        <p14:creationId xmlns:p14="http://schemas.microsoft.com/office/powerpoint/2010/main" val="1461109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r>
              <a:rPr lang="zh-CN" altLang="zh-CN" sz="1200" b="1" kern="1200" dirty="0" smtClean="0">
                <a:solidFill>
                  <a:schemeClr val="tx1"/>
                </a:solidFill>
                <a:effectLst/>
                <a:latin typeface="+mn-lt"/>
                <a:ea typeface="+mn-ea"/>
                <a:cs typeface="+mn-cs"/>
              </a:rPr>
              <a:t>（</a:t>
            </a:r>
            <a:r>
              <a:rPr lang="zh-CN" altLang="en-US" sz="1200" b="1" kern="1200" dirty="0" smtClean="0">
                <a:solidFill>
                  <a:schemeClr val="tx1"/>
                </a:solidFill>
                <a:effectLst/>
                <a:latin typeface="+mn-lt"/>
                <a:ea typeface="+mn-ea"/>
                <a:cs typeface="+mn-cs"/>
              </a:rPr>
              <a:t>三</a:t>
            </a:r>
            <a:r>
              <a:rPr lang="zh-CN" altLang="zh-CN" sz="1200" b="1" kern="1200" dirty="0" smtClean="0">
                <a:solidFill>
                  <a:schemeClr val="tx1"/>
                </a:solidFill>
                <a:effectLst/>
                <a:latin typeface="+mn-lt"/>
                <a:ea typeface="+mn-ea"/>
                <a:cs typeface="+mn-cs"/>
              </a:rPr>
              <a:t>）资金支持，引导增加升级改造投入</a:t>
            </a:r>
            <a:endParaRPr lang="zh-CN"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充分利用国家煤矿风险预警与防控试点工程建设项目资金，支持示范试点煤矿监控系统升级改造建设，引导煤矿按比例投入配套资金，带动试点煤矿直接投入监控系统升级改造</a:t>
            </a:r>
            <a:r>
              <a:rPr lang="en-US" altLang="zh-CN" sz="1200" kern="1200" dirty="0" smtClean="0">
                <a:solidFill>
                  <a:schemeClr val="tx1"/>
                </a:solidFill>
                <a:effectLst/>
                <a:latin typeface="+mn-lt"/>
                <a:ea typeface="+mn-ea"/>
                <a:cs typeface="+mn-cs"/>
              </a:rPr>
              <a:t>3920</a:t>
            </a:r>
            <a:r>
              <a:rPr lang="zh-CN" altLang="zh-CN" sz="1200" kern="1200" dirty="0" smtClean="0">
                <a:solidFill>
                  <a:schemeClr val="tx1"/>
                </a:solidFill>
                <a:effectLst/>
                <a:latin typeface="+mn-lt"/>
                <a:ea typeface="+mn-ea"/>
                <a:cs typeface="+mn-cs"/>
              </a:rPr>
              <a:t>万，全省煤矿投入资金约</a:t>
            </a:r>
            <a:r>
              <a:rPr lang="en-US" altLang="zh-CN" sz="1200" kern="1200" dirty="0" smtClean="0">
                <a:solidFill>
                  <a:schemeClr val="tx1"/>
                </a:solidFill>
                <a:effectLst/>
                <a:latin typeface="+mn-lt"/>
                <a:ea typeface="+mn-ea"/>
                <a:cs typeface="+mn-cs"/>
              </a:rPr>
              <a:t>2.1</a:t>
            </a:r>
            <a:r>
              <a:rPr lang="zh-CN" altLang="zh-CN" sz="1200" kern="1200" dirty="0" smtClean="0">
                <a:solidFill>
                  <a:schemeClr val="tx1"/>
                </a:solidFill>
                <a:effectLst/>
                <a:latin typeface="+mn-lt"/>
                <a:ea typeface="+mn-ea"/>
                <a:cs typeface="+mn-cs"/>
              </a:rPr>
              <a:t>亿元，保证了升级改造资金投入，</a:t>
            </a:r>
            <a:r>
              <a:rPr lang="zh-CN" altLang="en-US" sz="1200" kern="1200" dirty="0" smtClean="0">
                <a:solidFill>
                  <a:schemeClr val="tx1"/>
                </a:solidFill>
                <a:effectLst/>
                <a:latin typeface="+mn-lt"/>
                <a:ea typeface="+mn-ea"/>
                <a:cs typeface="+mn-cs"/>
              </a:rPr>
              <a:t>提升</a:t>
            </a:r>
            <a:r>
              <a:rPr lang="zh-CN" altLang="zh-CN" sz="1200" kern="1200" dirty="0" smtClean="0">
                <a:solidFill>
                  <a:schemeClr val="tx1"/>
                </a:solidFill>
                <a:effectLst/>
                <a:latin typeface="+mn-lt"/>
                <a:ea typeface="+mn-ea"/>
                <a:cs typeface="+mn-cs"/>
              </a:rPr>
              <a:t>了升级改造质量，加快了升级改造</a:t>
            </a:r>
            <a:r>
              <a:rPr lang="zh-CN" altLang="en-US" sz="1200" kern="1200" dirty="0" smtClean="0">
                <a:solidFill>
                  <a:schemeClr val="tx1"/>
                </a:solidFill>
                <a:effectLst/>
                <a:latin typeface="+mn-lt"/>
                <a:ea typeface="+mn-ea"/>
                <a:cs typeface="+mn-cs"/>
              </a:rPr>
              <a:t>进度</a:t>
            </a:r>
            <a:r>
              <a:rPr lang="zh-CN" altLang="zh-CN"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A577A0A-9798-4631-BAB2-895F10783C9E}" type="slidenum">
              <a:rPr lang="zh-CN" altLang="en-US" smtClean="0"/>
              <a:pPr/>
              <a:t>14</a:t>
            </a:fld>
            <a:endParaRPr lang="zh-CN" altLang="en-US"/>
          </a:p>
        </p:txBody>
      </p:sp>
    </p:spTree>
    <p:extLst>
      <p:ext uri="{BB962C8B-B14F-4D97-AF65-F5344CB8AC3E}">
        <p14:creationId xmlns:p14="http://schemas.microsoft.com/office/powerpoint/2010/main" val="81824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r>
              <a:rPr lang="zh-CN" altLang="zh-CN" sz="1200" b="1" kern="1200" dirty="0" smtClean="0">
                <a:solidFill>
                  <a:schemeClr val="tx1"/>
                </a:solidFill>
                <a:effectLst/>
                <a:latin typeface="+mn-lt"/>
                <a:ea typeface="+mn-ea"/>
                <a:cs typeface="+mn-cs"/>
              </a:rPr>
              <a:t>（</a:t>
            </a:r>
            <a:r>
              <a:rPr lang="zh-CN" altLang="en-US" sz="1200" b="1" kern="1200" dirty="0" smtClean="0">
                <a:solidFill>
                  <a:schemeClr val="tx1"/>
                </a:solidFill>
                <a:effectLst/>
                <a:latin typeface="+mn-lt"/>
                <a:ea typeface="+mn-ea"/>
                <a:cs typeface="+mn-cs"/>
              </a:rPr>
              <a:t>四</a:t>
            </a:r>
            <a:r>
              <a:rPr lang="zh-CN" altLang="zh-CN" sz="1200" b="1" kern="1200" dirty="0" smtClean="0">
                <a:solidFill>
                  <a:schemeClr val="tx1"/>
                </a:solidFill>
                <a:effectLst/>
                <a:latin typeface="+mn-lt"/>
                <a:ea typeface="+mn-ea"/>
                <a:cs typeface="+mn-cs"/>
              </a:rPr>
              <a:t>）试点先行，探索积累升级改造经验</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按照“试点探索、总结积累、全面推开”</a:t>
            </a:r>
            <a:r>
              <a:rPr lang="zh-CN" altLang="en-US" sz="1200" kern="1200" dirty="0" smtClean="0">
                <a:solidFill>
                  <a:schemeClr val="tx1"/>
                </a:solidFill>
                <a:effectLst/>
                <a:latin typeface="+mn-lt"/>
                <a:ea typeface="+mn-ea"/>
                <a:cs typeface="+mn-cs"/>
              </a:rPr>
              <a:t>的</a:t>
            </a:r>
            <a:r>
              <a:rPr lang="zh-CN" altLang="zh-CN" sz="1200" kern="1200" dirty="0" smtClean="0">
                <a:solidFill>
                  <a:schemeClr val="tx1"/>
                </a:solidFill>
                <a:effectLst/>
                <a:latin typeface="+mn-lt"/>
                <a:ea typeface="+mn-ea"/>
                <a:cs typeface="+mn-cs"/>
              </a:rPr>
              <a:t>工作思路，选定</a:t>
            </a:r>
            <a:r>
              <a:rPr lang="en-US" altLang="zh-CN" sz="1200" kern="1200" dirty="0" smtClean="0">
                <a:solidFill>
                  <a:schemeClr val="tx1"/>
                </a:solidFill>
                <a:effectLst/>
                <a:latin typeface="+mn-lt"/>
                <a:ea typeface="+mn-ea"/>
                <a:cs typeface="+mn-cs"/>
              </a:rPr>
              <a:t>14</a:t>
            </a:r>
            <a:r>
              <a:rPr lang="zh-CN" altLang="zh-CN" sz="1200" kern="1200" dirty="0" smtClean="0">
                <a:solidFill>
                  <a:schemeClr val="tx1"/>
                </a:solidFill>
                <a:effectLst/>
                <a:latin typeface="+mn-lt"/>
                <a:ea typeface="+mn-ea"/>
                <a:cs typeface="+mn-cs"/>
              </a:rPr>
              <a:t>处煤矿进行升级改造示范试点。试点工作坚持</a:t>
            </a:r>
            <a:r>
              <a:rPr lang="zh-CN" altLang="zh-CN" sz="1200" b="1" kern="1200" dirty="0" smtClean="0">
                <a:solidFill>
                  <a:schemeClr val="tx1"/>
                </a:solidFill>
                <a:effectLst/>
                <a:latin typeface="+mn-lt"/>
                <a:ea typeface="+mn-ea"/>
                <a:cs typeface="+mn-cs"/>
              </a:rPr>
              <a:t>“两个涵盖”</a:t>
            </a:r>
            <a:r>
              <a:rPr lang="zh-CN" altLang="zh-CN" sz="1200" kern="1200" dirty="0" smtClean="0">
                <a:solidFill>
                  <a:schemeClr val="tx1"/>
                </a:solidFill>
                <a:effectLst/>
                <a:latin typeface="+mn-lt"/>
                <a:ea typeface="+mn-ea"/>
                <a:cs typeface="+mn-cs"/>
              </a:rPr>
              <a:t>：一是涵盖各种煤矿类型。既有省属重点煤矿，也有地方煤矿；既有大型矿井，也有中小煤矿。二是涵盖监控系统主流厂家。既有已在山东煤矿安装服务有一定数量的传统厂家，还引进实现多系统融合</a:t>
            </a:r>
            <a:r>
              <a:rPr lang="zh-CN" altLang="en-US" sz="1200" kern="1200" dirty="0" smtClean="0">
                <a:solidFill>
                  <a:schemeClr val="tx1"/>
                </a:solidFill>
                <a:effectLst/>
                <a:latin typeface="+mn-lt"/>
                <a:ea typeface="+mn-ea"/>
                <a:cs typeface="+mn-cs"/>
              </a:rPr>
              <a:t>的“一网一线式”监控系统</a:t>
            </a:r>
            <a:r>
              <a:rPr lang="zh-CN" altLang="zh-CN" sz="1200" kern="1200" dirty="0" smtClean="0">
                <a:solidFill>
                  <a:schemeClr val="tx1"/>
                </a:solidFill>
                <a:effectLst/>
                <a:latin typeface="+mn-lt"/>
                <a:ea typeface="+mn-ea"/>
                <a:cs typeface="+mn-cs"/>
              </a:rPr>
              <a:t>。通过示范试点煤矿</a:t>
            </a:r>
            <a:r>
              <a:rPr lang="zh-CN" altLang="en-US" sz="1200" kern="1200" dirty="0" smtClean="0">
                <a:solidFill>
                  <a:schemeClr val="tx1"/>
                </a:solidFill>
                <a:effectLst/>
                <a:latin typeface="+mn-lt"/>
                <a:ea typeface="+mn-ea"/>
                <a:cs typeface="+mn-cs"/>
              </a:rPr>
              <a:t>的</a:t>
            </a:r>
            <a:r>
              <a:rPr lang="zh-CN" altLang="zh-CN" sz="1200" kern="1200" dirty="0" smtClean="0">
                <a:solidFill>
                  <a:schemeClr val="tx1"/>
                </a:solidFill>
                <a:effectLst/>
                <a:latin typeface="+mn-lt"/>
                <a:ea typeface="+mn-ea"/>
                <a:cs typeface="+mn-cs"/>
              </a:rPr>
              <a:t>探索，创新了技术，积累了经验，为全省煤矿升级改造提供借鉴示范。</a:t>
            </a:r>
          </a:p>
          <a:p>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A577A0A-9798-4631-BAB2-895F10783C9E}" type="slidenum">
              <a:rPr lang="zh-CN" altLang="en-US" smtClean="0"/>
              <a:pPr/>
              <a:t>15</a:t>
            </a:fld>
            <a:endParaRPr lang="zh-CN" altLang="en-US"/>
          </a:p>
        </p:txBody>
      </p:sp>
    </p:spTree>
    <p:extLst>
      <p:ext uri="{BB962C8B-B14F-4D97-AF65-F5344CB8AC3E}">
        <p14:creationId xmlns:p14="http://schemas.microsoft.com/office/powerpoint/2010/main" val="1461109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r>
              <a:rPr lang="zh-CN" altLang="zh-CN" sz="1200" b="1" kern="1200" dirty="0" smtClean="0">
                <a:solidFill>
                  <a:schemeClr val="tx1"/>
                </a:solidFill>
                <a:effectLst/>
                <a:latin typeface="+mn-lt"/>
                <a:ea typeface="+mn-ea"/>
                <a:cs typeface="+mn-cs"/>
              </a:rPr>
              <a:t>（五）总结经验，全面推进升级改造工作</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今年</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月份，组织召开了全省煤矿安全监控系统升级改造推进工作会。会上，解读了我局编制的《升级改造技术方案实施标准》，试点煤矿作了经验介绍，试点厂家演示了升级改造</a:t>
            </a:r>
            <a:r>
              <a:rPr lang="zh-CN" altLang="en-US" sz="1200" kern="1200" dirty="0" smtClean="0">
                <a:solidFill>
                  <a:schemeClr val="tx1"/>
                </a:solidFill>
                <a:effectLst/>
                <a:latin typeface="+mn-lt"/>
                <a:ea typeface="+mn-ea"/>
                <a:cs typeface="+mn-cs"/>
              </a:rPr>
              <a:t>系统</a:t>
            </a:r>
            <a:r>
              <a:rPr lang="zh-CN" altLang="zh-CN" sz="1200" kern="1200" dirty="0" smtClean="0">
                <a:solidFill>
                  <a:schemeClr val="tx1"/>
                </a:solidFill>
                <a:effectLst/>
                <a:latin typeface="+mn-lt"/>
                <a:ea typeface="+mn-ea"/>
                <a:cs typeface="+mn-cs"/>
              </a:rPr>
              <a:t>，安排部署了下一步升级改造工作</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全省</a:t>
            </a:r>
            <a:r>
              <a:rPr lang="zh-CN" altLang="en-US" sz="1200" kern="1200" dirty="0" smtClean="0">
                <a:solidFill>
                  <a:schemeClr val="tx1"/>
                </a:solidFill>
                <a:effectLst/>
                <a:latin typeface="+mn-lt"/>
                <a:ea typeface="+mn-ea"/>
                <a:cs typeface="+mn-cs"/>
              </a:rPr>
              <a:t>各矿业</a:t>
            </a:r>
            <a:r>
              <a:rPr lang="zh-CN" altLang="zh-CN" sz="1200" kern="1200" dirty="0" smtClean="0">
                <a:solidFill>
                  <a:schemeClr val="tx1"/>
                </a:solidFill>
                <a:effectLst/>
                <a:latin typeface="+mn-lt"/>
                <a:ea typeface="+mn-ea"/>
                <a:cs typeface="+mn-cs"/>
              </a:rPr>
              <a:t>集团公司分管</a:t>
            </a:r>
            <a:r>
              <a:rPr lang="zh-CN" altLang="en-US" sz="1200" kern="1200" dirty="0" smtClean="0">
                <a:solidFill>
                  <a:schemeClr val="tx1"/>
                </a:solidFill>
                <a:effectLst/>
                <a:latin typeface="+mn-lt"/>
                <a:ea typeface="+mn-ea"/>
                <a:cs typeface="+mn-cs"/>
              </a:rPr>
              <a:t>负责人</a:t>
            </a:r>
            <a:r>
              <a:rPr lang="zh-CN" altLang="zh-CN" sz="1200" kern="1200" dirty="0" smtClean="0">
                <a:solidFill>
                  <a:schemeClr val="tx1"/>
                </a:solidFill>
                <a:effectLst/>
                <a:latin typeface="+mn-lt"/>
                <a:ea typeface="+mn-ea"/>
                <a:cs typeface="+mn-cs"/>
              </a:rPr>
              <a:t>、各煤矿主要负责人</a:t>
            </a:r>
            <a:r>
              <a:rPr lang="zh-CN" altLang="en-US" sz="1200" kern="1200" dirty="0" smtClean="0">
                <a:solidFill>
                  <a:schemeClr val="tx1"/>
                </a:solidFill>
                <a:effectLst/>
                <a:latin typeface="+mn-lt"/>
                <a:ea typeface="+mn-ea"/>
                <a:cs typeface="+mn-cs"/>
              </a:rPr>
              <a:t>参加会议，原计划</a:t>
            </a:r>
            <a:r>
              <a:rPr lang="en-US" altLang="zh-CN" sz="1200" kern="1200" dirty="0" smtClean="0">
                <a:solidFill>
                  <a:schemeClr val="tx1"/>
                </a:solidFill>
                <a:effectLst/>
                <a:latin typeface="+mn-lt"/>
                <a:ea typeface="+mn-ea"/>
                <a:cs typeface="+mn-cs"/>
              </a:rPr>
              <a:t>200</a:t>
            </a:r>
            <a:r>
              <a:rPr lang="zh-CN" altLang="en-US" sz="1200" kern="1200" dirty="0" smtClean="0">
                <a:solidFill>
                  <a:schemeClr val="tx1"/>
                </a:solidFill>
                <a:effectLst/>
                <a:latin typeface="+mn-lt"/>
                <a:ea typeface="+mn-ea"/>
                <a:cs typeface="+mn-cs"/>
              </a:rPr>
              <a:t>多人的会议，结果参会人数达到</a:t>
            </a:r>
            <a:r>
              <a:rPr lang="en-US" altLang="zh-CN" sz="1200" kern="1200" dirty="0" smtClean="0">
                <a:solidFill>
                  <a:schemeClr val="tx1"/>
                </a:solidFill>
                <a:effectLst/>
                <a:latin typeface="+mn-lt"/>
                <a:ea typeface="+mn-ea"/>
                <a:cs typeface="+mn-cs"/>
              </a:rPr>
              <a:t>300</a:t>
            </a:r>
            <a:r>
              <a:rPr lang="zh-CN" altLang="en-US" sz="1200" kern="1200" dirty="0" smtClean="0">
                <a:solidFill>
                  <a:schemeClr val="tx1"/>
                </a:solidFill>
                <a:effectLst/>
                <a:latin typeface="+mn-lt"/>
                <a:ea typeface="+mn-ea"/>
                <a:cs typeface="+mn-cs"/>
              </a:rPr>
              <a:t>多</a:t>
            </a:r>
            <a:r>
              <a:rPr lang="zh-CN" altLang="zh-CN" sz="1200" kern="1200" dirty="0" smtClean="0">
                <a:solidFill>
                  <a:schemeClr val="tx1"/>
                </a:solidFill>
                <a:effectLst/>
                <a:latin typeface="+mn-lt"/>
                <a:ea typeface="+mn-ea"/>
                <a:cs typeface="+mn-cs"/>
              </a:rPr>
              <a:t>人。同时，在</a:t>
            </a:r>
            <a:r>
              <a:rPr lang="zh-CN" altLang="en-US" sz="1200" kern="1200" dirty="0" smtClean="0">
                <a:solidFill>
                  <a:schemeClr val="tx1"/>
                </a:solidFill>
                <a:effectLst/>
                <a:latin typeface="+mn-lt"/>
                <a:ea typeface="+mn-ea"/>
                <a:cs typeface="+mn-cs"/>
              </a:rPr>
              <a:t>我局</a:t>
            </a:r>
            <a:r>
              <a:rPr lang="zh-CN" altLang="zh-CN" sz="1200" kern="1200" dirty="0" smtClean="0">
                <a:solidFill>
                  <a:schemeClr val="tx1"/>
                </a:solidFill>
                <a:effectLst/>
                <a:latin typeface="+mn-lt"/>
                <a:ea typeface="+mn-ea"/>
                <a:cs typeface="+mn-cs"/>
              </a:rPr>
              <a:t>门户网站开通“监控系统升级改造工作”专栏</a:t>
            </a:r>
            <a:r>
              <a:rPr lang="zh-CN" altLang="en-US" sz="1200" kern="1200" dirty="0" smtClean="0">
                <a:solidFill>
                  <a:schemeClr val="tx1"/>
                </a:solidFill>
                <a:effectLst/>
                <a:latin typeface="+mn-lt"/>
                <a:ea typeface="+mn-ea"/>
                <a:cs typeface="+mn-cs"/>
              </a:rPr>
              <a:t>，发布改造标准，介绍改造经验，解答改造疑惑，解决改造难题。</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A577A0A-9798-4631-BAB2-895F10783C9E}" type="slidenum">
              <a:rPr lang="zh-CN" altLang="en-US" smtClean="0"/>
              <a:pPr/>
              <a:t>16</a:t>
            </a:fld>
            <a:endParaRPr lang="zh-CN" altLang="en-US"/>
          </a:p>
        </p:txBody>
      </p:sp>
    </p:spTree>
    <p:extLst>
      <p:ext uri="{BB962C8B-B14F-4D97-AF65-F5344CB8AC3E}">
        <p14:creationId xmlns:p14="http://schemas.microsoft.com/office/powerpoint/2010/main" val="1734099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r>
              <a:rPr lang="zh-CN" altLang="zh-CN" sz="1200" b="1" kern="1200" dirty="0" smtClean="0">
                <a:solidFill>
                  <a:schemeClr val="tx1"/>
                </a:solidFill>
                <a:effectLst/>
                <a:latin typeface="+mn-lt"/>
                <a:ea typeface="+mn-ea"/>
                <a:cs typeface="+mn-cs"/>
              </a:rPr>
              <a:t>（六）强化督导，任务措施落地生根</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为确保煤矿三个阶段升级改造工作顺利进行，强化跟踪督导。</a:t>
            </a:r>
            <a:r>
              <a:rPr lang="zh-CN" altLang="zh-CN" sz="1200" b="1" kern="1200" dirty="0" smtClean="0">
                <a:solidFill>
                  <a:schemeClr val="tx1"/>
                </a:solidFill>
                <a:effectLst/>
                <a:latin typeface="+mn-lt"/>
                <a:ea typeface="+mn-ea"/>
                <a:cs typeface="+mn-cs"/>
              </a:rPr>
              <a:t>一是</a:t>
            </a:r>
            <a:r>
              <a:rPr lang="zh-CN" altLang="zh-CN" sz="1200" kern="1200" dirty="0" smtClean="0">
                <a:solidFill>
                  <a:schemeClr val="tx1"/>
                </a:solidFill>
                <a:effectLst/>
                <a:latin typeface="+mn-lt"/>
                <a:ea typeface="+mn-ea"/>
                <a:cs typeface="+mn-cs"/>
              </a:rPr>
              <a:t>对</a:t>
            </a:r>
            <a:r>
              <a:rPr lang="en-US" altLang="zh-CN" sz="1200" kern="1200" dirty="0" smtClean="0">
                <a:solidFill>
                  <a:schemeClr val="tx1"/>
                </a:solidFill>
                <a:effectLst/>
                <a:latin typeface="+mn-lt"/>
                <a:ea typeface="+mn-ea"/>
                <a:cs typeface="+mn-cs"/>
              </a:rPr>
              <a:t>14</a:t>
            </a:r>
            <a:r>
              <a:rPr lang="zh-CN" altLang="zh-CN" sz="1200" kern="1200" dirty="0" smtClean="0">
                <a:solidFill>
                  <a:schemeClr val="tx1"/>
                </a:solidFill>
                <a:effectLst/>
                <a:latin typeface="+mn-lt"/>
                <a:ea typeface="+mn-ea"/>
                <a:cs typeface="+mn-cs"/>
              </a:rPr>
              <a:t>处试点煤矿实施方案进行了集中审核，并及时下发审核情况通报。</a:t>
            </a:r>
            <a:r>
              <a:rPr lang="zh-CN" altLang="zh-CN" sz="1200" b="1" kern="1200" dirty="0" smtClean="0">
                <a:solidFill>
                  <a:schemeClr val="tx1"/>
                </a:solidFill>
                <a:effectLst/>
                <a:latin typeface="+mn-lt"/>
                <a:ea typeface="+mn-ea"/>
                <a:cs typeface="+mn-cs"/>
              </a:rPr>
              <a:t>二是</a:t>
            </a:r>
            <a:r>
              <a:rPr lang="zh-CN" altLang="en-US" sz="1200" kern="1200" dirty="0" smtClean="0">
                <a:solidFill>
                  <a:schemeClr val="tx1"/>
                </a:solidFill>
                <a:effectLst/>
                <a:latin typeface="+mn-lt"/>
                <a:ea typeface="+mn-ea"/>
                <a:cs typeface="+mn-cs"/>
              </a:rPr>
              <a:t>逐个集团公司、逐个产煤市开展</a:t>
            </a:r>
            <a:r>
              <a:rPr lang="zh-CN" altLang="zh-CN" sz="1200" kern="1200" dirty="0" smtClean="0">
                <a:solidFill>
                  <a:schemeClr val="tx1"/>
                </a:solidFill>
                <a:effectLst/>
                <a:latin typeface="+mn-lt"/>
                <a:ea typeface="+mn-ea"/>
                <a:cs typeface="+mn-cs"/>
              </a:rPr>
              <a:t>专项督察，及时协调解决升级改造中</a:t>
            </a:r>
            <a:r>
              <a:rPr lang="zh-CN" altLang="en-US" sz="1200" kern="1200" dirty="0" smtClean="0">
                <a:solidFill>
                  <a:schemeClr val="tx1"/>
                </a:solidFill>
                <a:effectLst/>
                <a:latin typeface="+mn-lt"/>
                <a:ea typeface="+mn-ea"/>
                <a:cs typeface="+mn-cs"/>
              </a:rPr>
              <a:t>发现的</a:t>
            </a:r>
            <a:r>
              <a:rPr lang="zh-CN" altLang="zh-CN" sz="1200" kern="1200" dirty="0" smtClean="0">
                <a:solidFill>
                  <a:schemeClr val="tx1"/>
                </a:solidFill>
                <a:effectLst/>
                <a:latin typeface="+mn-lt"/>
                <a:ea typeface="+mn-ea"/>
                <a:cs typeface="+mn-cs"/>
              </a:rPr>
              <a:t>问题。</a:t>
            </a:r>
            <a:r>
              <a:rPr lang="zh-CN" altLang="zh-CN" sz="1200" b="1" kern="1200" dirty="0" smtClean="0">
                <a:solidFill>
                  <a:schemeClr val="tx1"/>
                </a:solidFill>
                <a:effectLst/>
                <a:latin typeface="+mn-lt"/>
                <a:ea typeface="+mn-ea"/>
                <a:cs typeface="+mn-cs"/>
              </a:rPr>
              <a:t>三是</a:t>
            </a:r>
            <a:r>
              <a:rPr lang="zh-CN" altLang="zh-CN" sz="1200" kern="1200" dirty="0" smtClean="0">
                <a:solidFill>
                  <a:schemeClr val="tx1"/>
                </a:solidFill>
                <a:effectLst/>
                <a:latin typeface="+mn-lt"/>
                <a:ea typeface="+mn-ea"/>
                <a:cs typeface="+mn-cs"/>
              </a:rPr>
              <a:t>把升级改造列入月度执法监察计划，</a:t>
            </a:r>
            <a:r>
              <a:rPr lang="zh-CN" altLang="en-US" sz="1200" kern="1200" dirty="0" smtClean="0">
                <a:solidFill>
                  <a:schemeClr val="tx1"/>
                </a:solidFill>
                <a:effectLst/>
                <a:latin typeface="+mn-lt"/>
                <a:ea typeface="+mn-ea"/>
                <a:cs typeface="+mn-cs"/>
              </a:rPr>
              <a:t>通过</a:t>
            </a:r>
            <a:r>
              <a:rPr lang="zh-CN" altLang="zh-CN" sz="1200" kern="1200" dirty="0" smtClean="0">
                <a:solidFill>
                  <a:schemeClr val="tx1"/>
                </a:solidFill>
                <a:effectLst/>
                <a:latin typeface="+mn-lt"/>
                <a:ea typeface="+mn-ea"/>
                <a:cs typeface="+mn-cs"/>
              </a:rPr>
              <a:t>监察执法</a:t>
            </a:r>
            <a:r>
              <a:rPr lang="zh-CN" altLang="en-US" sz="1200" kern="1200" dirty="0" smtClean="0">
                <a:solidFill>
                  <a:schemeClr val="tx1"/>
                </a:solidFill>
                <a:effectLst/>
                <a:latin typeface="+mn-lt"/>
                <a:ea typeface="+mn-ea"/>
                <a:cs typeface="+mn-cs"/>
              </a:rPr>
              <a:t>促进改造工作</a:t>
            </a:r>
            <a:r>
              <a:rPr lang="zh-CN" altLang="zh-CN" sz="1200" kern="1200" dirty="0" smtClean="0">
                <a:solidFill>
                  <a:schemeClr val="tx1"/>
                </a:solidFill>
                <a:effectLst/>
                <a:latin typeface="+mn-lt"/>
                <a:ea typeface="+mn-ea"/>
                <a:cs typeface="+mn-cs"/>
              </a:rPr>
              <a:t>。</a:t>
            </a:r>
            <a:r>
              <a:rPr lang="zh-CN" altLang="zh-CN" sz="1200" b="1" kern="1200" dirty="0" smtClean="0">
                <a:solidFill>
                  <a:schemeClr val="tx1"/>
                </a:solidFill>
                <a:effectLst/>
                <a:latin typeface="+mn-lt"/>
                <a:ea typeface="+mn-ea"/>
                <a:cs typeface="+mn-cs"/>
              </a:rPr>
              <a:t>四是</a:t>
            </a:r>
            <a:r>
              <a:rPr lang="zh-CN" altLang="zh-CN" sz="1200" kern="1200" dirty="0" smtClean="0">
                <a:solidFill>
                  <a:schemeClr val="tx1"/>
                </a:solidFill>
                <a:effectLst/>
                <a:latin typeface="+mn-lt"/>
                <a:ea typeface="+mn-ea"/>
                <a:cs typeface="+mn-cs"/>
              </a:rPr>
              <a:t>组织相关主流厂家召开协议接口对接会，协调解决融合联动突出问题。</a:t>
            </a:r>
            <a:r>
              <a:rPr lang="zh-CN" altLang="zh-CN" sz="1200" b="1" kern="1200" dirty="0" smtClean="0">
                <a:solidFill>
                  <a:schemeClr val="tx1"/>
                </a:solidFill>
                <a:effectLst/>
                <a:latin typeface="+mn-lt"/>
                <a:ea typeface="+mn-ea"/>
                <a:cs typeface="+mn-cs"/>
              </a:rPr>
              <a:t>五是</a:t>
            </a:r>
            <a:r>
              <a:rPr lang="zh-CN" altLang="zh-CN" sz="1200" kern="1200" dirty="0" smtClean="0">
                <a:solidFill>
                  <a:schemeClr val="tx1"/>
                </a:solidFill>
                <a:effectLst/>
                <a:latin typeface="+mn-lt"/>
                <a:ea typeface="+mn-ea"/>
                <a:cs typeface="+mn-cs"/>
              </a:rPr>
              <a:t>定期调度掌握升级改造进展情况，确保升级改造全面有序推进，按期按标完成目标任务。</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A577A0A-9798-4631-BAB2-895F10783C9E}" type="slidenum">
              <a:rPr lang="zh-CN" altLang="en-US" smtClean="0"/>
              <a:pPr/>
              <a:t>17</a:t>
            </a:fld>
            <a:endParaRPr lang="zh-CN" altLang="en-US"/>
          </a:p>
        </p:txBody>
      </p:sp>
    </p:spTree>
    <p:extLst>
      <p:ext uri="{BB962C8B-B14F-4D97-AF65-F5344CB8AC3E}">
        <p14:creationId xmlns:p14="http://schemas.microsoft.com/office/powerpoint/2010/main" val="1418578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（七）强化管理，确保升级改造期间安全</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要求煤矿制定应急预案，加强升级改造期间的应急管理，</a:t>
            </a:r>
            <a:r>
              <a:rPr lang="zh-CN" altLang="en-US" sz="1200" kern="1200" dirty="0" smtClean="0">
                <a:solidFill>
                  <a:schemeClr val="tx1"/>
                </a:solidFill>
                <a:effectLst/>
                <a:latin typeface="+mn-lt"/>
                <a:ea typeface="+mn-ea"/>
                <a:cs typeface="+mn-cs"/>
              </a:rPr>
              <a:t>确保改造期间的生产安全</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要求改造期间，</a:t>
            </a:r>
            <a:r>
              <a:rPr lang="zh-CN" altLang="zh-CN" sz="1200" kern="1200" dirty="0" smtClean="0">
                <a:solidFill>
                  <a:schemeClr val="tx1"/>
                </a:solidFill>
                <a:effectLst/>
                <a:latin typeface="+mn-lt"/>
                <a:ea typeface="+mn-ea"/>
                <a:cs typeface="+mn-cs"/>
              </a:rPr>
              <a:t>厂家技术人员驻守煤矿，及时处理升级改造中出现的问题</a:t>
            </a:r>
            <a:r>
              <a:rPr lang="zh-CN" altLang="en-US" sz="1200" kern="1200" dirty="0" smtClean="0">
                <a:solidFill>
                  <a:schemeClr val="tx1"/>
                </a:solidFill>
                <a:effectLst/>
                <a:latin typeface="+mn-lt"/>
                <a:ea typeface="+mn-ea"/>
                <a:cs typeface="+mn-cs"/>
              </a:rPr>
              <a:t>。要求</a:t>
            </a:r>
            <a:r>
              <a:rPr lang="zh-CN" altLang="zh-CN" sz="1200" kern="1200" dirty="0" smtClean="0">
                <a:solidFill>
                  <a:schemeClr val="tx1"/>
                </a:solidFill>
                <a:effectLst/>
                <a:latin typeface="+mn-lt"/>
                <a:ea typeface="+mn-ea"/>
                <a:cs typeface="+mn-cs"/>
              </a:rPr>
              <a:t>新系统稳定、可靠运行前，旧系统必须保持正常使用</a:t>
            </a:r>
            <a:r>
              <a:rPr lang="zh-CN" altLang="en-US" sz="1200" kern="1200" dirty="0" smtClean="0">
                <a:solidFill>
                  <a:schemeClr val="tx1"/>
                </a:solidFill>
                <a:effectLst/>
                <a:latin typeface="+mn-lt"/>
                <a:ea typeface="+mn-ea"/>
                <a:cs typeface="+mn-cs"/>
              </a:rPr>
              <a:t>，确保新旧系统安全转换。</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A577A0A-9798-4631-BAB2-895F10783C9E}" type="slidenum">
              <a:rPr lang="zh-CN" altLang="en-US" smtClean="0"/>
              <a:pPr/>
              <a:t>18</a:t>
            </a:fld>
            <a:endParaRPr lang="zh-CN" altLang="en-US"/>
          </a:p>
        </p:txBody>
      </p:sp>
    </p:spTree>
    <p:extLst>
      <p:ext uri="{BB962C8B-B14F-4D97-AF65-F5344CB8AC3E}">
        <p14:creationId xmlns:p14="http://schemas.microsoft.com/office/powerpoint/2010/main" val="3915037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三、升级改造取得</a:t>
            </a:r>
            <a:r>
              <a:rPr lang="zh-CN" altLang="en-US" sz="1200" kern="1200" dirty="0" smtClean="0">
                <a:solidFill>
                  <a:schemeClr val="tx1"/>
                </a:solidFill>
                <a:effectLst/>
                <a:latin typeface="+mn-lt"/>
                <a:ea typeface="+mn-ea"/>
                <a:cs typeface="+mn-cs"/>
              </a:rPr>
              <a:t>六个方面的</a:t>
            </a:r>
            <a:r>
              <a:rPr lang="zh-CN" altLang="zh-CN" sz="1200" kern="1200" dirty="0" smtClean="0">
                <a:solidFill>
                  <a:schemeClr val="tx1"/>
                </a:solidFill>
                <a:effectLst/>
                <a:latin typeface="+mn-lt"/>
                <a:ea typeface="+mn-ea"/>
                <a:cs typeface="+mn-cs"/>
              </a:rPr>
              <a:t>成效</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b="1" kern="1200" dirty="0" smtClean="0">
                <a:solidFill>
                  <a:schemeClr val="tx1"/>
                </a:solidFill>
                <a:effectLst/>
                <a:latin typeface="+mn-lt"/>
                <a:ea typeface="+mn-ea"/>
                <a:cs typeface="+mn-cs"/>
              </a:rPr>
              <a:t>一是</a:t>
            </a:r>
            <a:r>
              <a:rPr lang="zh-CN" altLang="en-US" sz="1200" b="1" dirty="0" smtClean="0">
                <a:solidFill>
                  <a:schemeClr val="accent5"/>
                </a:solidFill>
                <a:latin typeface="微软雅黑" panose="020B0503020204020204" pitchFamily="34" charset="-122"/>
                <a:ea typeface="微软雅黑" panose="020B0503020204020204" pitchFamily="34" charset="-122"/>
              </a:rPr>
              <a:t>系统功能明显提升。</a:t>
            </a:r>
            <a:r>
              <a:rPr lang="zh-CN" altLang="zh-CN" sz="1200" kern="1200" dirty="0" smtClean="0">
                <a:solidFill>
                  <a:schemeClr val="tx1"/>
                </a:solidFill>
                <a:effectLst/>
                <a:latin typeface="+mn-lt"/>
                <a:ea typeface="+mn-ea"/>
                <a:cs typeface="+mn-cs"/>
              </a:rPr>
              <a:t>解决了旧系统不稳定、冒大数等问题，防干扰能力显著增强</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巡检周期、异地断电</a:t>
            </a:r>
            <a:r>
              <a:rPr lang="zh-CN" altLang="en-US" sz="1200" kern="1200" dirty="0" smtClean="0">
                <a:solidFill>
                  <a:schemeClr val="tx1"/>
                </a:solidFill>
                <a:effectLst/>
                <a:latin typeface="+mn-lt"/>
                <a:ea typeface="+mn-ea"/>
                <a:cs typeface="+mn-cs"/>
              </a:rPr>
              <a:t>等性能大幅提升。</a:t>
            </a:r>
            <a:r>
              <a:rPr lang="zh-CN" altLang="en-US" sz="1200" b="1" kern="1200" dirty="0" smtClean="0">
                <a:solidFill>
                  <a:schemeClr val="tx1"/>
                </a:solidFill>
                <a:effectLst/>
                <a:latin typeface="+mn-lt"/>
                <a:ea typeface="+mn-ea"/>
                <a:cs typeface="+mn-cs"/>
              </a:rPr>
              <a:t>二是</a:t>
            </a:r>
            <a:r>
              <a:rPr lang="zh-CN" altLang="en-US" sz="1200" b="1" dirty="0" smtClean="0">
                <a:solidFill>
                  <a:schemeClr val="accent5"/>
                </a:solidFill>
                <a:latin typeface="微软雅黑" panose="020B0503020204020204" pitchFamily="34" charset="-122"/>
                <a:ea typeface="微软雅黑" panose="020B0503020204020204" pitchFamily="34" charset="-122"/>
              </a:rPr>
              <a:t>系统架构明显简化。</a:t>
            </a:r>
            <a:r>
              <a:rPr lang="zh-CN" altLang="en-US" sz="1200" kern="1200" dirty="0" smtClean="0">
                <a:solidFill>
                  <a:schemeClr val="tx1"/>
                </a:solidFill>
                <a:effectLst/>
                <a:latin typeface="+mn-lt"/>
                <a:ea typeface="+mn-ea"/>
                <a:cs typeface="+mn-cs"/>
              </a:rPr>
              <a:t>采用</a:t>
            </a:r>
            <a:r>
              <a:rPr lang="zh-CN" altLang="zh-CN" sz="1200" kern="1200" dirty="0" smtClean="0">
                <a:solidFill>
                  <a:schemeClr val="tx1"/>
                </a:solidFill>
                <a:effectLst/>
                <a:latin typeface="+mn-lt"/>
                <a:ea typeface="+mn-ea"/>
                <a:cs typeface="+mn-cs"/>
              </a:rPr>
              <a:t>一条线路可串接多个传感器，使井下分站少</a:t>
            </a:r>
            <a:r>
              <a:rPr lang="zh-CN" altLang="en-US" sz="1200" kern="1200" dirty="0" smtClean="0">
                <a:solidFill>
                  <a:schemeClr val="tx1"/>
                </a:solidFill>
                <a:effectLst/>
                <a:latin typeface="+mn-lt"/>
                <a:ea typeface="+mn-ea"/>
                <a:cs typeface="+mn-cs"/>
              </a:rPr>
              <a:t>了，</a:t>
            </a:r>
            <a:r>
              <a:rPr lang="zh-CN" altLang="zh-CN" sz="1200" kern="1200" dirty="0" smtClean="0">
                <a:solidFill>
                  <a:schemeClr val="tx1"/>
                </a:solidFill>
                <a:effectLst/>
                <a:latin typeface="+mn-lt"/>
                <a:ea typeface="+mn-ea"/>
                <a:cs typeface="+mn-cs"/>
              </a:rPr>
              <a:t>线缆少</a:t>
            </a:r>
            <a:r>
              <a:rPr lang="zh-CN" altLang="en-US" sz="1200" kern="1200" dirty="0" smtClean="0">
                <a:solidFill>
                  <a:schemeClr val="tx1"/>
                </a:solidFill>
                <a:effectLst/>
                <a:latin typeface="+mn-lt"/>
                <a:ea typeface="+mn-ea"/>
                <a:cs typeface="+mn-cs"/>
              </a:rPr>
              <a:t>了</a:t>
            </a:r>
            <a:r>
              <a:rPr lang="zh-CN" altLang="zh-CN" sz="1200" kern="1200" dirty="0" smtClean="0">
                <a:solidFill>
                  <a:schemeClr val="tx1"/>
                </a:solidFill>
                <a:effectLst/>
                <a:latin typeface="+mn-lt"/>
                <a:ea typeface="+mn-ea"/>
                <a:cs typeface="+mn-cs"/>
              </a:rPr>
              <a:t>，架构明显简化。</a:t>
            </a:r>
            <a:r>
              <a:rPr lang="zh-CN" altLang="zh-CN" sz="1200" b="1" kern="1200" dirty="0" smtClean="0">
                <a:solidFill>
                  <a:schemeClr val="accent5"/>
                </a:solidFill>
                <a:latin typeface="微软雅黑" panose="020B0503020204020204" pitchFamily="34" charset="-122"/>
                <a:ea typeface="微软雅黑" panose="020B0503020204020204" pitchFamily="34" charset="-122"/>
                <a:cs typeface="+mn-cs"/>
              </a:rPr>
              <a:t>三是</a:t>
            </a:r>
            <a:r>
              <a:rPr lang="zh-CN" altLang="en-US" sz="1200" b="1" dirty="0" smtClean="0">
                <a:solidFill>
                  <a:schemeClr val="accent5"/>
                </a:solidFill>
                <a:latin typeface="微软雅黑" panose="020B0503020204020204" pitchFamily="34" charset="-122"/>
                <a:ea typeface="微软雅黑" panose="020B0503020204020204" pitchFamily="34" charset="-122"/>
              </a:rPr>
              <a:t>智能化水平显著提升。</a:t>
            </a:r>
            <a:r>
              <a:rPr lang="zh-CN" altLang="zh-CN" sz="1200" kern="1200" dirty="0" smtClean="0">
                <a:solidFill>
                  <a:schemeClr val="tx1"/>
                </a:solidFill>
                <a:effectLst/>
                <a:latin typeface="+mn-lt"/>
                <a:ea typeface="+mn-ea"/>
                <a:cs typeface="+mn-cs"/>
              </a:rPr>
              <a:t>新型</a:t>
            </a:r>
            <a:r>
              <a:rPr lang="zh-CN" altLang="en-US" sz="1200" kern="1200" dirty="0" smtClean="0">
                <a:solidFill>
                  <a:schemeClr val="tx1"/>
                </a:solidFill>
                <a:effectLst/>
                <a:latin typeface="+mn-lt"/>
                <a:ea typeface="+mn-ea"/>
                <a:cs typeface="+mn-cs"/>
              </a:rPr>
              <a:t>设备</a:t>
            </a:r>
            <a:r>
              <a:rPr lang="zh-CN" altLang="zh-CN" sz="1200" kern="1200" dirty="0" smtClean="0">
                <a:solidFill>
                  <a:schemeClr val="tx1"/>
                </a:solidFill>
                <a:effectLst/>
                <a:latin typeface="+mn-lt"/>
                <a:ea typeface="+mn-ea"/>
                <a:cs typeface="+mn-cs"/>
              </a:rPr>
              <a:t>具有调校识别、类型识别、故障识别、定期未调校提醒等功能，发现故障及时报警，智能化水平显著提升。</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A577A0A-9798-4631-BAB2-895F10783C9E}" type="slidenum">
              <a:rPr lang="zh-CN" altLang="en-US" smtClean="0"/>
              <a:pPr/>
              <a:t>19</a:t>
            </a:fld>
            <a:endParaRPr lang="zh-CN" altLang="en-US"/>
          </a:p>
        </p:txBody>
      </p:sp>
    </p:spTree>
    <p:extLst>
      <p:ext uri="{BB962C8B-B14F-4D97-AF65-F5344CB8AC3E}">
        <p14:creationId xmlns:p14="http://schemas.microsoft.com/office/powerpoint/2010/main" val="1639294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我汇报五各方面的内容：山东煤矿及升级改造工作进展情况、升级改造主要做法、升级改造取得成效和下一步为做好升级改造要做的工作。</a:t>
            </a:r>
            <a:endParaRPr lang="zh-CN" altLang="en-US" dirty="0"/>
          </a:p>
        </p:txBody>
      </p:sp>
      <p:sp>
        <p:nvSpPr>
          <p:cNvPr id="4" name="灯片编号占位符 3"/>
          <p:cNvSpPr>
            <a:spLocks noGrp="1"/>
          </p:cNvSpPr>
          <p:nvPr>
            <p:ph type="sldNum" sz="quarter" idx="10"/>
          </p:nvPr>
        </p:nvSpPr>
        <p:spPr/>
        <p:txBody>
          <a:bodyPr/>
          <a:lstStyle/>
          <a:p>
            <a:fld id="{AA577A0A-9798-4631-BAB2-895F10783C9E}" type="slidenum">
              <a:rPr lang="zh-CN" altLang="en-US" smtClean="0"/>
              <a:pPr/>
              <a:t>2</a:t>
            </a:fld>
            <a:endParaRPr lang="zh-CN" altLang="en-US"/>
          </a:p>
        </p:txBody>
      </p:sp>
    </p:spTree>
    <p:extLst>
      <p:ext uri="{BB962C8B-B14F-4D97-AF65-F5344CB8AC3E}">
        <p14:creationId xmlns:p14="http://schemas.microsoft.com/office/powerpoint/2010/main" val="4154126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四是</a:t>
            </a:r>
            <a:r>
              <a:rPr lang="zh-CN" altLang="en-US" sz="1200" b="1" dirty="0" smtClean="0">
                <a:solidFill>
                  <a:schemeClr val="accent5"/>
                </a:solidFill>
                <a:latin typeface="微软雅黑" panose="020B0503020204020204" pitchFamily="34" charset="-122"/>
                <a:ea typeface="微软雅黑" panose="020B0503020204020204" pitchFamily="34" charset="-122"/>
              </a:rPr>
              <a:t>使用维护更加方便。</a:t>
            </a:r>
            <a:r>
              <a:rPr lang="zh-CN" altLang="en-US" sz="1200" kern="1200" dirty="0" smtClean="0">
                <a:solidFill>
                  <a:schemeClr val="tx1"/>
                </a:solidFill>
                <a:effectLst/>
                <a:latin typeface="+mn-lt"/>
                <a:ea typeface="+mn-ea"/>
                <a:cs typeface="+mn-cs"/>
              </a:rPr>
              <a:t>新型智能设备的</a:t>
            </a:r>
            <a:r>
              <a:rPr lang="zh-CN" altLang="zh-CN" sz="1200" kern="1200" dirty="0" smtClean="0">
                <a:solidFill>
                  <a:schemeClr val="tx1"/>
                </a:solidFill>
                <a:effectLst/>
                <a:latin typeface="+mn-lt"/>
                <a:ea typeface="+mn-ea"/>
                <a:cs typeface="+mn-cs"/>
              </a:rPr>
              <a:t>即插即用功能大大方便安装使用；激光传感器调校周期由</a:t>
            </a:r>
            <a:r>
              <a:rPr lang="en-US" altLang="zh-CN" sz="1200" kern="1200" dirty="0" smtClean="0">
                <a:solidFill>
                  <a:schemeClr val="tx1"/>
                </a:solidFill>
                <a:effectLst/>
                <a:latin typeface="+mn-lt"/>
                <a:ea typeface="+mn-ea"/>
                <a:cs typeface="+mn-cs"/>
              </a:rPr>
              <a:t>15</a:t>
            </a:r>
            <a:r>
              <a:rPr lang="zh-CN" altLang="zh-CN" sz="1200" kern="1200" dirty="0" smtClean="0">
                <a:solidFill>
                  <a:schemeClr val="tx1"/>
                </a:solidFill>
                <a:effectLst/>
                <a:latin typeface="+mn-lt"/>
                <a:ea typeface="+mn-ea"/>
                <a:cs typeface="+mn-cs"/>
              </a:rPr>
              <a:t>天延长至</a:t>
            </a:r>
            <a:r>
              <a:rPr lang="en-US" altLang="zh-CN" sz="1200" kern="1200" dirty="0" smtClean="0">
                <a:solidFill>
                  <a:schemeClr val="tx1"/>
                </a:solidFill>
                <a:effectLst/>
                <a:latin typeface="+mn-lt"/>
                <a:ea typeface="+mn-ea"/>
                <a:cs typeface="+mn-cs"/>
              </a:rPr>
              <a:t>6</a:t>
            </a:r>
            <a:r>
              <a:rPr lang="zh-CN" altLang="zh-CN" sz="1200" kern="1200" dirty="0" smtClean="0">
                <a:solidFill>
                  <a:schemeClr val="tx1"/>
                </a:solidFill>
                <a:effectLst/>
                <a:latin typeface="+mn-lt"/>
                <a:ea typeface="+mn-ea"/>
                <a:cs typeface="+mn-cs"/>
              </a:rPr>
              <a:t>个月，显著减少了工作量。</a:t>
            </a:r>
            <a:r>
              <a:rPr lang="zh-CN" altLang="en-US" sz="1200" kern="1200" dirty="0" smtClean="0">
                <a:solidFill>
                  <a:schemeClr val="tx1"/>
                </a:solidFill>
                <a:effectLst/>
                <a:latin typeface="+mn-lt"/>
                <a:ea typeface="+mn-ea"/>
                <a:cs typeface="+mn-cs"/>
              </a:rPr>
              <a:t>五是</a:t>
            </a:r>
            <a:r>
              <a:rPr lang="zh-CN" altLang="en-US" sz="1200" b="1" dirty="0" smtClean="0">
                <a:solidFill>
                  <a:schemeClr val="accent5"/>
                </a:solidFill>
                <a:latin typeface="微软雅黑" panose="020B0503020204020204" pitchFamily="34" charset="-122"/>
                <a:ea typeface="微软雅黑" panose="020B0503020204020204" pitchFamily="34" charset="-122"/>
              </a:rPr>
              <a:t>应急响应更加迅速。</a:t>
            </a:r>
            <a:r>
              <a:rPr lang="zh-CN" altLang="en-US" sz="1200" kern="1200" dirty="0" smtClean="0">
                <a:solidFill>
                  <a:schemeClr val="tx1"/>
                </a:solidFill>
                <a:effectLst/>
                <a:latin typeface="+mn-lt"/>
                <a:ea typeface="+mn-ea"/>
                <a:cs typeface="+mn-cs"/>
              </a:rPr>
              <a:t>升级改造后，安全监控、人员位置监测、</a:t>
            </a:r>
            <a:r>
              <a:rPr lang="zh-CN" altLang="en-US" sz="1600" dirty="0" smtClean="0">
                <a:solidFill>
                  <a:srgbClr val="FF0000"/>
                </a:solidFill>
              </a:rPr>
              <a:t>调度通信、应急广播、无线扩播等多系统融合联动，实现了一处发现问题，多系统多途径实时报警通知，应急响应更加迅速及时。六是</a:t>
            </a:r>
            <a:r>
              <a:rPr lang="zh-CN" altLang="en-US" sz="1600" b="1" dirty="0" smtClean="0">
                <a:solidFill>
                  <a:schemeClr val="accent5"/>
                </a:solidFill>
                <a:latin typeface="微软雅黑" panose="020B0503020204020204" pitchFamily="34" charset="-122"/>
                <a:ea typeface="微软雅黑" panose="020B0503020204020204" pitchFamily="34" charset="-122"/>
              </a:rPr>
              <a:t>信息共享更加畅通。</a:t>
            </a:r>
            <a:r>
              <a:rPr lang="zh-CN" altLang="en-US" sz="1600" dirty="0" smtClean="0">
                <a:solidFill>
                  <a:srgbClr val="FF0000"/>
                </a:solidFill>
              </a:rPr>
              <a:t>系统升级改造后，统一了数据规范，</a:t>
            </a:r>
            <a:r>
              <a:rPr lang="zh-CN" altLang="en-US" sz="1600" kern="1200" dirty="0" smtClean="0">
                <a:solidFill>
                  <a:schemeClr val="tx1"/>
                </a:solidFill>
                <a:effectLst/>
                <a:latin typeface="+mn-lt"/>
                <a:ea typeface="+mn-ea"/>
                <a:cs typeface="+mn-cs"/>
              </a:rPr>
              <a:t>实现了互联互通，</a:t>
            </a:r>
            <a:r>
              <a:rPr lang="zh-CN" altLang="en-US" sz="1600" dirty="0" smtClean="0">
                <a:solidFill>
                  <a:srgbClr val="FF0000"/>
                </a:solidFill>
              </a:rPr>
              <a:t>消除了信息孤岛，</a:t>
            </a:r>
            <a:r>
              <a:rPr lang="zh-CN" altLang="zh-CN" sz="1200" kern="1200" dirty="0" smtClean="0">
                <a:solidFill>
                  <a:schemeClr val="tx1"/>
                </a:solidFill>
                <a:effectLst/>
                <a:latin typeface="+mn-lt"/>
                <a:ea typeface="+mn-ea"/>
                <a:cs typeface="+mn-cs"/>
              </a:rPr>
              <a:t>为大数据</a:t>
            </a:r>
            <a:r>
              <a:rPr lang="zh-CN" altLang="en-US" sz="1200" kern="1200" dirty="0" smtClean="0">
                <a:solidFill>
                  <a:schemeClr val="tx1"/>
                </a:solidFill>
                <a:effectLst/>
                <a:latin typeface="+mn-lt"/>
                <a:ea typeface="+mn-ea"/>
                <a:cs typeface="+mn-cs"/>
              </a:rPr>
              <a:t>的分析应用</a:t>
            </a:r>
            <a:r>
              <a:rPr lang="zh-CN" altLang="zh-CN" sz="1200" kern="1200" dirty="0" smtClean="0">
                <a:solidFill>
                  <a:schemeClr val="tx1"/>
                </a:solidFill>
                <a:effectLst/>
                <a:latin typeface="+mn-lt"/>
                <a:ea typeface="+mn-ea"/>
                <a:cs typeface="+mn-cs"/>
              </a:rPr>
              <a:t>奠定</a:t>
            </a:r>
            <a:r>
              <a:rPr lang="zh-CN" altLang="en-US" sz="1200" kern="1200" dirty="0" smtClean="0">
                <a:solidFill>
                  <a:schemeClr val="tx1"/>
                </a:solidFill>
                <a:effectLst/>
                <a:latin typeface="+mn-lt"/>
                <a:ea typeface="+mn-ea"/>
                <a:cs typeface="+mn-cs"/>
              </a:rPr>
              <a:t>了</a:t>
            </a:r>
            <a:r>
              <a:rPr lang="zh-CN" altLang="zh-CN" sz="1200" kern="1200" dirty="0" smtClean="0">
                <a:solidFill>
                  <a:schemeClr val="tx1"/>
                </a:solidFill>
                <a:effectLst/>
                <a:latin typeface="+mn-lt"/>
                <a:ea typeface="+mn-ea"/>
                <a:cs typeface="+mn-cs"/>
              </a:rPr>
              <a:t>基础。</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A577A0A-9798-4631-BAB2-895F10783C9E}" type="slidenum">
              <a:rPr lang="zh-CN" altLang="en-US" smtClean="0"/>
              <a:pPr/>
              <a:t>20</a:t>
            </a:fld>
            <a:endParaRPr lang="zh-CN" altLang="en-US"/>
          </a:p>
        </p:txBody>
      </p:sp>
    </p:spTree>
    <p:extLst>
      <p:ext uri="{BB962C8B-B14F-4D97-AF65-F5344CB8AC3E}">
        <p14:creationId xmlns:p14="http://schemas.microsoft.com/office/powerpoint/2010/main" val="17749407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四、问题与建议</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solidFill>
                <a:effectLst/>
                <a:latin typeface="+mn-lt"/>
                <a:ea typeface="+mn-ea"/>
                <a:cs typeface="+mn-cs"/>
              </a:rPr>
              <a:t>一</a:t>
            </a:r>
            <a:r>
              <a:rPr lang="zh-CN" altLang="zh-CN" sz="1200" b="1" kern="1200" dirty="0" smtClean="0">
                <a:solidFill>
                  <a:schemeClr val="tx1"/>
                </a:solidFill>
                <a:effectLst/>
                <a:latin typeface="+mn-lt"/>
                <a:ea typeface="+mn-ea"/>
                <a:cs typeface="+mn-cs"/>
              </a:rPr>
              <a:t>是</a:t>
            </a:r>
            <a:r>
              <a:rPr lang="zh-CN" altLang="en-US" sz="1200" b="1" kern="1200" dirty="0" smtClean="0">
                <a:solidFill>
                  <a:schemeClr val="tx1"/>
                </a:solidFill>
                <a:effectLst/>
                <a:latin typeface="+mn-lt"/>
                <a:ea typeface="+mn-ea"/>
                <a:cs typeface="+mn-cs"/>
              </a:rPr>
              <a:t>多系统融合深度不够</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井下融合少，井上融合多</a:t>
            </a:r>
            <a:r>
              <a:rPr lang="zh-CN" altLang="en-US" sz="1200" kern="1200" dirty="0" smtClean="0">
                <a:solidFill>
                  <a:schemeClr val="tx1"/>
                </a:solidFill>
                <a:effectLst/>
                <a:latin typeface="+mn-lt"/>
                <a:ea typeface="+mn-ea"/>
                <a:cs typeface="+mn-cs"/>
              </a:rPr>
              <a:t>。监控系统升级改造</a:t>
            </a:r>
            <a:r>
              <a:rPr lang="zh-CN" altLang="zh-CN" sz="1200" kern="1200" dirty="0" smtClean="0">
                <a:solidFill>
                  <a:schemeClr val="tx1"/>
                </a:solidFill>
                <a:effectLst/>
                <a:latin typeface="+mn-lt"/>
                <a:ea typeface="+mn-ea"/>
                <a:cs typeface="+mn-cs"/>
              </a:rPr>
              <a:t>国家</a:t>
            </a:r>
            <a:r>
              <a:rPr lang="zh-CN" altLang="en-US" sz="1200" kern="1200" dirty="0" smtClean="0">
                <a:solidFill>
                  <a:schemeClr val="tx1"/>
                </a:solidFill>
                <a:effectLst/>
                <a:latin typeface="+mn-lt"/>
                <a:ea typeface="+mn-ea"/>
                <a:cs typeface="+mn-cs"/>
              </a:rPr>
              <a:t>技术</a:t>
            </a:r>
            <a:r>
              <a:rPr lang="zh-CN" altLang="zh-CN" sz="1200" kern="1200" dirty="0" smtClean="0">
                <a:solidFill>
                  <a:schemeClr val="tx1"/>
                </a:solidFill>
                <a:effectLst/>
                <a:latin typeface="+mn-lt"/>
                <a:ea typeface="+mn-ea"/>
                <a:cs typeface="+mn-cs"/>
              </a:rPr>
              <a:t>方案的</a:t>
            </a:r>
            <a:r>
              <a:rPr lang="zh-CN" altLang="en-US" sz="1200" kern="1200" dirty="0" smtClean="0">
                <a:solidFill>
                  <a:schemeClr val="tx1"/>
                </a:solidFill>
                <a:effectLst/>
                <a:latin typeface="+mn-lt"/>
                <a:ea typeface="+mn-ea"/>
                <a:cs typeface="+mn-cs"/>
              </a:rPr>
              <a:t>目标和</a:t>
            </a:r>
            <a:r>
              <a:rPr lang="zh-CN" altLang="zh-CN" sz="1200" kern="1200" dirty="0" smtClean="0">
                <a:solidFill>
                  <a:schemeClr val="tx1"/>
                </a:solidFill>
                <a:effectLst/>
                <a:latin typeface="+mn-lt"/>
                <a:ea typeface="+mn-ea"/>
                <a:cs typeface="+mn-cs"/>
              </a:rPr>
              <a:t>方向</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是用一套系统解决煤矿所有检测监控传感设备</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随着</a:t>
            </a:r>
            <a:r>
              <a:rPr lang="zh-CN" altLang="en-US" sz="1200" kern="1200" dirty="0" smtClean="0">
                <a:solidFill>
                  <a:schemeClr val="tx1"/>
                </a:solidFill>
                <a:effectLst/>
                <a:latin typeface="+mn-lt"/>
                <a:ea typeface="+mn-ea"/>
                <a:cs typeface="+mn-cs"/>
              </a:rPr>
              <a:t>煤矿生产智能化、安全</a:t>
            </a:r>
            <a:r>
              <a:rPr lang="zh-CN" altLang="zh-CN" sz="1200" kern="1200" dirty="0" smtClean="0">
                <a:solidFill>
                  <a:schemeClr val="tx1"/>
                </a:solidFill>
                <a:effectLst/>
                <a:latin typeface="+mn-lt"/>
                <a:ea typeface="+mn-ea"/>
                <a:cs typeface="+mn-cs"/>
              </a:rPr>
              <a:t>管理</a:t>
            </a:r>
            <a:r>
              <a:rPr lang="zh-CN" altLang="en-US" sz="1200" kern="1200" dirty="0" smtClean="0">
                <a:solidFill>
                  <a:schemeClr val="tx1"/>
                </a:solidFill>
                <a:effectLst/>
                <a:latin typeface="+mn-lt"/>
                <a:ea typeface="+mn-ea"/>
                <a:cs typeface="+mn-cs"/>
              </a:rPr>
              <a:t>信息化</a:t>
            </a:r>
            <a:r>
              <a:rPr lang="zh-CN" altLang="zh-CN" sz="1200" kern="1200" dirty="0" smtClean="0">
                <a:solidFill>
                  <a:schemeClr val="tx1"/>
                </a:solidFill>
                <a:effectLst/>
                <a:latin typeface="+mn-lt"/>
                <a:ea typeface="+mn-ea"/>
                <a:cs typeface="+mn-cs"/>
              </a:rPr>
              <a:t>、监管监察信息化</a:t>
            </a:r>
            <a:r>
              <a:rPr lang="zh-CN" altLang="en-US" sz="1200" kern="1200" dirty="0" smtClean="0">
                <a:solidFill>
                  <a:schemeClr val="tx1"/>
                </a:solidFill>
                <a:effectLst/>
                <a:latin typeface="+mn-lt"/>
                <a:ea typeface="+mn-ea"/>
                <a:cs typeface="+mn-cs"/>
              </a:rPr>
              <a:t>的</a:t>
            </a:r>
            <a:r>
              <a:rPr lang="zh-CN" altLang="zh-CN" sz="1200" kern="1200" dirty="0" smtClean="0">
                <a:solidFill>
                  <a:schemeClr val="tx1"/>
                </a:solidFill>
                <a:effectLst/>
                <a:latin typeface="+mn-lt"/>
                <a:ea typeface="+mn-ea"/>
                <a:cs typeface="+mn-cs"/>
              </a:rPr>
              <a:t>发展需要，井下融合是大势所趋</a:t>
            </a:r>
            <a:r>
              <a:rPr lang="zh-CN" altLang="en-US" sz="1200" kern="1200" dirty="0" smtClean="0">
                <a:solidFill>
                  <a:schemeClr val="tx1"/>
                </a:solidFill>
                <a:effectLst/>
                <a:latin typeface="+mn-lt"/>
                <a:ea typeface="+mn-ea"/>
                <a:cs typeface="+mn-cs"/>
              </a:rPr>
              <a:t>。</a:t>
            </a:r>
            <a:r>
              <a:rPr lang="zh-CN" altLang="en-US" sz="1200" b="1" kern="1200" dirty="0" smtClean="0">
                <a:solidFill>
                  <a:schemeClr val="tx1"/>
                </a:solidFill>
                <a:effectLst/>
                <a:latin typeface="+mn-lt"/>
                <a:ea typeface="+mn-ea"/>
                <a:cs typeface="+mn-cs"/>
              </a:rPr>
              <a:t>二是</a:t>
            </a:r>
            <a:r>
              <a:rPr lang="zh-CN" altLang="en-US" sz="1200" b="1" dirty="0" smtClean="0">
                <a:solidFill>
                  <a:schemeClr val="accent5"/>
                </a:solidFill>
                <a:latin typeface="黑体" panose="02010609060101010101" pitchFamily="49" charset="-122"/>
                <a:ea typeface="黑体" panose="02010609060101010101" pitchFamily="49" charset="-122"/>
              </a:rPr>
              <a:t>维护使用需要加强。新系统、新技术、新装备、需要</a:t>
            </a:r>
            <a:r>
              <a:rPr lang="zh-CN" altLang="en-US" sz="1200" b="0" kern="1200" dirty="0" smtClean="0">
                <a:solidFill>
                  <a:schemeClr val="tx1"/>
                </a:solidFill>
                <a:effectLst/>
                <a:latin typeface="+mn-lt"/>
                <a:ea typeface="+mn-ea"/>
                <a:cs typeface="+mn-cs"/>
              </a:rPr>
              <a:t>技术和</a:t>
            </a:r>
            <a:r>
              <a:rPr lang="zh-CN" altLang="en-US" sz="1200" kern="1200" dirty="0" smtClean="0">
                <a:solidFill>
                  <a:schemeClr val="tx1"/>
                </a:solidFill>
                <a:effectLst/>
                <a:latin typeface="+mn-lt"/>
                <a:ea typeface="+mn-ea"/>
                <a:cs typeface="+mn-cs"/>
              </a:rPr>
              <a:t>管理人员知识技能要有新提升。</a:t>
            </a:r>
            <a:r>
              <a:rPr lang="zh-CN" altLang="zh-CN" sz="1200" kern="1200" dirty="0" smtClean="0">
                <a:solidFill>
                  <a:schemeClr val="tx1"/>
                </a:solidFill>
                <a:effectLst/>
                <a:latin typeface="+mn-lt"/>
                <a:ea typeface="+mn-ea"/>
                <a:cs typeface="+mn-cs"/>
              </a:rPr>
              <a:t>煤矿企业</a:t>
            </a:r>
            <a:r>
              <a:rPr lang="zh-CN" altLang="en-US" sz="1200" kern="1200" dirty="0" smtClean="0">
                <a:solidFill>
                  <a:schemeClr val="tx1"/>
                </a:solidFill>
                <a:effectLst/>
                <a:latin typeface="+mn-lt"/>
                <a:ea typeface="+mn-ea"/>
                <a:cs typeface="+mn-cs"/>
              </a:rPr>
              <a:t>要加强</a:t>
            </a:r>
            <a:r>
              <a:rPr lang="zh-CN" altLang="zh-CN" sz="1200" kern="1200" dirty="0" smtClean="0">
                <a:solidFill>
                  <a:schemeClr val="tx1"/>
                </a:solidFill>
                <a:effectLst/>
                <a:latin typeface="+mn-lt"/>
                <a:ea typeface="+mn-ea"/>
                <a:cs typeface="+mn-cs"/>
              </a:rPr>
              <a:t>新系统培训，真正做到懂原理、会使用、</a:t>
            </a:r>
            <a:r>
              <a:rPr lang="zh-CN" altLang="en-US" sz="1200" kern="1200" dirty="0" smtClean="0">
                <a:solidFill>
                  <a:schemeClr val="tx1"/>
                </a:solidFill>
                <a:effectLst/>
                <a:latin typeface="+mn-lt"/>
                <a:ea typeface="+mn-ea"/>
                <a:cs typeface="+mn-cs"/>
              </a:rPr>
              <a:t>能维护、</a:t>
            </a:r>
            <a:r>
              <a:rPr lang="zh-CN" altLang="zh-CN" sz="1200" kern="1200" dirty="0" smtClean="0">
                <a:solidFill>
                  <a:schemeClr val="tx1"/>
                </a:solidFill>
                <a:effectLst/>
                <a:latin typeface="+mn-lt"/>
                <a:ea typeface="+mn-ea"/>
                <a:cs typeface="+mn-cs"/>
              </a:rPr>
              <a:t>会设置</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1" kern="1200" dirty="0" smtClean="0">
                <a:solidFill>
                  <a:schemeClr val="tx1"/>
                </a:solidFill>
                <a:effectLst/>
                <a:latin typeface="+mn-lt"/>
                <a:ea typeface="+mn-ea"/>
                <a:cs typeface="+mn-cs"/>
              </a:rPr>
              <a:t>一条建议就是尽快</a:t>
            </a:r>
            <a:r>
              <a:rPr lang="zh-CN" altLang="en-US" sz="1200" b="1" dirty="0" smtClean="0">
                <a:solidFill>
                  <a:schemeClr val="accent5"/>
                </a:solidFill>
                <a:latin typeface="黑体" panose="02010609060101010101" pitchFamily="49" charset="-122"/>
                <a:ea typeface="黑体" panose="02010609060101010101" pitchFamily="49" charset="-122"/>
              </a:rPr>
              <a:t>完善各种配套标准。</a:t>
            </a:r>
            <a:r>
              <a:rPr lang="zh-CN" altLang="en-US" sz="1200" kern="1200" dirty="0" smtClean="0">
                <a:solidFill>
                  <a:schemeClr val="tx1"/>
                </a:solidFill>
                <a:effectLst/>
                <a:latin typeface="+mn-lt"/>
                <a:ea typeface="+mn-ea"/>
                <a:cs typeface="+mn-cs"/>
              </a:rPr>
              <a:t>完善系统接口协议标准，便于多系统融合联动。完善操作标校规范，保证系统功能发挥作用。</a:t>
            </a:r>
            <a:endParaRPr lang="zh-CN"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A577A0A-9798-4631-BAB2-895F10783C9E}" type="slidenum">
              <a:rPr lang="zh-CN" altLang="en-US" smtClean="0"/>
              <a:pPr/>
              <a:t>21</a:t>
            </a:fld>
            <a:endParaRPr lang="zh-CN" altLang="en-US"/>
          </a:p>
        </p:txBody>
      </p:sp>
    </p:spTree>
    <p:extLst>
      <p:ext uri="{BB962C8B-B14F-4D97-AF65-F5344CB8AC3E}">
        <p14:creationId xmlns:p14="http://schemas.microsoft.com/office/powerpoint/2010/main" val="1347233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五</a:t>
            </a:r>
            <a:r>
              <a:rPr lang="zh-CN" altLang="zh-CN" sz="1200" kern="1200" dirty="0" smtClean="0">
                <a:solidFill>
                  <a:schemeClr val="tx1"/>
                </a:solidFill>
                <a:effectLst/>
                <a:latin typeface="+mn-lt"/>
                <a:ea typeface="+mn-ea"/>
                <a:cs typeface="+mn-cs"/>
              </a:rPr>
              <a:t>、下一步的主要工作</a:t>
            </a:r>
            <a:endParaRPr lang="en-US" altLang="zh-CN" sz="1200" kern="1200" dirty="0" smtClean="0">
              <a:solidFill>
                <a:schemeClr val="tx1"/>
              </a:solidFill>
              <a:effectLst/>
              <a:latin typeface="+mn-lt"/>
              <a:ea typeface="+mn-ea"/>
              <a:cs typeface="+mn-cs"/>
            </a:endParaRPr>
          </a:p>
          <a:p>
            <a:r>
              <a:rPr lang="zh-CN" altLang="en-US" sz="1200" b="1" kern="1200" dirty="0" smtClean="0">
                <a:solidFill>
                  <a:schemeClr val="tx1"/>
                </a:solidFill>
                <a:effectLst/>
                <a:latin typeface="+mn-lt"/>
                <a:ea typeface="+mn-ea"/>
                <a:cs typeface="+mn-cs"/>
              </a:rPr>
              <a:t>一是</a:t>
            </a:r>
            <a:r>
              <a:rPr lang="zh-CN" altLang="zh-CN" sz="1200" b="1" kern="1200" dirty="0" smtClean="0">
                <a:solidFill>
                  <a:schemeClr val="tx1"/>
                </a:solidFill>
                <a:effectLst/>
                <a:latin typeface="+mn-lt"/>
                <a:ea typeface="+mn-ea"/>
                <a:cs typeface="+mn-cs"/>
              </a:rPr>
              <a:t>强化培训，提升监控系统管理维护水平。</a:t>
            </a:r>
            <a:r>
              <a:rPr lang="zh-CN" altLang="zh-CN" sz="1200" kern="1200" dirty="0" smtClean="0">
                <a:solidFill>
                  <a:schemeClr val="tx1"/>
                </a:solidFill>
                <a:effectLst/>
                <a:latin typeface="+mn-lt"/>
                <a:ea typeface="+mn-ea"/>
                <a:cs typeface="+mn-cs"/>
              </a:rPr>
              <a:t>对煤矿相关人员开展新监控系统知识规范标准培训，解决</a:t>
            </a:r>
            <a:r>
              <a:rPr lang="zh-CN" altLang="en-US" sz="1200" kern="1200" dirty="0" smtClean="0">
                <a:solidFill>
                  <a:schemeClr val="tx1"/>
                </a:solidFill>
                <a:effectLst/>
                <a:latin typeface="+mn-lt"/>
                <a:ea typeface="+mn-ea"/>
                <a:cs typeface="+mn-cs"/>
              </a:rPr>
              <a:t>维</a:t>
            </a:r>
            <a:r>
              <a:rPr lang="zh-CN" altLang="zh-CN" sz="1200" kern="1200" dirty="0" smtClean="0">
                <a:solidFill>
                  <a:schemeClr val="tx1"/>
                </a:solidFill>
                <a:effectLst/>
                <a:latin typeface="+mn-lt"/>
                <a:ea typeface="+mn-ea"/>
                <a:cs typeface="+mn-cs"/>
              </a:rPr>
              <a:t>护能力不足问题</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做到会用</a:t>
            </a:r>
            <a:r>
              <a:rPr lang="zh-CN" altLang="en-US" sz="1200" kern="1200" dirty="0" smtClean="0">
                <a:solidFill>
                  <a:schemeClr val="tx1"/>
                </a:solidFill>
                <a:effectLst/>
                <a:latin typeface="+mn-lt"/>
                <a:ea typeface="+mn-ea"/>
                <a:cs typeface="+mn-cs"/>
              </a:rPr>
              <a:t>会维护</a:t>
            </a:r>
            <a:r>
              <a:rPr lang="zh-CN" altLang="zh-CN" sz="1200" kern="1200" dirty="0" smtClean="0">
                <a:solidFill>
                  <a:schemeClr val="tx1"/>
                </a:solidFill>
                <a:effectLst/>
                <a:latin typeface="+mn-lt"/>
                <a:ea typeface="+mn-ea"/>
                <a:cs typeface="+mn-cs"/>
              </a:rPr>
              <a:t>。对煤矿安全监察人员进行新系统执法培训，解决“查什么、怎么查”</a:t>
            </a:r>
            <a:r>
              <a:rPr lang="zh-CN" altLang="en-US" sz="1200" kern="1200" dirty="0" smtClean="0">
                <a:solidFill>
                  <a:schemeClr val="tx1"/>
                </a:solidFill>
                <a:effectLst/>
                <a:latin typeface="+mn-lt"/>
                <a:ea typeface="+mn-ea"/>
                <a:cs typeface="+mn-cs"/>
              </a:rPr>
              <a:t>问题</a:t>
            </a:r>
            <a:r>
              <a:rPr lang="zh-CN" altLang="zh-CN" sz="1200" kern="1200" dirty="0" smtClean="0">
                <a:solidFill>
                  <a:schemeClr val="tx1"/>
                </a:solidFill>
                <a:effectLst/>
                <a:latin typeface="+mn-lt"/>
                <a:ea typeface="+mn-ea"/>
                <a:cs typeface="+mn-cs"/>
              </a:rPr>
              <a:t>，提高执法</a:t>
            </a:r>
            <a:r>
              <a:rPr lang="zh-CN" altLang="en-US" sz="1200" kern="1200" dirty="0" smtClean="0">
                <a:solidFill>
                  <a:schemeClr val="tx1"/>
                </a:solidFill>
                <a:effectLst/>
                <a:latin typeface="+mn-lt"/>
                <a:ea typeface="+mn-ea"/>
                <a:cs typeface="+mn-cs"/>
              </a:rPr>
              <a:t>能力</a:t>
            </a:r>
            <a:r>
              <a:rPr lang="zh-CN" altLang="zh-CN" sz="1200" kern="1200" dirty="0" smtClean="0">
                <a:solidFill>
                  <a:schemeClr val="tx1"/>
                </a:solidFill>
                <a:effectLst/>
                <a:latin typeface="+mn-lt"/>
                <a:ea typeface="+mn-ea"/>
                <a:cs typeface="+mn-cs"/>
              </a:rPr>
              <a:t>。</a:t>
            </a:r>
          </a:p>
          <a:p>
            <a:r>
              <a:rPr lang="zh-CN" altLang="zh-CN" sz="1200" b="1" kern="1200" dirty="0" smtClean="0">
                <a:solidFill>
                  <a:schemeClr val="tx1"/>
                </a:solidFill>
                <a:effectLst/>
                <a:latin typeface="+mn-lt"/>
                <a:ea typeface="+mn-ea"/>
                <a:cs typeface="+mn-cs"/>
              </a:rPr>
              <a:t>二</a:t>
            </a:r>
            <a:r>
              <a:rPr lang="zh-CN" altLang="en-US" sz="1200" b="1" kern="1200" dirty="0" smtClean="0">
                <a:solidFill>
                  <a:schemeClr val="tx1"/>
                </a:solidFill>
                <a:effectLst/>
                <a:latin typeface="+mn-lt"/>
                <a:ea typeface="+mn-ea"/>
                <a:cs typeface="+mn-cs"/>
              </a:rPr>
              <a:t>是</a:t>
            </a:r>
            <a:r>
              <a:rPr lang="zh-CN" altLang="zh-CN" sz="1200" b="1" kern="1200" dirty="0" smtClean="0">
                <a:solidFill>
                  <a:schemeClr val="tx1"/>
                </a:solidFill>
                <a:effectLst/>
                <a:latin typeface="+mn-lt"/>
                <a:ea typeface="+mn-ea"/>
                <a:cs typeface="+mn-cs"/>
              </a:rPr>
              <a:t>督促做好监控系统升级改造验收工作。</a:t>
            </a:r>
            <a:r>
              <a:rPr lang="zh-CN" altLang="zh-CN" sz="1200" kern="1200" dirty="0" smtClean="0">
                <a:solidFill>
                  <a:schemeClr val="tx1"/>
                </a:solidFill>
                <a:effectLst/>
                <a:latin typeface="+mn-lt"/>
                <a:ea typeface="+mn-ea"/>
                <a:cs typeface="+mn-cs"/>
              </a:rPr>
              <a:t>将根据国家局验收要求，制定验收办法，按标</a:t>
            </a:r>
            <a:r>
              <a:rPr lang="zh-CN" altLang="en-US" sz="1200" kern="1200" dirty="0" smtClean="0">
                <a:solidFill>
                  <a:schemeClr val="tx1"/>
                </a:solidFill>
                <a:effectLst/>
                <a:latin typeface="+mn-lt"/>
                <a:ea typeface="+mn-ea"/>
                <a:cs typeface="+mn-cs"/>
              </a:rPr>
              <a:t>组织</a:t>
            </a:r>
            <a:r>
              <a:rPr lang="zh-CN" altLang="zh-CN" sz="1200" kern="1200" dirty="0" smtClean="0">
                <a:solidFill>
                  <a:schemeClr val="tx1"/>
                </a:solidFill>
                <a:effectLst/>
                <a:latin typeface="+mn-lt"/>
                <a:ea typeface="+mn-ea"/>
                <a:cs typeface="+mn-cs"/>
              </a:rPr>
              <a:t>验收，实现设备齐全、数据准确、断电可靠、管理到位。</a:t>
            </a:r>
          </a:p>
          <a:p>
            <a:r>
              <a:rPr lang="zh-CN" altLang="zh-CN" sz="1200" b="1" kern="1200" dirty="0" smtClean="0">
                <a:solidFill>
                  <a:schemeClr val="tx1"/>
                </a:solidFill>
                <a:effectLst/>
                <a:latin typeface="+mn-lt"/>
                <a:ea typeface="+mn-ea"/>
                <a:cs typeface="+mn-cs"/>
              </a:rPr>
              <a:t>三</a:t>
            </a:r>
            <a:r>
              <a:rPr lang="zh-CN" altLang="en-US" sz="1200" b="1" kern="1200" dirty="0" smtClean="0">
                <a:solidFill>
                  <a:schemeClr val="tx1"/>
                </a:solidFill>
                <a:effectLst/>
                <a:latin typeface="+mn-lt"/>
                <a:ea typeface="+mn-ea"/>
                <a:cs typeface="+mn-cs"/>
              </a:rPr>
              <a:t>是</a:t>
            </a:r>
            <a:r>
              <a:rPr lang="zh-CN" altLang="zh-CN" sz="1200" b="1" kern="1200" dirty="0" smtClean="0">
                <a:solidFill>
                  <a:schemeClr val="tx1"/>
                </a:solidFill>
                <a:effectLst/>
                <a:latin typeface="+mn-lt"/>
                <a:ea typeface="+mn-ea"/>
                <a:cs typeface="+mn-cs"/>
              </a:rPr>
              <a:t>持续提升监控系统装备标准。</a:t>
            </a:r>
            <a:r>
              <a:rPr lang="zh-CN" altLang="en-US" sz="1200" b="0" kern="1200" dirty="0" smtClean="0">
                <a:solidFill>
                  <a:schemeClr val="tx1"/>
                </a:solidFill>
                <a:effectLst/>
                <a:latin typeface="+mn-lt"/>
                <a:ea typeface="+mn-ea"/>
                <a:cs typeface="+mn-cs"/>
              </a:rPr>
              <a:t>推动应用</a:t>
            </a:r>
            <a:r>
              <a:rPr lang="zh-CN" altLang="zh-CN" sz="1200" kern="1200" dirty="0" smtClean="0">
                <a:solidFill>
                  <a:schemeClr val="tx1"/>
                </a:solidFill>
                <a:effectLst/>
                <a:latin typeface="+mn-lt"/>
                <a:ea typeface="+mn-ea"/>
                <a:cs typeface="+mn-cs"/>
              </a:rPr>
              <a:t>激光甲烷传感器</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或智能化激光甲烷传感器，实现安全监控、人员位置监测、应急广播、矿压监测等多个系统融合联动，发挥综合监控作用。</a:t>
            </a:r>
          </a:p>
          <a:p>
            <a:r>
              <a:rPr lang="zh-CN" altLang="zh-CN" sz="1200" b="1" kern="1200" dirty="0" smtClean="0">
                <a:solidFill>
                  <a:schemeClr val="tx1"/>
                </a:solidFill>
                <a:effectLst/>
                <a:latin typeface="+mn-lt"/>
                <a:ea typeface="+mn-ea"/>
                <a:cs typeface="+mn-cs"/>
              </a:rPr>
              <a:t>四</a:t>
            </a:r>
            <a:r>
              <a:rPr lang="zh-CN" altLang="en-US" sz="1200" b="1" kern="1200" dirty="0" smtClean="0">
                <a:solidFill>
                  <a:schemeClr val="tx1"/>
                </a:solidFill>
                <a:effectLst/>
                <a:latin typeface="+mn-lt"/>
                <a:ea typeface="+mn-ea"/>
                <a:cs typeface="+mn-cs"/>
              </a:rPr>
              <a:t>是</a:t>
            </a:r>
            <a:r>
              <a:rPr lang="zh-CN" altLang="zh-CN" sz="1200" b="1" kern="1200" dirty="0" smtClean="0">
                <a:solidFill>
                  <a:schemeClr val="tx1"/>
                </a:solidFill>
                <a:effectLst/>
                <a:latin typeface="+mn-lt"/>
                <a:ea typeface="+mn-ea"/>
                <a:cs typeface="+mn-cs"/>
              </a:rPr>
              <a:t>持续推进煤矿信息化建设。</a:t>
            </a:r>
            <a:r>
              <a:rPr lang="zh-CN" altLang="zh-CN" sz="1200" kern="1200" dirty="0" smtClean="0">
                <a:solidFill>
                  <a:schemeClr val="tx1"/>
                </a:solidFill>
                <a:effectLst/>
                <a:latin typeface="+mn-lt"/>
                <a:ea typeface="+mn-ea"/>
                <a:cs typeface="+mn-cs"/>
              </a:rPr>
              <a:t>推进系统各类数据融合、联动和上传，为煤矿安全生产信息化提供真实、准确、及时的数据支持，为煤矿安全生产智能化奠定坚实的基础。</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A577A0A-9798-4631-BAB2-895F10783C9E}" type="slidenum">
              <a:rPr lang="zh-CN" altLang="en-US" smtClean="0"/>
              <a:pPr/>
              <a:t>22</a:t>
            </a:fld>
            <a:endParaRPr lang="zh-CN" altLang="en-US"/>
          </a:p>
        </p:txBody>
      </p:sp>
    </p:spTree>
    <p:extLst>
      <p:ext uri="{BB962C8B-B14F-4D97-AF65-F5344CB8AC3E}">
        <p14:creationId xmlns:p14="http://schemas.microsoft.com/office/powerpoint/2010/main" val="225714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r>
              <a:rPr lang="zh-CN" altLang="zh-CN" sz="1200" kern="1200" dirty="0" smtClean="0">
                <a:solidFill>
                  <a:schemeClr val="tx1"/>
                </a:solidFill>
                <a:effectLst/>
                <a:latin typeface="+mn-lt"/>
                <a:ea typeface="+mn-ea"/>
                <a:cs typeface="+mn-cs"/>
              </a:rPr>
              <a:t>通过这次会议，我们将认真学习兄弟单位好的经验和做法，不断促进山东煤矿安全监控系统升级改造工作再上新水平。</a:t>
            </a:r>
          </a:p>
          <a:p>
            <a:r>
              <a:rPr lang="zh-CN" altLang="zh-CN" sz="1200" kern="1200" dirty="0" smtClean="0">
                <a:solidFill>
                  <a:schemeClr val="tx1"/>
                </a:solidFill>
                <a:effectLst/>
                <a:latin typeface="+mn-lt"/>
                <a:ea typeface="+mn-ea"/>
                <a:cs typeface="+mn-cs"/>
              </a:rPr>
              <a:t>以上汇报，不当之处</a:t>
            </a:r>
            <a:r>
              <a:rPr lang="zh-CN" altLang="en-US" sz="1200" kern="1200" dirty="0" smtClean="0">
                <a:solidFill>
                  <a:schemeClr val="tx1"/>
                </a:solidFill>
                <a:effectLst/>
                <a:latin typeface="+mn-lt"/>
                <a:ea typeface="+mn-ea"/>
                <a:cs typeface="+mn-cs"/>
              </a:rPr>
              <a:t>，敬</a:t>
            </a:r>
            <a:r>
              <a:rPr lang="zh-CN" altLang="zh-CN" sz="1200" kern="1200" dirty="0" smtClean="0">
                <a:solidFill>
                  <a:schemeClr val="tx1"/>
                </a:solidFill>
                <a:effectLst/>
                <a:latin typeface="+mn-lt"/>
                <a:ea typeface="+mn-ea"/>
                <a:cs typeface="+mn-cs"/>
              </a:rPr>
              <a:t>请大家批评指正</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最后，祝这次会议圆满成功，祝各位领导、同仁身体健康，工作顺利！</a:t>
            </a:r>
            <a:r>
              <a:rPr lang="zh-CN" altLang="en-US" sz="1200" kern="1200" dirty="0" smtClean="0">
                <a:solidFill>
                  <a:schemeClr val="tx1"/>
                </a:solidFill>
                <a:effectLst/>
                <a:latin typeface="+mn-lt"/>
                <a:ea typeface="+mn-ea"/>
                <a:cs typeface="+mn-cs"/>
              </a:rPr>
              <a:t>谢谢大家！</a:t>
            </a:r>
            <a:endParaRPr lang="zh-CN"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A577A0A-9798-4631-BAB2-895F10783C9E}" type="slidenum">
              <a:rPr lang="zh-CN" altLang="en-US" smtClean="0"/>
              <a:pPr/>
              <a:t>23</a:t>
            </a:fld>
            <a:endParaRPr lang="zh-CN" altLang="en-US"/>
          </a:p>
        </p:txBody>
      </p:sp>
    </p:spTree>
    <p:extLst>
      <p:ext uri="{BB962C8B-B14F-4D97-AF65-F5344CB8AC3E}">
        <p14:creationId xmlns:p14="http://schemas.microsoft.com/office/powerpoint/2010/main" val="780249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山东</a:t>
            </a:r>
            <a:r>
              <a:rPr lang="zh-CN" altLang="zh-CN" sz="1200" kern="1200" dirty="0" smtClean="0">
                <a:solidFill>
                  <a:schemeClr val="tx1"/>
                </a:solidFill>
                <a:effectLst/>
                <a:latin typeface="+mn-lt"/>
                <a:ea typeface="+mn-ea"/>
                <a:cs typeface="+mn-cs"/>
              </a:rPr>
              <a:t>全省共有</a:t>
            </a:r>
            <a:r>
              <a:rPr lang="en-US" altLang="zh-CN" sz="1200" kern="1200" dirty="0" smtClean="0">
                <a:solidFill>
                  <a:schemeClr val="tx1"/>
                </a:solidFill>
                <a:effectLst/>
                <a:latin typeface="+mn-lt"/>
                <a:ea typeface="+mn-ea"/>
                <a:cs typeface="+mn-cs"/>
              </a:rPr>
              <a:t>10</a:t>
            </a:r>
            <a:r>
              <a:rPr lang="zh-CN" altLang="zh-CN" sz="1200" kern="1200" dirty="0" smtClean="0">
                <a:solidFill>
                  <a:schemeClr val="tx1"/>
                </a:solidFill>
                <a:effectLst/>
                <a:latin typeface="+mn-lt"/>
                <a:ea typeface="+mn-ea"/>
                <a:cs typeface="+mn-cs"/>
              </a:rPr>
              <a:t>个产煤市，</a:t>
            </a:r>
            <a:r>
              <a:rPr lang="en-US" altLang="zh-CN" sz="1200" kern="1200" dirty="0" smtClean="0">
                <a:solidFill>
                  <a:schemeClr val="tx1"/>
                </a:solidFill>
                <a:effectLst/>
                <a:latin typeface="+mn-lt"/>
                <a:ea typeface="+mn-ea"/>
                <a:cs typeface="+mn-cs"/>
              </a:rPr>
              <a:t>27</a:t>
            </a:r>
            <a:r>
              <a:rPr lang="zh-CN" altLang="zh-CN" sz="1200" kern="1200" dirty="0" smtClean="0">
                <a:solidFill>
                  <a:schemeClr val="tx1"/>
                </a:solidFill>
                <a:effectLst/>
                <a:latin typeface="+mn-lt"/>
                <a:ea typeface="+mn-ea"/>
                <a:cs typeface="+mn-cs"/>
              </a:rPr>
              <a:t>个产煤县（市、区），省属矿业集团有兖矿集团、山</a:t>
            </a:r>
            <a:r>
              <a:rPr lang="zh-CN" altLang="en-US" sz="1200" kern="1200" dirty="0" smtClean="0">
                <a:solidFill>
                  <a:schemeClr val="tx1"/>
                </a:solidFill>
                <a:effectLst/>
                <a:latin typeface="+mn-lt"/>
                <a:ea typeface="+mn-ea"/>
                <a:cs typeface="+mn-cs"/>
              </a:rPr>
              <a:t>东</a:t>
            </a:r>
            <a:r>
              <a:rPr lang="zh-CN" altLang="zh-CN" sz="1200" kern="1200" dirty="0" smtClean="0">
                <a:solidFill>
                  <a:schemeClr val="tx1"/>
                </a:solidFill>
                <a:effectLst/>
                <a:latin typeface="+mn-lt"/>
                <a:ea typeface="+mn-ea"/>
                <a:cs typeface="+mn-cs"/>
              </a:rPr>
              <a:t>能</a:t>
            </a:r>
            <a:r>
              <a:rPr lang="zh-CN" altLang="en-US" sz="1200" kern="1200" dirty="0" smtClean="0">
                <a:solidFill>
                  <a:schemeClr val="tx1"/>
                </a:solidFill>
                <a:effectLst/>
                <a:latin typeface="+mn-lt"/>
                <a:ea typeface="+mn-ea"/>
                <a:cs typeface="+mn-cs"/>
              </a:rPr>
              <a:t>源</a:t>
            </a:r>
            <a:r>
              <a:rPr lang="zh-CN" altLang="zh-CN" sz="1200" kern="1200" dirty="0" smtClean="0">
                <a:solidFill>
                  <a:schemeClr val="tx1"/>
                </a:solidFill>
                <a:effectLst/>
                <a:latin typeface="+mn-lt"/>
                <a:ea typeface="+mn-ea"/>
                <a:cs typeface="+mn-cs"/>
              </a:rPr>
              <a:t>集团及其</a:t>
            </a:r>
            <a:r>
              <a:rPr lang="en-US" altLang="zh-CN" sz="1200" kern="1200" dirty="0" smtClean="0">
                <a:solidFill>
                  <a:schemeClr val="tx1"/>
                </a:solidFill>
                <a:effectLst/>
                <a:latin typeface="+mn-lt"/>
                <a:ea typeface="+mn-ea"/>
                <a:cs typeface="+mn-cs"/>
              </a:rPr>
              <a:t>6</a:t>
            </a:r>
            <a:r>
              <a:rPr lang="zh-CN" altLang="zh-CN" sz="1200" kern="1200" dirty="0" smtClean="0">
                <a:solidFill>
                  <a:schemeClr val="tx1"/>
                </a:solidFill>
                <a:effectLst/>
                <a:latin typeface="+mn-lt"/>
                <a:ea typeface="+mn-ea"/>
                <a:cs typeface="+mn-cs"/>
              </a:rPr>
              <a:t>家权属矿业集团、市县属矿业集团</a:t>
            </a:r>
            <a:r>
              <a:rPr lang="en-US" altLang="zh-CN" sz="1200" kern="1200" dirty="0" smtClean="0">
                <a:solidFill>
                  <a:schemeClr val="tx1"/>
                </a:solidFill>
                <a:effectLst/>
                <a:latin typeface="+mn-lt"/>
                <a:ea typeface="+mn-ea"/>
                <a:cs typeface="+mn-cs"/>
              </a:rPr>
              <a:t>21</a:t>
            </a:r>
            <a:r>
              <a:rPr lang="zh-CN" altLang="zh-CN" sz="1200" kern="1200" dirty="0" smtClean="0">
                <a:solidFill>
                  <a:schemeClr val="tx1"/>
                </a:solidFill>
                <a:effectLst/>
                <a:latin typeface="+mn-lt"/>
                <a:ea typeface="+mn-ea"/>
                <a:cs typeface="+mn-cs"/>
              </a:rPr>
              <a:t>个。目前，共有煤矿</a:t>
            </a:r>
            <a:r>
              <a:rPr lang="en-US" altLang="zh-CN" sz="1200" kern="1200" dirty="0" smtClean="0">
                <a:solidFill>
                  <a:schemeClr val="tx1"/>
                </a:solidFill>
                <a:effectLst/>
                <a:latin typeface="+mn-lt"/>
                <a:ea typeface="+mn-ea"/>
                <a:cs typeface="+mn-cs"/>
              </a:rPr>
              <a:t>112</a:t>
            </a:r>
            <a:r>
              <a:rPr lang="zh-CN" altLang="zh-CN" sz="1200" kern="1200" dirty="0" smtClean="0">
                <a:solidFill>
                  <a:schemeClr val="tx1"/>
                </a:solidFill>
                <a:effectLst/>
                <a:latin typeface="+mn-lt"/>
                <a:ea typeface="+mn-ea"/>
                <a:cs typeface="+mn-cs"/>
              </a:rPr>
              <a:t>处，核定产能</a:t>
            </a:r>
            <a:r>
              <a:rPr lang="en-US" altLang="zh-CN" sz="1200" kern="1200" dirty="0" smtClean="0">
                <a:solidFill>
                  <a:schemeClr val="tx1"/>
                </a:solidFill>
                <a:effectLst/>
                <a:latin typeface="+mn-lt"/>
                <a:ea typeface="+mn-ea"/>
                <a:cs typeface="+mn-cs"/>
              </a:rPr>
              <a:t>1.5</a:t>
            </a:r>
            <a:r>
              <a:rPr lang="zh-CN" altLang="zh-CN" sz="1200" kern="1200" dirty="0" smtClean="0">
                <a:solidFill>
                  <a:schemeClr val="tx1"/>
                </a:solidFill>
                <a:effectLst/>
                <a:latin typeface="+mn-lt"/>
                <a:ea typeface="+mn-ea"/>
                <a:cs typeface="+mn-cs"/>
              </a:rPr>
              <a:t>亿吨，</a:t>
            </a:r>
            <a:r>
              <a:rPr lang="en-US" altLang="zh-CN" sz="1200" kern="1200" dirty="0" smtClean="0">
                <a:solidFill>
                  <a:schemeClr val="tx1"/>
                </a:solidFill>
                <a:effectLst/>
                <a:latin typeface="+mn-lt"/>
                <a:ea typeface="+mn-ea"/>
                <a:cs typeface="+mn-cs"/>
              </a:rPr>
              <a:t>2017</a:t>
            </a:r>
            <a:r>
              <a:rPr lang="zh-CN" altLang="zh-CN" sz="1200" kern="1200" dirty="0" smtClean="0">
                <a:solidFill>
                  <a:schemeClr val="tx1"/>
                </a:solidFill>
                <a:effectLst/>
                <a:latin typeface="+mn-lt"/>
                <a:ea typeface="+mn-ea"/>
                <a:cs typeface="+mn-cs"/>
              </a:rPr>
              <a:t>年生产原煤</a:t>
            </a:r>
            <a:r>
              <a:rPr lang="en-US" altLang="zh-CN" sz="1200" kern="1200" dirty="0" smtClean="0">
                <a:solidFill>
                  <a:schemeClr val="tx1"/>
                </a:solidFill>
                <a:effectLst/>
                <a:latin typeface="+mn-lt"/>
                <a:ea typeface="+mn-ea"/>
                <a:cs typeface="+mn-cs"/>
              </a:rPr>
              <a:t>1.25</a:t>
            </a:r>
            <a:r>
              <a:rPr lang="zh-CN" altLang="zh-CN" sz="1200" kern="1200" dirty="0" smtClean="0">
                <a:solidFill>
                  <a:schemeClr val="tx1"/>
                </a:solidFill>
                <a:effectLst/>
                <a:latin typeface="+mn-lt"/>
                <a:ea typeface="+mn-ea"/>
                <a:cs typeface="+mn-cs"/>
              </a:rPr>
              <a:t>亿吨。</a:t>
            </a:r>
            <a:endParaRPr lang="zh-CN" altLang="zh-CN" dirty="0" smtClean="0">
              <a:effectLst/>
            </a:endParaRPr>
          </a:p>
          <a:p>
            <a:endParaRPr lang="zh-CN" altLang="zh-CN" dirty="0">
              <a:effectLst/>
            </a:endParaRPr>
          </a:p>
        </p:txBody>
      </p:sp>
      <p:sp>
        <p:nvSpPr>
          <p:cNvPr id="4" name="灯片编号占位符 3"/>
          <p:cNvSpPr>
            <a:spLocks noGrp="1"/>
          </p:cNvSpPr>
          <p:nvPr>
            <p:ph type="sldNum" sz="quarter" idx="10"/>
          </p:nvPr>
        </p:nvSpPr>
        <p:spPr/>
        <p:txBody>
          <a:bodyPr/>
          <a:lstStyle/>
          <a:p>
            <a:fld id="{AA577A0A-9798-4631-BAB2-895F10783C9E}" type="slidenum">
              <a:rPr lang="zh-CN" altLang="en-US" smtClean="0"/>
              <a:pPr/>
              <a:t>3</a:t>
            </a:fld>
            <a:endParaRPr lang="zh-CN" altLang="en-US"/>
          </a:p>
        </p:txBody>
      </p:sp>
    </p:spTree>
    <p:extLst>
      <p:ext uri="{BB962C8B-B14F-4D97-AF65-F5344CB8AC3E}">
        <p14:creationId xmlns:p14="http://schemas.microsoft.com/office/powerpoint/2010/main" val="1633471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effectLst/>
                <a:latin typeface="+mn-lt"/>
                <a:ea typeface="+mn-ea"/>
                <a:cs typeface="+mn-cs"/>
              </a:rPr>
              <a:t>山东</a:t>
            </a:r>
            <a:r>
              <a:rPr lang="zh-CN" altLang="zh-CN" sz="1200" kern="1200" dirty="0" smtClean="0">
                <a:solidFill>
                  <a:schemeClr val="tx1"/>
                </a:solidFill>
                <a:effectLst/>
                <a:latin typeface="+mn-lt"/>
                <a:ea typeface="+mn-ea"/>
                <a:cs typeface="+mn-cs"/>
              </a:rPr>
              <a:t>煤矿资源赋存条件差，后备资源不足，衰老矿井多，开采条件复杂，受水、火、瓦斯、煤尘、冲击地压威胁较重。全省水文地质类型复杂及以上矿井</a:t>
            </a:r>
            <a:r>
              <a:rPr lang="en-US" altLang="zh-CN" sz="1200" kern="1200" dirty="0" smtClean="0">
                <a:solidFill>
                  <a:schemeClr val="tx1"/>
                </a:solidFill>
                <a:effectLst/>
                <a:latin typeface="+mn-lt"/>
                <a:ea typeface="+mn-ea"/>
                <a:cs typeface="+mn-cs"/>
              </a:rPr>
              <a:t>18</a:t>
            </a:r>
            <a:r>
              <a:rPr lang="zh-CN" altLang="zh-CN" sz="1200" kern="1200" dirty="0" smtClean="0">
                <a:solidFill>
                  <a:schemeClr val="tx1"/>
                </a:solidFill>
                <a:effectLst/>
                <a:latin typeface="+mn-lt"/>
                <a:ea typeface="+mn-ea"/>
                <a:cs typeface="+mn-cs"/>
              </a:rPr>
              <a:t>处；开采自燃和易自燃煤层矿井</a:t>
            </a:r>
            <a:r>
              <a:rPr lang="en-US" altLang="zh-CN" sz="1200" kern="1200" dirty="0" smtClean="0">
                <a:solidFill>
                  <a:schemeClr val="tx1"/>
                </a:solidFill>
                <a:effectLst/>
                <a:latin typeface="+mn-lt"/>
                <a:ea typeface="+mn-ea"/>
                <a:cs typeface="+mn-cs"/>
              </a:rPr>
              <a:t>102</a:t>
            </a:r>
            <a:r>
              <a:rPr lang="zh-CN" altLang="zh-CN" sz="1200" kern="1200" dirty="0" smtClean="0">
                <a:solidFill>
                  <a:schemeClr val="tx1"/>
                </a:solidFill>
                <a:effectLst/>
                <a:latin typeface="+mn-lt"/>
                <a:ea typeface="+mn-ea"/>
                <a:cs typeface="+mn-cs"/>
              </a:rPr>
              <a:t>处；所有煤矿都具有煤尘爆炸危险性</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受冲击地压威胁矿井</a:t>
            </a:r>
            <a:r>
              <a:rPr lang="en-US" altLang="zh-CN" sz="1200" kern="1200" dirty="0" smtClean="0">
                <a:solidFill>
                  <a:schemeClr val="tx1"/>
                </a:solidFill>
                <a:effectLst/>
                <a:latin typeface="+mn-lt"/>
                <a:ea typeface="+mn-ea"/>
                <a:cs typeface="+mn-cs"/>
              </a:rPr>
              <a:t>42</a:t>
            </a:r>
            <a:r>
              <a:rPr lang="zh-CN" altLang="zh-CN" sz="1200" kern="1200" dirty="0" smtClean="0">
                <a:solidFill>
                  <a:schemeClr val="tx1"/>
                </a:solidFill>
                <a:effectLst/>
                <a:latin typeface="+mn-lt"/>
                <a:ea typeface="+mn-ea"/>
                <a:cs typeface="+mn-cs"/>
              </a:rPr>
              <a:t>处，</a:t>
            </a:r>
            <a:r>
              <a:rPr lang="zh-CN" altLang="en-US" sz="1200" kern="1200" dirty="0" smtClean="0">
                <a:solidFill>
                  <a:schemeClr val="tx1"/>
                </a:solidFill>
                <a:effectLst/>
                <a:latin typeface="+mn-lt"/>
                <a:ea typeface="+mn-ea"/>
                <a:cs typeface="+mn-cs"/>
              </a:rPr>
              <a:t>开采深度</a:t>
            </a:r>
            <a:r>
              <a:rPr lang="zh-CN" altLang="zh-CN" sz="1200" kern="1200" dirty="0" smtClean="0">
                <a:solidFill>
                  <a:schemeClr val="tx1"/>
                </a:solidFill>
                <a:effectLst/>
                <a:latin typeface="+mn-lt"/>
                <a:ea typeface="+mn-ea"/>
                <a:cs typeface="+mn-cs"/>
              </a:rPr>
              <a:t>千米以上矿井</a:t>
            </a:r>
            <a:r>
              <a:rPr lang="en-US" altLang="zh-CN" sz="1200" kern="1200" dirty="0" smtClean="0">
                <a:solidFill>
                  <a:schemeClr val="tx1"/>
                </a:solidFill>
                <a:effectLst/>
                <a:latin typeface="+mn-lt"/>
                <a:ea typeface="+mn-ea"/>
                <a:cs typeface="+mn-cs"/>
              </a:rPr>
              <a:t>20</a:t>
            </a:r>
            <a:r>
              <a:rPr lang="zh-CN" altLang="zh-CN" sz="1200" kern="1200" dirty="0" smtClean="0">
                <a:solidFill>
                  <a:schemeClr val="tx1"/>
                </a:solidFill>
                <a:effectLst/>
                <a:latin typeface="+mn-lt"/>
                <a:ea typeface="+mn-ea"/>
                <a:cs typeface="+mn-cs"/>
              </a:rPr>
              <a:t>处，居全国之首。</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A577A0A-9798-4631-BAB2-895F10783C9E}" type="slidenum">
              <a:rPr lang="zh-CN" altLang="en-US" smtClean="0"/>
              <a:pPr/>
              <a:t>4</a:t>
            </a:fld>
            <a:endParaRPr lang="zh-CN" altLang="en-US"/>
          </a:p>
        </p:txBody>
      </p:sp>
    </p:spTree>
    <p:extLst>
      <p:ext uri="{BB962C8B-B14F-4D97-AF65-F5344CB8AC3E}">
        <p14:creationId xmlns:p14="http://schemas.microsoft.com/office/powerpoint/2010/main" val="2421492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《国家煤矿安监局关于印发</a:t>
            </a:r>
            <a:r>
              <a:rPr lang="en-US" altLang="zh-CN" sz="1200" kern="1200" dirty="0" smtClean="0">
                <a:solidFill>
                  <a:schemeClr val="tx1"/>
                </a:solidFill>
                <a:effectLst/>
                <a:latin typeface="+mn-lt"/>
                <a:ea typeface="+mn-ea"/>
                <a:cs typeface="+mn-cs"/>
              </a:rPr>
              <a:t>&lt;</a:t>
            </a:r>
            <a:r>
              <a:rPr lang="zh-CN" altLang="zh-CN" sz="1200" kern="1200" dirty="0" smtClean="0">
                <a:solidFill>
                  <a:schemeClr val="tx1"/>
                </a:solidFill>
                <a:effectLst/>
                <a:latin typeface="+mn-lt"/>
                <a:ea typeface="+mn-ea"/>
                <a:cs typeface="+mn-cs"/>
              </a:rPr>
              <a:t>煤矿安全监控系统升级改造技术方案</a:t>
            </a:r>
            <a:r>
              <a:rPr lang="en-US" altLang="zh-CN" sz="1200" kern="1200" dirty="0" smtClean="0">
                <a:solidFill>
                  <a:schemeClr val="tx1"/>
                </a:solidFill>
                <a:effectLst/>
                <a:latin typeface="+mn-lt"/>
                <a:ea typeface="+mn-ea"/>
                <a:cs typeface="+mn-cs"/>
              </a:rPr>
              <a:t>&gt;</a:t>
            </a:r>
            <a:r>
              <a:rPr lang="zh-CN" altLang="zh-CN" sz="1200" kern="1200" dirty="0" smtClean="0">
                <a:solidFill>
                  <a:schemeClr val="tx1"/>
                </a:solidFill>
                <a:effectLst/>
                <a:latin typeface="+mn-lt"/>
                <a:ea typeface="+mn-ea"/>
                <a:cs typeface="+mn-cs"/>
              </a:rPr>
              <a:t>的通知》下发后，我局高度重视，召开专题会议，</a:t>
            </a:r>
            <a:r>
              <a:rPr lang="zh-CN" altLang="en-US" sz="1200" kern="1200" dirty="0" smtClean="0">
                <a:solidFill>
                  <a:schemeClr val="tx1"/>
                </a:solidFill>
                <a:effectLst/>
                <a:latin typeface="+mn-lt"/>
                <a:ea typeface="+mn-ea"/>
                <a:cs typeface="+mn-cs"/>
              </a:rPr>
              <a:t>研究了煤矿信息化建设规划，制定了”</a:t>
            </a:r>
            <a:r>
              <a:rPr lang="zh-CN" altLang="zh-CN" sz="1200" kern="1200" dirty="0" smtClean="0">
                <a:solidFill>
                  <a:schemeClr val="tx1"/>
                </a:solidFill>
                <a:effectLst/>
                <a:latin typeface="+mn-lt"/>
                <a:ea typeface="+mn-ea"/>
                <a:cs typeface="+mn-cs"/>
              </a:rPr>
              <a:t>以监控系统升级改造为切入点，为煤矿安全生产信息化提供真实及时准确数据支持，为煤矿安全生产智能化奠定坚实数据基础”</a:t>
            </a:r>
            <a:r>
              <a:rPr lang="zh-CN" altLang="en-US" sz="1200" kern="1200" dirty="0" smtClean="0">
                <a:solidFill>
                  <a:schemeClr val="tx1"/>
                </a:solidFill>
                <a:effectLst/>
                <a:latin typeface="+mn-lt"/>
                <a:ea typeface="+mn-ea"/>
                <a:cs typeface="+mn-cs"/>
              </a:rPr>
              <a:t> 的工作思路</a:t>
            </a:r>
            <a:r>
              <a:rPr lang="zh-CN" altLang="zh-CN" sz="1200" kern="1200" dirty="0" smtClean="0">
                <a:solidFill>
                  <a:schemeClr val="tx1"/>
                </a:solidFill>
                <a:effectLst/>
                <a:latin typeface="+mn-lt"/>
                <a:ea typeface="+mn-ea"/>
                <a:cs typeface="+mn-cs"/>
              </a:rPr>
              <a:t>，成立了以省局领导任组长、各分局局长和相关业务处室处长为成员的安全监控系统升级改造小组，设专人负责升级改造工作，制定了升级改造设施标准，经</a:t>
            </a:r>
            <a:r>
              <a:rPr lang="en-US" altLang="zh-CN" sz="1200" kern="1200" dirty="0" smtClean="0">
                <a:solidFill>
                  <a:schemeClr val="tx1"/>
                </a:solidFill>
                <a:effectLst/>
                <a:latin typeface="+mn-lt"/>
                <a:ea typeface="+mn-ea"/>
                <a:cs typeface="+mn-cs"/>
              </a:rPr>
              <a:t>14</a:t>
            </a:r>
            <a:r>
              <a:rPr lang="zh-CN" altLang="zh-CN" sz="1200" kern="1200" dirty="0" smtClean="0">
                <a:solidFill>
                  <a:schemeClr val="tx1"/>
                </a:solidFill>
                <a:effectLst/>
                <a:latin typeface="+mn-lt"/>
                <a:ea typeface="+mn-ea"/>
                <a:cs typeface="+mn-cs"/>
              </a:rPr>
              <a:t>处煤矿试点示范，总结经验，全省推广</a:t>
            </a:r>
            <a:r>
              <a:rPr lang="zh-CN" altLang="zh-CN" sz="1200" kern="1200" smtClean="0">
                <a:solidFill>
                  <a:schemeClr val="tx1"/>
                </a:solidFill>
                <a:effectLst/>
                <a:latin typeface="+mn-lt"/>
                <a:ea typeface="+mn-ea"/>
                <a:cs typeface="+mn-cs"/>
              </a:rPr>
              <a:t>。</a:t>
            </a:r>
            <a:r>
              <a:rPr lang="zh-CN" altLang="zh-CN" sz="1200" kern="1200" smtClean="0">
                <a:solidFill>
                  <a:schemeClr val="tx1"/>
                </a:solidFill>
                <a:effectLst/>
                <a:latin typeface="+mn-lt"/>
                <a:ea typeface="+mn-ea"/>
                <a:cs typeface="+mn-cs"/>
              </a:rPr>
              <a:t>截</a:t>
            </a:r>
            <a:r>
              <a:rPr lang="zh-CN" altLang="en-US" sz="1200" kern="1200" smtClean="0">
                <a:solidFill>
                  <a:schemeClr val="tx1"/>
                </a:solidFill>
                <a:effectLst/>
                <a:latin typeface="+mn-lt"/>
                <a:ea typeface="+mn-ea"/>
                <a:cs typeface="+mn-cs"/>
              </a:rPr>
              <a:t>至</a:t>
            </a:r>
            <a:r>
              <a:rPr lang="zh-CN" altLang="zh-CN" sz="1200" kern="1200" smtClean="0">
                <a:solidFill>
                  <a:schemeClr val="tx1"/>
                </a:solidFill>
                <a:effectLst/>
                <a:latin typeface="+mn-lt"/>
                <a:ea typeface="+mn-ea"/>
                <a:cs typeface="+mn-cs"/>
              </a:rPr>
              <a:t>目前</a:t>
            </a:r>
            <a:r>
              <a:rPr lang="zh-CN" altLang="zh-CN" sz="1200" kern="1200" dirty="0" smtClean="0">
                <a:solidFill>
                  <a:schemeClr val="tx1"/>
                </a:solidFill>
                <a:effectLst/>
                <a:latin typeface="+mn-lt"/>
                <a:ea typeface="+mn-ea"/>
                <a:cs typeface="+mn-cs"/>
              </a:rPr>
              <a:t>，山东</a:t>
            </a:r>
            <a:r>
              <a:rPr lang="zh-CN" altLang="en-US" sz="1200" kern="1200" dirty="0" smtClean="0">
                <a:solidFill>
                  <a:schemeClr val="tx1"/>
                </a:solidFill>
                <a:effectLst/>
                <a:latin typeface="+mn-lt"/>
                <a:ea typeface="+mn-ea"/>
                <a:cs typeface="+mn-cs"/>
              </a:rPr>
              <a:t>已</a:t>
            </a:r>
            <a:r>
              <a:rPr lang="zh-CN" altLang="zh-CN" sz="1200" kern="1200" dirty="0" smtClean="0">
                <a:solidFill>
                  <a:schemeClr val="tx1"/>
                </a:solidFill>
                <a:effectLst/>
                <a:latin typeface="+mn-lt"/>
                <a:ea typeface="+mn-ea"/>
                <a:cs typeface="+mn-cs"/>
              </a:rPr>
              <a:t>完成升级改造煤矿</a:t>
            </a:r>
            <a:r>
              <a:rPr lang="en-US" altLang="zh-CN" sz="1200" kern="1200" dirty="0" smtClean="0">
                <a:solidFill>
                  <a:schemeClr val="tx1"/>
                </a:solidFill>
                <a:effectLst/>
                <a:latin typeface="+mn-lt"/>
                <a:ea typeface="+mn-ea"/>
                <a:cs typeface="+mn-cs"/>
              </a:rPr>
              <a:t>72</a:t>
            </a:r>
            <a:r>
              <a:rPr lang="zh-CN" altLang="zh-CN" sz="1200" kern="1200" dirty="0" smtClean="0">
                <a:solidFill>
                  <a:schemeClr val="tx1"/>
                </a:solidFill>
                <a:effectLst/>
                <a:latin typeface="+mn-lt"/>
                <a:ea typeface="+mn-ea"/>
                <a:cs typeface="+mn-cs"/>
              </a:rPr>
              <a:t>处，</a:t>
            </a:r>
            <a:r>
              <a:rPr lang="zh-CN" altLang="en-US" sz="1200" kern="1200" dirty="0" smtClean="0">
                <a:solidFill>
                  <a:schemeClr val="tx1"/>
                </a:solidFill>
                <a:effectLst/>
                <a:latin typeface="+mn-lt"/>
                <a:ea typeface="+mn-ea"/>
                <a:cs typeface="+mn-cs"/>
              </a:rPr>
              <a:t>其余煤矿正在实施。</a:t>
            </a:r>
            <a:r>
              <a:rPr lang="en-US" altLang="zh-CN" sz="1200" kern="1200" dirty="0" smtClean="0">
                <a:solidFill>
                  <a:schemeClr val="tx1"/>
                </a:solidFill>
                <a:effectLst/>
                <a:latin typeface="+mn-lt"/>
                <a:ea typeface="+mn-ea"/>
                <a:cs typeface="+mn-cs"/>
              </a:rPr>
              <a:t>2018</a:t>
            </a:r>
            <a:r>
              <a:rPr lang="zh-CN" altLang="en-US" sz="1200" kern="1200" dirty="0" smtClean="0">
                <a:solidFill>
                  <a:schemeClr val="tx1"/>
                </a:solidFill>
                <a:effectLst/>
                <a:latin typeface="+mn-lt"/>
                <a:ea typeface="+mn-ea"/>
                <a:cs typeface="+mn-cs"/>
              </a:rPr>
              <a:t>年年底前全部完成升级改造任务。</a:t>
            </a:r>
            <a:endParaRPr lang="zh-CN" altLang="zh-CN" sz="1200" kern="1200" dirty="0" smtClean="0">
              <a:solidFill>
                <a:srgbClr val="00B0F0"/>
              </a:solidFill>
              <a:effectLst/>
              <a:latin typeface="+mn-lt"/>
              <a:ea typeface="+mn-ea"/>
              <a:cs typeface="+mn-cs"/>
            </a:endParaRPr>
          </a:p>
          <a:p>
            <a:endParaRPr lang="zh-CN"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9288EACC-3148-4639-B8F8-DA7D85113A1E}" type="slidenum">
              <a:rPr lang="zh-CN" altLang="en-US" smtClean="0"/>
              <a:t>5</a:t>
            </a:fld>
            <a:endParaRPr lang="zh-CN" altLang="en-US"/>
          </a:p>
        </p:txBody>
      </p:sp>
    </p:spTree>
    <p:extLst>
      <p:ext uri="{BB962C8B-B14F-4D97-AF65-F5344CB8AC3E}">
        <p14:creationId xmlns:p14="http://schemas.microsoft.com/office/powerpoint/2010/main" val="2854575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这次升级改造</a:t>
            </a:r>
            <a:r>
              <a:rPr lang="zh-CN" altLang="en-US" sz="1200" kern="1200" dirty="0" smtClean="0">
                <a:solidFill>
                  <a:schemeClr val="tx1"/>
                </a:solidFill>
                <a:effectLst/>
                <a:latin typeface="+mn-lt"/>
                <a:ea typeface="+mn-ea"/>
                <a:cs typeface="+mn-cs"/>
              </a:rPr>
              <a:t>全省煤矿共投入改造</a:t>
            </a:r>
            <a:r>
              <a:rPr lang="zh-CN" altLang="zh-CN" sz="1200" kern="1200" dirty="0" smtClean="0">
                <a:solidFill>
                  <a:schemeClr val="tx1"/>
                </a:solidFill>
                <a:effectLst/>
                <a:latin typeface="+mn-lt"/>
                <a:ea typeface="+mn-ea"/>
                <a:cs typeface="+mn-cs"/>
              </a:rPr>
              <a:t>资金</a:t>
            </a:r>
            <a:r>
              <a:rPr lang="zh-CN" altLang="en-US" sz="1200" kern="1200" dirty="0" smtClean="0">
                <a:solidFill>
                  <a:schemeClr val="tx1"/>
                </a:solidFill>
                <a:effectLst/>
                <a:latin typeface="+mn-lt"/>
                <a:ea typeface="+mn-ea"/>
                <a:cs typeface="+mn-cs"/>
              </a:rPr>
              <a:t>约</a:t>
            </a:r>
            <a:r>
              <a:rPr lang="en-US" altLang="zh-CN" sz="1200" kern="1200" dirty="0" smtClean="0">
                <a:solidFill>
                  <a:schemeClr val="tx1"/>
                </a:solidFill>
                <a:effectLst/>
                <a:latin typeface="+mn-lt"/>
                <a:ea typeface="+mn-ea"/>
                <a:cs typeface="+mn-cs"/>
              </a:rPr>
              <a:t>2.1</a:t>
            </a:r>
            <a:r>
              <a:rPr lang="zh-CN" altLang="zh-CN" sz="1200" kern="1200" dirty="0" smtClean="0">
                <a:solidFill>
                  <a:schemeClr val="tx1"/>
                </a:solidFill>
                <a:effectLst/>
                <a:latin typeface="+mn-lt"/>
                <a:ea typeface="+mn-ea"/>
                <a:cs typeface="+mn-cs"/>
              </a:rPr>
              <a:t>亿元，新敷设光缆</a:t>
            </a:r>
            <a:r>
              <a:rPr lang="en-US" altLang="zh-CN" sz="1200" kern="1200" dirty="0" smtClean="0">
                <a:solidFill>
                  <a:schemeClr val="tx1"/>
                </a:solidFill>
                <a:effectLst/>
                <a:latin typeface="+mn-lt"/>
                <a:ea typeface="+mn-ea"/>
                <a:cs typeface="+mn-cs"/>
              </a:rPr>
              <a:t>1132</a:t>
            </a:r>
            <a:r>
              <a:rPr lang="zh-CN" altLang="en-US" sz="1200" kern="1200" dirty="0" smtClean="0">
                <a:solidFill>
                  <a:schemeClr val="tx1"/>
                </a:solidFill>
                <a:effectLst/>
                <a:latin typeface="+mn-lt"/>
                <a:ea typeface="+mn-ea"/>
                <a:cs typeface="+mn-cs"/>
              </a:rPr>
              <a:t>千米</a:t>
            </a:r>
            <a:r>
              <a:rPr lang="zh-CN" altLang="zh-CN" sz="1200" kern="1200" dirty="0" smtClean="0">
                <a:solidFill>
                  <a:schemeClr val="tx1"/>
                </a:solidFill>
                <a:effectLst/>
                <a:latin typeface="+mn-lt"/>
                <a:ea typeface="+mn-ea"/>
                <a:cs typeface="+mn-cs"/>
              </a:rPr>
              <a:t>，更换井下网络交换机</a:t>
            </a:r>
            <a:r>
              <a:rPr lang="en-US" altLang="zh-CN" sz="1200" kern="1200" dirty="0" smtClean="0">
                <a:solidFill>
                  <a:schemeClr val="tx1"/>
                </a:solidFill>
                <a:effectLst/>
                <a:latin typeface="+mn-lt"/>
                <a:ea typeface="+mn-ea"/>
                <a:cs typeface="+mn-cs"/>
              </a:rPr>
              <a:t>546</a:t>
            </a:r>
            <a:r>
              <a:rPr lang="zh-CN" altLang="zh-CN" sz="1200" kern="1200" dirty="0" smtClean="0">
                <a:solidFill>
                  <a:schemeClr val="tx1"/>
                </a:solidFill>
                <a:effectLst/>
                <a:latin typeface="+mn-lt"/>
                <a:ea typeface="+mn-ea"/>
                <a:cs typeface="+mn-cs"/>
              </a:rPr>
              <a:t>台、分站</a:t>
            </a:r>
            <a:r>
              <a:rPr lang="en-US" altLang="zh-CN" sz="1200" kern="1200" dirty="0" smtClean="0">
                <a:solidFill>
                  <a:schemeClr val="tx1"/>
                </a:solidFill>
                <a:effectLst/>
                <a:latin typeface="+mn-lt"/>
                <a:ea typeface="+mn-ea"/>
                <a:cs typeface="+mn-cs"/>
              </a:rPr>
              <a:t>2880</a:t>
            </a:r>
            <a:r>
              <a:rPr lang="zh-CN" altLang="zh-CN" sz="1200" kern="1200" dirty="0" smtClean="0">
                <a:solidFill>
                  <a:schemeClr val="tx1"/>
                </a:solidFill>
                <a:effectLst/>
                <a:latin typeface="+mn-lt"/>
                <a:ea typeface="+mn-ea"/>
                <a:cs typeface="+mn-cs"/>
              </a:rPr>
              <a:t>台、各类传感器</a:t>
            </a:r>
            <a:r>
              <a:rPr lang="en-US" altLang="zh-CN" sz="1200" kern="1200" dirty="0" smtClean="0">
                <a:solidFill>
                  <a:schemeClr val="tx1"/>
                </a:solidFill>
                <a:effectLst/>
                <a:latin typeface="+mn-lt"/>
                <a:ea typeface="+mn-ea"/>
                <a:cs typeface="+mn-cs"/>
              </a:rPr>
              <a:t>22452</a:t>
            </a:r>
            <a:r>
              <a:rPr lang="zh-CN" altLang="zh-CN" sz="1200" kern="1200" dirty="0" smtClean="0">
                <a:solidFill>
                  <a:schemeClr val="tx1"/>
                </a:solidFill>
                <a:effectLst/>
                <a:latin typeface="+mn-lt"/>
                <a:ea typeface="+mn-ea"/>
                <a:cs typeface="+mn-cs"/>
              </a:rPr>
              <a:t>台。其中激光甲烷传感器</a:t>
            </a:r>
            <a:r>
              <a:rPr lang="en-US" altLang="zh-CN" sz="1200" kern="1200" dirty="0" smtClean="0">
                <a:solidFill>
                  <a:schemeClr val="tx1"/>
                </a:solidFill>
                <a:effectLst/>
                <a:latin typeface="+mn-lt"/>
                <a:ea typeface="+mn-ea"/>
                <a:cs typeface="+mn-cs"/>
              </a:rPr>
              <a:t>1306</a:t>
            </a:r>
            <a:r>
              <a:rPr lang="zh-CN" altLang="zh-CN" sz="1200" kern="1200" dirty="0" smtClean="0">
                <a:solidFill>
                  <a:schemeClr val="tx1"/>
                </a:solidFill>
                <a:effectLst/>
                <a:latin typeface="+mn-lt"/>
                <a:ea typeface="+mn-ea"/>
                <a:cs typeface="+mn-cs"/>
              </a:rPr>
              <a:t>台、多参数传感器</a:t>
            </a:r>
            <a:r>
              <a:rPr lang="en-US" altLang="zh-CN" sz="1200" kern="1200" dirty="0" smtClean="0">
                <a:solidFill>
                  <a:schemeClr val="tx1"/>
                </a:solidFill>
                <a:effectLst/>
                <a:latin typeface="+mn-lt"/>
                <a:ea typeface="+mn-ea"/>
                <a:cs typeface="+mn-cs"/>
              </a:rPr>
              <a:t>311</a:t>
            </a:r>
            <a:r>
              <a:rPr lang="zh-CN" altLang="zh-CN" sz="1200" kern="1200" dirty="0" smtClean="0">
                <a:solidFill>
                  <a:schemeClr val="tx1"/>
                </a:solidFill>
                <a:effectLst/>
                <a:latin typeface="+mn-lt"/>
                <a:ea typeface="+mn-ea"/>
                <a:cs typeface="+mn-cs"/>
              </a:rPr>
              <a:t>台。</a:t>
            </a:r>
          </a:p>
          <a:p>
            <a:endParaRPr lang="zh-CN" altLang="en-US" dirty="0"/>
          </a:p>
        </p:txBody>
      </p:sp>
      <p:sp>
        <p:nvSpPr>
          <p:cNvPr id="4" name="灯片编号占位符 3"/>
          <p:cNvSpPr>
            <a:spLocks noGrp="1"/>
          </p:cNvSpPr>
          <p:nvPr>
            <p:ph type="sldNum" sz="quarter" idx="10"/>
          </p:nvPr>
        </p:nvSpPr>
        <p:spPr/>
        <p:txBody>
          <a:bodyPr/>
          <a:lstStyle/>
          <a:p>
            <a:fld id="{9288EACC-3148-4639-B8F8-DA7D85113A1E}" type="slidenum">
              <a:rPr lang="zh-CN" altLang="en-US" smtClean="0"/>
              <a:t>6</a:t>
            </a:fld>
            <a:endParaRPr lang="zh-CN" altLang="en-US"/>
          </a:p>
        </p:txBody>
      </p:sp>
    </p:spTree>
    <p:extLst>
      <p:ext uri="{BB962C8B-B14F-4D97-AF65-F5344CB8AC3E}">
        <p14:creationId xmlns:p14="http://schemas.microsoft.com/office/powerpoint/2010/main" val="2521582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r>
              <a:rPr lang="zh-CN" altLang="en-US" sz="1200" kern="1200" dirty="0" smtClean="0">
                <a:solidFill>
                  <a:schemeClr val="tx1"/>
                </a:solidFill>
                <a:effectLst/>
                <a:latin typeface="+mn-lt"/>
                <a:ea typeface="+mn-ea"/>
                <a:cs typeface="+mn-cs"/>
              </a:rPr>
              <a:t>二</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升级改造主要做法：</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在推进安全监控系统升级改造中，</a:t>
            </a:r>
            <a:r>
              <a:rPr lang="zh-CN" altLang="en-US" sz="1200" kern="1200" dirty="0" smtClean="0">
                <a:solidFill>
                  <a:schemeClr val="tx1"/>
                </a:solidFill>
                <a:effectLst/>
                <a:latin typeface="+mn-lt"/>
                <a:ea typeface="+mn-ea"/>
                <a:cs typeface="+mn-cs"/>
              </a:rPr>
              <a:t>我</a:t>
            </a:r>
            <a:r>
              <a:rPr lang="zh-CN" altLang="zh-CN" sz="1200" kern="1200" dirty="0" smtClean="0">
                <a:solidFill>
                  <a:schemeClr val="tx1"/>
                </a:solidFill>
                <a:effectLst/>
                <a:latin typeface="+mn-lt"/>
                <a:ea typeface="+mn-ea"/>
                <a:cs typeface="+mn-cs"/>
              </a:rPr>
              <a:t>局主要</a:t>
            </a:r>
            <a:r>
              <a:rPr lang="zh-CN" altLang="en-US" sz="1200" kern="1200" dirty="0" smtClean="0">
                <a:solidFill>
                  <a:schemeClr val="tx1"/>
                </a:solidFill>
                <a:effectLst/>
                <a:latin typeface="+mn-lt"/>
                <a:ea typeface="+mn-ea"/>
                <a:cs typeface="+mn-cs"/>
              </a:rPr>
              <a:t>采取了七项措施</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一是统筹谋划、科学部署，二是制定标准、统一规范，三是支持引导，确保投入；四是试点先行、积累经验，五是总结经验，全面推进；六是加强督导、促进改造，七是强化管理，确保安全。通过七项措施，有力推进山东煤矿监控系统改造工作。</a:t>
            </a:r>
            <a:endParaRPr lang="zh-CN" altLang="zh-CN" sz="1200" kern="1200" dirty="0" smtClean="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A577A0A-9798-4631-BAB2-895F10783C9E}" type="slidenum">
              <a:rPr lang="zh-CN" altLang="en-US" smtClean="0"/>
              <a:pPr/>
              <a:t>7</a:t>
            </a:fld>
            <a:endParaRPr lang="zh-CN" altLang="en-US"/>
          </a:p>
        </p:txBody>
      </p:sp>
    </p:spTree>
    <p:extLst>
      <p:ext uri="{BB962C8B-B14F-4D97-AF65-F5344CB8AC3E}">
        <p14:creationId xmlns:p14="http://schemas.microsoft.com/office/powerpoint/2010/main" val="935991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a:t>
            </a:r>
            <a:r>
              <a:rPr lang="zh-CN" altLang="en-US" sz="1200" b="1" kern="1200" dirty="0" smtClean="0">
                <a:solidFill>
                  <a:schemeClr val="tx1"/>
                </a:solidFill>
                <a:effectLst/>
                <a:latin typeface="+mn-lt"/>
                <a:ea typeface="+mn-ea"/>
                <a:cs typeface="+mn-cs"/>
              </a:rPr>
              <a:t>一）科学谋划，全面部署升级改造工作</a:t>
            </a:r>
            <a:endParaRPr lang="en-US" altLang="zh-CN"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为全面掌握全省煤矿监控系统现状，组织开展了“两次专项行动”。</a:t>
            </a:r>
            <a:r>
              <a:rPr lang="zh-CN" altLang="zh-CN" sz="1200" b="1" kern="1200" dirty="0" smtClean="0">
                <a:solidFill>
                  <a:schemeClr val="tx1"/>
                </a:solidFill>
                <a:effectLst/>
                <a:latin typeface="+mn-lt"/>
                <a:ea typeface="+mn-ea"/>
                <a:cs typeface="+mn-cs"/>
              </a:rPr>
              <a:t>一次摸底专项监察行动</a:t>
            </a:r>
            <a:r>
              <a:rPr lang="zh-CN" altLang="en-US" sz="1200" b="1" kern="1200" dirty="0" smtClean="0">
                <a:solidFill>
                  <a:schemeClr val="tx1"/>
                </a:solidFill>
                <a:effectLst/>
                <a:latin typeface="+mn-lt"/>
                <a:ea typeface="+mn-ea"/>
                <a:cs typeface="+mn-cs"/>
              </a:rPr>
              <a:t>，就是监控系统专项监察，排查</a:t>
            </a:r>
            <a:r>
              <a:rPr lang="zh-CN" altLang="zh-CN" sz="1200" kern="1200" dirty="0" smtClean="0">
                <a:solidFill>
                  <a:schemeClr val="tx1"/>
                </a:solidFill>
                <a:effectLst/>
                <a:latin typeface="+mn-lt"/>
                <a:ea typeface="+mn-ea"/>
                <a:cs typeface="+mn-cs"/>
              </a:rPr>
              <a:t>全省煤矿安全监控、人员位置监测、通信广播三大系统的使用现状、存在问题</a:t>
            </a:r>
            <a:r>
              <a:rPr lang="zh-CN" altLang="en-US" sz="1200" kern="1200" dirty="0" smtClean="0">
                <a:solidFill>
                  <a:schemeClr val="tx1"/>
                </a:solidFill>
                <a:effectLst/>
                <a:latin typeface="+mn-lt"/>
                <a:ea typeface="+mn-ea"/>
                <a:cs typeface="+mn-cs"/>
              </a:rPr>
              <a:t>，摸清了底数</a:t>
            </a:r>
            <a:r>
              <a:rPr lang="zh-CN" altLang="zh-CN"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AA577A0A-9798-4631-BAB2-895F10783C9E}" type="slidenum">
              <a:rPr lang="zh-CN" altLang="en-US" smtClean="0"/>
              <a:pPr/>
              <a:t>8</a:t>
            </a:fld>
            <a:endParaRPr lang="zh-CN" altLang="en-US"/>
          </a:p>
        </p:txBody>
      </p:sp>
    </p:spTree>
    <p:extLst>
      <p:ext uri="{BB962C8B-B14F-4D97-AF65-F5344CB8AC3E}">
        <p14:creationId xmlns:p14="http://schemas.microsoft.com/office/powerpoint/2010/main" val="2401832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b="1" kern="1200" dirty="0" smtClean="0">
                <a:solidFill>
                  <a:schemeClr val="tx1"/>
                </a:solidFill>
                <a:effectLst/>
                <a:latin typeface="+mn-lt"/>
                <a:ea typeface="+mn-ea"/>
                <a:cs typeface="+mn-cs"/>
              </a:rPr>
              <a:t>一次调研考察专项行动：</a:t>
            </a:r>
            <a:r>
              <a:rPr lang="zh-CN" altLang="zh-CN" sz="1200" kern="1200" dirty="0" smtClean="0">
                <a:solidFill>
                  <a:schemeClr val="tx1"/>
                </a:solidFill>
                <a:effectLst/>
                <a:latin typeface="+mn-lt"/>
                <a:ea typeface="+mn-ea"/>
                <a:cs typeface="+mn-cs"/>
              </a:rPr>
              <a:t>组织人员到中国矿业大学、重庆、河南等地，专题考察调研安全监控系统、井下通讯融合等方面的先进技术和装备。</a:t>
            </a:r>
          </a:p>
        </p:txBody>
      </p:sp>
      <p:sp>
        <p:nvSpPr>
          <p:cNvPr id="4" name="灯片编号占位符 3"/>
          <p:cNvSpPr>
            <a:spLocks noGrp="1"/>
          </p:cNvSpPr>
          <p:nvPr>
            <p:ph type="sldNum" sz="quarter" idx="10"/>
          </p:nvPr>
        </p:nvSpPr>
        <p:spPr/>
        <p:txBody>
          <a:bodyPr/>
          <a:lstStyle/>
          <a:p>
            <a:fld id="{AA577A0A-9798-4631-BAB2-895F10783C9E}" type="slidenum">
              <a:rPr lang="zh-CN" altLang="en-US" smtClean="0"/>
              <a:pPr/>
              <a:t>9</a:t>
            </a:fld>
            <a:endParaRPr lang="zh-CN" altLang="en-US"/>
          </a:p>
        </p:txBody>
      </p:sp>
    </p:spTree>
    <p:extLst>
      <p:ext uri="{BB962C8B-B14F-4D97-AF65-F5344CB8AC3E}">
        <p14:creationId xmlns:p14="http://schemas.microsoft.com/office/powerpoint/2010/main" val="4120726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53F27C3A-485C-4903-9BB5-487A74734653}" type="datetimeFigureOut">
              <a:rPr lang="zh-CN" altLang="en-US" smtClean="0"/>
              <a:pPr/>
              <a:t>2022/3/28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8FDD34-FF94-4B59-97BD-30E96970C11A}" type="slidenum">
              <a:rPr lang="zh-CN" altLang="en-US" smtClean="0"/>
              <a:pPr/>
              <a:t>‹#›</a:t>
            </a:fld>
            <a:endParaRPr lang="zh-CN" altLang="en-US"/>
          </a:p>
        </p:txBody>
      </p:sp>
    </p:spTree>
    <p:extLst>
      <p:ext uri="{BB962C8B-B14F-4D97-AF65-F5344CB8AC3E}">
        <p14:creationId xmlns:p14="http://schemas.microsoft.com/office/powerpoint/2010/main" val="1648331756"/>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F27C3A-485C-4903-9BB5-487A74734653}" type="datetimeFigureOut">
              <a:rPr lang="zh-CN" altLang="en-US" smtClean="0"/>
              <a:pPr/>
              <a:t>2022/3/28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8FDD34-FF94-4B59-97BD-30E96970C11A}" type="slidenum">
              <a:rPr lang="zh-CN" altLang="en-US" smtClean="0"/>
              <a:pPr/>
              <a:t>‹#›</a:t>
            </a:fld>
            <a:endParaRPr lang="zh-CN" altLang="en-US"/>
          </a:p>
        </p:txBody>
      </p:sp>
    </p:spTree>
    <p:extLst>
      <p:ext uri="{BB962C8B-B14F-4D97-AF65-F5344CB8AC3E}">
        <p14:creationId xmlns:p14="http://schemas.microsoft.com/office/powerpoint/2010/main" val="598314999"/>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F27C3A-485C-4903-9BB5-487A74734653}" type="datetimeFigureOut">
              <a:rPr lang="zh-CN" altLang="en-US" smtClean="0"/>
              <a:pPr/>
              <a:t>2022/3/28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8FDD34-FF94-4B59-97BD-30E96970C11A}" type="slidenum">
              <a:rPr lang="zh-CN" altLang="en-US" smtClean="0"/>
              <a:pPr/>
              <a:t>‹#›</a:t>
            </a:fld>
            <a:endParaRPr lang="zh-CN" altLang="en-US"/>
          </a:p>
        </p:txBody>
      </p:sp>
    </p:spTree>
    <p:extLst>
      <p:ext uri="{BB962C8B-B14F-4D97-AF65-F5344CB8AC3E}">
        <p14:creationId xmlns:p14="http://schemas.microsoft.com/office/powerpoint/2010/main" val="3372135865"/>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F27C3A-485C-4903-9BB5-487A74734653}" type="datetimeFigureOut">
              <a:rPr lang="zh-CN" altLang="en-US" smtClean="0"/>
              <a:pPr/>
              <a:t>2022/3/28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8FDD34-FF94-4B59-97BD-30E96970C11A}" type="slidenum">
              <a:rPr lang="zh-CN" altLang="en-US" smtClean="0"/>
              <a:pPr/>
              <a:t>‹#›</a:t>
            </a:fld>
            <a:endParaRPr lang="zh-CN" altLang="en-US"/>
          </a:p>
        </p:txBody>
      </p:sp>
    </p:spTree>
    <p:extLst>
      <p:ext uri="{BB962C8B-B14F-4D97-AF65-F5344CB8AC3E}">
        <p14:creationId xmlns:p14="http://schemas.microsoft.com/office/powerpoint/2010/main" val="3869136111"/>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cxnSp>
        <p:nvCxnSpPr>
          <p:cNvPr id="3" name="直接连接符 2"/>
          <p:cNvCxnSpPr>
            <a:endCxn id="2" idx="3"/>
          </p:cNvCxnSpPr>
          <p:nvPr userDrawn="1"/>
        </p:nvCxnSpPr>
        <p:spPr>
          <a:xfrm>
            <a:off x="765239" y="2508885"/>
            <a:ext cx="8378761" cy="28576"/>
          </a:xfrm>
          <a:prstGeom prst="line">
            <a:avLst/>
          </a:prstGeom>
          <a:ln w="12700">
            <a:solidFill>
              <a:schemeClr val="bg1"/>
            </a:solidFill>
          </a:ln>
          <a:effectLst/>
        </p:spPr>
        <p:style>
          <a:lnRef idx="1">
            <a:schemeClr val="accent1"/>
          </a:lnRef>
          <a:fillRef idx="0">
            <a:schemeClr val="accent1"/>
          </a:fillRef>
          <a:effectRef idx="0">
            <a:schemeClr val="accent1"/>
          </a:effectRef>
          <a:fontRef idx="minor">
            <a:schemeClr val="tx1"/>
          </a:fontRef>
        </p:style>
      </p:cxnSp>
      <p:grpSp>
        <p:nvGrpSpPr>
          <p:cNvPr id="5" name="组合 4"/>
          <p:cNvGrpSpPr/>
          <p:nvPr userDrawn="1"/>
        </p:nvGrpSpPr>
        <p:grpSpPr>
          <a:xfrm>
            <a:off x="-66242" y="112142"/>
            <a:ext cx="9210242" cy="3509300"/>
            <a:chOff x="-66242" y="112142"/>
            <a:chExt cx="9210242" cy="3509300"/>
          </a:xfrm>
        </p:grpSpPr>
        <p:sp>
          <p:nvSpPr>
            <p:cNvPr id="2" name="矩形 1"/>
            <p:cNvSpPr/>
            <p:nvPr userDrawn="1"/>
          </p:nvSpPr>
          <p:spPr>
            <a:xfrm>
              <a:off x="0" y="1453479"/>
              <a:ext cx="9144000" cy="2167963"/>
            </a:xfrm>
            <a:prstGeom prst="rect">
              <a:avLst/>
            </a:prstGeom>
            <a:solidFill>
              <a:schemeClr val="accent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dirty="0">
                <a:solidFill>
                  <a:srgbClr val="0070C0"/>
                </a:solidFill>
                <a:latin typeface="Arial" panose="020B0604020202020204" pitchFamily="34" charset="0"/>
                <a:ea typeface="微软雅黑" panose="020B0503020204020204" pitchFamily="34" charset="-122"/>
                <a:sym typeface="Arial" panose="020B0604020202020204" pitchFamily="34" charset="0"/>
              </a:endParaRPr>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4587" y="112142"/>
              <a:ext cx="1011483" cy="1079727"/>
            </a:xfrm>
            <a:prstGeom prst="rect">
              <a:avLst/>
            </a:prstGeom>
            <a:effectLst>
              <a:outerShdw blurRad="50800" dist="38100" dir="2700000" algn="tl" rotWithShape="0">
                <a:prstClr val="black">
                  <a:alpha val="40000"/>
                </a:prstClr>
              </a:outerShdw>
            </a:effectLst>
          </p:spPr>
        </p:pic>
        <p:sp>
          <p:nvSpPr>
            <p:cNvPr id="7" name="矩形 6"/>
            <p:cNvSpPr/>
            <p:nvPr userDrawn="1"/>
          </p:nvSpPr>
          <p:spPr>
            <a:xfrm>
              <a:off x="-66242" y="1191869"/>
              <a:ext cx="2071689" cy="261610"/>
            </a:xfrm>
            <a:prstGeom prst="rect">
              <a:avLst/>
            </a:prstGeom>
            <a:noFill/>
            <a:ln>
              <a:noFill/>
            </a:ln>
            <a:effectLst>
              <a:glow rad="63500">
                <a:schemeClr val="accent2">
                  <a:satMod val="175000"/>
                  <a:alpha val="40000"/>
                </a:schemeClr>
              </a:glow>
            </a:effectLst>
          </p:spPr>
          <p:txBody>
            <a:bodyPr wrap="square" lIns="91440" tIns="45720" rIns="91440" bIns="45720">
              <a:spAutoFit/>
              <a:scene3d>
                <a:camera prst="orthographicFront"/>
                <a:lightRig rig="morning" dir="t"/>
              </a:scene3d>
              <a:sp3d extrusionH="57150">
                <a:bevelT w="0" h="0" prst="cross"/>
              </a:sp3d>
            </a:bodyPr>
            <a:lstStyle/>
            <a:p>
              <a:pPr algn="ctr"/>
              <a:r>
                <a:rPr lang="zh-CN" altLang="en-US" sz="1100" dirty="0" smtClean="0">
                  <a:ln w="0"/>
                  <a:solidFill>
                    <a:srgbClr val="C00000"/>
                  </a:solidFill>
                  <a:effectLst>
                    <a:glow rad="63500">
                      <a:schemeClr val="accent1"/>
                    </a:glow>
                    <a:outerShdw blurRad="38100" dist="25400" dir="5400000" algn="ctr" rotWithShape="0">
                      <a:schemeClr val="bg1">
                        <a:alpha val="43000"/>
                      </a:schemeClr>
                    </a:outerShdw>
                  </a:effectLst>
                  <a:latin typeface="华文新魏" panose="02010800040101010101" pitchFamily="2" charset="-122"/>
                  <a:ea typeface="华文新魏" panose="02010800040101010101" pitchFamily="2" charset="-122"/>
                </a:rPr>
                <a:t>山东煤矿安全监察局</a:t>
              </a:r>
              <a:endParaRPr lang="zh-CN" altLang="en-US" sz="1100" dirty="0">
                <a:ln w="0"/>
                <a:solidFill>
                  <a:srgbClr val="C00000"/>
                </a:solidFill>
                <a:effectLst>
                  <a:glow rad="63500">
                    <a:schemeClr val="accent1"/>
                  </a:glow>
                  <a:outerShdw blurRad="38100" dist="25400" dir="5400000" algn="ctr" rotWithShape="0">
                    <a:schemeClr val="bg1">
                      <a:alpha val="43000"/>
                    </a:schemeClr>
                  </a:outerShdw>
                </a:effectLst>
                <a:latin typeface="华文新魏" panose="02010800040101010101" pitchFamily="2" charset="-122"/>
                <a:ea typeface="华文新魏" panose="02010800040101010101" pitchFamily="2" charset="-122"/>
              </a:endParaRPr>
            </a:p>
          </p:txBody>
        </p:sp>
      </p:grpSp>
    </p:spTree>
    <p:extLst>
      <p:ext uri="{BB962C8B-B14F-4D97-AF65-F5344CB8AC3E}">
        <p14:creationId xmlns:p14="http://schemas.microsoft.com/office/powerpoint/2010/main" val="1580265178"/>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grpSp>
        <p:nvGrpSpPr>
          <p:cNvPr id="3" name="组合 2"/>
          <p:cNvGrpSpPr/>
          <p:nvPr userDrawn="1"/>
        </p:nvGrpSpPr>
        <p:grpSpPr>
          <a:xfrm>
            <a:off x="-150692" y="58740"/>
            <a:ext cx="9294692" cy="1114818"/>
            <a:chOff x="-150692" y="58740"/>
            <a:chExt cx="9294692" cy="1114818"/>
          </a:xfrm>
        </p:grpSpPr>
        <p:grpSp>
          <p:nvGrpSpPr>
            <p:cNvPr id="15" name="组合 14"/>
            <p:cNvGrpSpPr/>
            <p:nvPr userDrawn="1"/>
          </p:nvGrpSpPr>
          <p:grpSpPr>
            <a:xfrm>
              <a:off x="4" y="213293"/>
              <a:ext cx="1692275" cy="397329"/>
              <a:chOff x="0" y="284389"/>
              <a:chExt cx="1692275" cy="529772"/>
            </a:xfrm>
          </p:grpSpPr>
          <p:sp>
            <p:nvSpPr>
              <p:cNvPr id="16" name="矩形 15"/>
              <p:cNvSpPr/>
              <p:nvPr/>
            </p:nvSpPr>
            <p:spPr>
              <a:xfrm>
                <a:off x="0" y="284389"/>
                <a:ext cx="1511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矩形 16"/>
              <p:cNvSpPr/>
              <p:nvPr/>
            </p:nvSpPr>
            <p:spPr>
              <a:xfrm>
                <a:off x="1577975" y="284389"/>
                <a:ext cx="114300" cy="5297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cxnSp>
          <p:nvCxnSpPr>
            <p:cNvPr id="12" name="直接连接符 11"/>
            <p:cNvCxnSpPr/>
            <p:nvPr userDrawn="1"/>
          </p:nvCxnSpPr>
          <p:spPr>
            <a:xfrm>
              <a:off x="0" y="610621"/>
              <a:ext cx="91440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6931" y="58740"/>
              <a:ext cx="799281" cy="853208"/>
            </a:xfrm>
            <a:prstGeom prst="rect">
              <a:avLst/>
            </a:prstGeom>
            <a:effectLst>
              <a:outerShdw blurRad="50800" dist="38100" dir="2700000" algn="tl" rotWithShape="0">
                <a:prstClr val="black">
                  <a:alpha val="40000"/>
                </a:prstClr>
              </a:outerShdw>
            </a:effectLst>
          </p:spPr>
        </p:pic>
        <p:sp>
          <p:nvSpPr>
            <p:cNvPr id="10" name="矩形 9"/>
            <p:cNvSpPr/>
            <p:nvPr userDrawn="1"/>
          </p:nvSpPr>
          <p:spPr>
            <a:xfrm>
              <a:off x="-150692" y="911948"/>
              <a:ext cx="1914525" cy="261610"/>
            </a:xfrm>
            <a:prstGeom prst="rect">
              <a:avLst/>
            </a:prstGeom>
            <a:noFill/>
            <a:ln>
              <a:noFill/>
            </a:ln>
            <a:effectLst>
              <a:glow rad="63500">
                <a:schemeClr val="accent2">
                  <a:satMod val="175000"/>
                  <a:alpha val="40000"/>
                </a:schemeClr>
              </a:glow>
            </a:effectLst>
          </p:spPr>
          <p:txBody>
            <a:bodyPr wrap="square" lIns="91440" tIns="45720" rIns="91440" bIns="45720">
              <a:spAutoFit/>
              <a:scene3d>
                <a:camera prst="orthographicFront"/>
                <a:lightRig rig="morning" dir="t"/>
              </a:scene3d>
              <a:sp3d extrusionH="57150">
                <a:bevelT w="0" h="0" prst="cross"/>
              </a:sp3d>
            </a:bodyPr>
            <a:lstStyle/>
            <a:p>
              <a:pPr algn="ctr"/>
              <a:r>
                <a:rPr lang="zh-CN" altLang="en-US" sz="1100" dirty="0" smtClean="0">
                  <a:ln w="0"/>
                  <a:solidFill>
                    <a:srgbClr val="C00000"/>
                  </a:solidFill>
                  <a:effectLst>
                    <a:glow rad="63500">
                      <a:schemeClr val="accent1"/>
                    </a:glow>
                    <a:outerShdw blurRad="38100" dist="25400" dir="5400000" algn="ctr" rotWithShape="0">
                      <a:schemeClr val="bg1">
                        <a:alpha val="43000"/>
                      </a:schemeClr>
                    </a:outerShdw>
                  </a:effectLst>
                  <a:latin typeface="华文新魏" panose="02010800040101010101" pitchFamily="2" charset="-122"/>
                  <a:ea typeface="华文新魏" panose="02010800040101010101" pitchFamily="2" charset="-122"/>
                </a:rPr>
                <a:t>山东煤矿安全监察局</a:t>
              </a:r>
              <a:endParaRPr lang="zh-CN" altLang="en-US" sz="1100" dirty="0">
                <a:ln w="0"/>
                <a:solidFill>
                  <a:srgbClr val="C00000"/>
                </a:solidFill>
                <a:effectLst>
                  <a:glow rad="63500">
                    <a:schemeClr val="accent1"/>
                  </a:glow>
                  <a:outerShdw blurRad="38100" dist="25400" dir="5400000" algn="ctr" rotWithShape="0">
                    <a:schemeClr val="bg1">
                      <a:alpha val="43000"/>
                    </a:schemeClr>
                  </a:outerShdw>
                </a:effectLst>
                <a:latin typeface="华文新魏" panose="02010800040101010101" pitchFamily="2" charset="-122"/>
                <a:ea typeface="华文新魏" panose="02010800040101010101" pitchFamily="2" charset="-122"/>
              </a:endParaRPr>
            </a:p>
          </p:txBody>
        </p:sp>
      </p:grpSp>
    </p:spTree>
    <p:extLst>
      <p:ext uri="{BB962C8B-B14F-4D97-AF65-F5344CB8AC3E}">
        <p14:creationId xmlns:p14="http://schemas.microsoft.com/office/powerpoint/2010/main" val="3379245922"/>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75561"/>
            <a:ext cx="9144000" cy="1667939"/>
          </a:xfrm>
          <a:prstGeom prst="rect">
            <a:avLst/>
          </a:prstGeom>
        </p:spPr>
      </p:pic>
      <p:cxnSp>
        <p:nvCxnSpPr>
          <p:cNvPr id="3" name="直接连接符 2"/>
          <p:cNvCxnSpPr/>
          <p:nvPr userDrawn="1"/>
        </p:nvCxnSpPr>
        <p:spPr bwMode="auto">
          <a:xfrm flipH="1" flipV="1">
            <a:off x="1077389" y="600498"/>
            <a:ext cx="2463957" cy="11712"/>
          </a:xfrm>
          <a:prstGeom prst="line">
            <a:avLst/>
          </a:prstGeom>
          <a:noFill/>
          <a:ln w="25400" cap="flat" cmpd="sng" algn="ctr">
            <a:gradFill flip="none" rotWithShape="1">
              <a:gsLst>
                <a:gs pos="0">
                  <a:srgbClr val="0066CC"/>
                </a:gs>
                <a:gs pos="63000">
                  <a:schemeClr val="accent1">
                    <a:lumMod val="45000"/>
                    <a:lumOff val="55000"/>
                  </a:schemeClr>
                </a:gs>
                <a:gs pos="100000">
                  <a:schemeClr val="accent1">
                    <a:lumMod val="45000"/>
                    <a:lumOff val="55000"/>
                  </a:schemeClr>
                </a:gs>
                <a:gs pos="62000">
                  <a:schemeClr val="accent1">
                    <a:lumMod val="30000"/>
                    <a:lumOff val="70000"/>
                  </a:schemeClr>
                </a:gs>
              </a:gsLst>
              <a:path path="rect">
                <a:fillToRect l="100000" t="100000"/>
              </a:path>
              <a:tileRect r="-100000" b="-100000"/>
            </a:gradFill>
            <a:prstDash val="solid"/>
            <a:round/>
            <a:headEnd type="none" w="med" len="med"/>
            <a:tailEnd type="none" w="med" len="med"/>
          </a:ln>
        </p:spPr>
      </p:cxnSp>
      <p:sp>
        <p:nvSpPr>
          <p:cNvPr id="10" name="圆角矩形 9"/>
          <p:cNvSpPr/>
          <p:nvPr userDrawn="1"/>
        </p:nvSpPr>
        <p:spPr bwMode="auto">
          <a:xfrm>
            <a:off x="324304" y="406871"/>
            <a:ext cx="894186" cy="205339"/>
          </a:xfrm>
          <a:prstGeom prst="roundRect">
            <a:avLst/>
          </a:prstGeom>
          <a:solidFill>
            <a:srgbClr val="078EF3"/>
          </a:solidFill>
          <a:ln w="25400" cap="flat" cmpd="sng" algn="ctr">
            <a:noFill/>
            <a:prstDash val="solid"/>
            <a:round/>
            <a:headEnd type="none" w="med" len="med"/>
            <a:tailEnd type="none" w="med" len="med"/>
          </a:ln>
        </p:spPr>
        <p:txBody>
          <a:bodyPr vert="horz" wrap="none" lIns="52148" tIns="26074" rIns="52148" bIns="26074" numCol="1" rtlCol="0" anchor="ctr" anchorCtr="0" compatLnSpc="1"/>
          <a:lstStyle/>
          <a:p>
            <a:pPr marL="0" marR="0" indent="0" algn="ctr" defTabSz="521482" rtl="0" eaLnBrk="1" fontAlgn="base" latinLnBrk="0" hangingPunct="1">
              <a:lnSpc>
                <a:spcPct val="100000"/>
              </a:lnSpc>
              <a:spcBef>
                <a:spcPct val="20000"/>
              </a:spcBef>
              <a:spcAft>
                <a:spcPct val="0"/>
              </a:spcAft>
              <a:buClrTx/>
              <a:buSzTx/>
              <a:buFont typeface="Arial" charset="0"/>
              <a:buChar char="•"/>
            </a:pPr>
            <a:endParaRPr kumimoji="0" lang="zh-CN" altLang="en-US" sz="1483" b="0" i="0" u="none" strike="noStrike" cap="none" normalizeH="0" baseline="0" smtClean="0">
              <a:ln>
                <a:noFill/>
              </a:ln>
              <a:solidFill>
                <a:schemeClr val="tx1"/>
              </a:solidFill>
              <a:effectLst/>
              <a:latin typeface="Arial" charset="0"/>
              <a:ea typeface="宋体" pitchFamily="2" charset="-122"/>
            </a:endParaRPr>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5405" y="107685"/>
            <a:ext cx="611984" cy="609283"/>
          </a:xfrm>
          <a:prstGeom prst="rect">
            <a:avLst/>
          </a:prstGeom>
          <a:effectLst/>
        </p:spPr>
      </p:pic>
    </p:spTree>
    <p:extLst>
      <p:ext uri="{BB962C8B-B14F-4D97-AF65-F5344CB8AC3E}">
        <p14:creationId xmlns:p14="http://schemas.microsoft.com/office/powerpoint/2010/main" val="3772337923"/>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F27C3A-485C-4903-9BB5-487A74734653}" type="datetimeFigureOut">
              <a:rPr lang="zh-CN" altLang="en-US" smtClean="0"/>
              <a:pPr/>
              <a:t>2022/3/28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8FDD34-FF94-4B59-97BD-30E96970C11A}" type="slidenum">
              <a:rPr lang="zh-CN" altLang="en-US" smtClean="0"/>
              <a:pPr/>
              <a:t>‹#›</a:t>
            </a:fld>
            <a:endParaRPr lang="zh-CN" altLang="en-US"/>
          </a:p>
        </p:txBody>
      </p:sp>
    </p:spTree>
    <p:extLst>
      <p:ext uri="{BB962C8B-B14F-4D97-AF65-F5344CB8AC3E}">
        <p14:creationId xmlns:p14="http://schemas.microsoft.com/office/powerpoint/2010/main" val="1126571815"/>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53F27C3A-485C-4903-9BB5-487A74734653}" type="datetimeFigureOut">
              <a:rPr lang="zh-CN" altLang="en-US" smtClean="0"/>
              <a:pPr/>
              <a:t>2022/3/28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8FDD34-FF94-4B59-97BD-30E96970C11A}" type="slidenum">
              <a:rPr lang="zh-CN" altLang="en-US" smtClean="0"/>
              <a:pPr/>
              <a:t>‹#›</a:t>
            </a:fld>
            <a:endParaRPr lang="zh-CN" altLang="en-US"/>
          </a:p>
        </p:txBody>
      </p:sp>
    </p:spTree>
    <p:extLst>
      <p:ext uri="{BB962C8B-B14F-4D97-AF65-F5344CB8AC3E}">
        <p14:creationId xmlns:p14="http://schemas.microsoft.com/office/powerpoint/2010/main" val="2663518319"/>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F27C3A-485C-4903-9BB5-487A74734653}" type="datetimeFigureOut">
              <a:rPr lang="zh-CN" altLang="en-US" smtClean="0"/>
              <a:pPr/>
              <a:t>2022/3/28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8FDD34-FF94-4B59-97BD-30E96970C11A}" type="slidenum">
              <a:rPr lang="zh-CN" altLang="en-US" smtClean="0"/>
              <a:pPr/>
              <a:t>‹#›</a:t>
            </a:fld>
            <a:endParaRPr lang="zh-CN" altLang="en-US"/>
          </a:p>
        </p:txBody>
      </p:sp>
    </p:spTree>
    <p:extLst>
      <p:ext uri="{BB962C8B-B14F-4D97-AF65-F5344CB8AC3E}">
        <p14:creationId xmlns:p14="http://schemas.microsoft.com/office/powerpoint/2010/main" val="1553908489"/>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F27C3A-485C-4903-9BB5-487A74734653}" type="datetimeFigureOut">
              <a:rPr lang="zh-CN" altLang="en-US" smtClean="0"/>
              <a:pPr/>
              <a:t>2022/3/28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8FDD34-FF94-4B59-97BD-30E96970C11A}" type="slidenum">
              <a:rPr lang="zh-CN" altLang="en-US" smtClean="0"/>
              <a:pPr/>
              <a:t>‹#›</a:t>
            </a:fld>
            <a:endParaRPr lang="zh-CN" altLang="en-US" dirty="0"/>
          </a:p>
        </p:txBody>
      </p:sp>
    </p:spTree>
    <p:extLst>
      <p:ext uri="{BB962C8B-B14F-4D97-AF65-F5344CB8AC3E}">
        <p14:creationId xmlns:p14="http://schemas.microsoft.com/office/powerpoint/2010/main" val="1371345251"/>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F27C3A-485C-4903-9BB5-487A74734653}" type="datetimeFigureOut">
              <a:rPr lang="zh-CN" altLang="en-US" smtClean="0"/>
              <a:pPr/>
              <a:t>2022/3/28</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D88FDD34-FF94-4B59-97BD-30E96970C11A}" type="slidenum">
              <a:rPr lang="zh-CN" altLang="en-US" smtClean="0"/>
              <a:pPr/>
              <a:t>‹#›</a:t>
            </a:fld>
            <a:endParaRPr lang="zh-CN" altLang="en-US"/>
          </a:p>
        </p:txBody>
      </p:sp>
    </p:spTree>
    <p:extLst>
      <p:ext uri="{BB962C8B-B14F-4D97-AF65-F5344CB8AC3E}">
        <p14:creationId xmlns:p14="http://schemas.microsoft.com/office/powerpoint/2010/main" val="1586026506"/>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F27C3A-485C-4903-9BB5-487A74734653}" type="datetimeFigureOut">
              <a:rPr lang="zh-CN" altLang="en-US" smtClean="0"/>
              <a:pPr/>
              <a:t>2022/3/28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8FDD34-FF94-4B59-97BD-30E96970C11A}" type="slidenum">
              <a:rPr lang="zh-CN" altLang="en-US" smtClean="0"/>
              <a:pPr/>
              <a:t>‹#›</a:t>
            </a:fld>
            <a:endParaRPr lang="zh-CN" altLang="en-US"/>
          </a:p>
        </p:txBody>
      </p:sp>
    </p:spTree>
    <p:extLst>
      <p:ext uri="{BB962C8B-B14F-4D97-AF65-F5344CB8AC3E}">
        <p14:creationId xmlns:p14="http://schemas.microsoft.com/office/powerpoint/2010/main" val="1128544455"/>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53F27C3A-485C-4903-9BB5-487A74734653}" type="datetimeFigureOut">
              <a:rPr lang="zh-CN" altLang="en-US" smtClean="0"/>
              <a:pPr/>
              <a:t>2022/3/28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8FDD34-FF94-4B59-97BD-30E96970C11A}" type="slidenum">
              <a:rPr lang="zh-CN" altLang="en-US" smtClean="0"/>
              <a:pPr/>
              <a:t>‹#›</a:t>
            </a:fld>
            <a:endParaRPr lang="zh-CN" altLang="en-US"/>
          </a:p>
        </p:txBody>
      </p:sp>
    </p:spTree>
    <p:extLst>
      <p:ext uri="{BB962C8B-B14F-4D97-AF65-F5344CB8AC3E}">
        <p14:creationId xmlns:p14="http://schemas.microsoft.com/office/powerpoint/2010/main" val="3752765973"/>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53F27C3A-485C-4903-9BB5-487A74734653}" type="datetimeFigureOut">
              <a:rPr lang="zh-CN" altLang="en-US" smtClean="0"/>
              <a:pPr/>
              <a:t>2022/3/28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8FDD34-FF94-4B59-97BD-30E96970C11A}" type="slidenum">
              <a:rPr lang="zh-CN" altLang="en-US" smtClean="0"/>
              <a:pPr/>
              <a:t>‹#›</a:t>
            </a:fld>
            <a:endParaRPr lang="zh-CN" altLang="en-US"/>
          </a:p>
        </p:txBody>
      </p:sp>
    </p:spTree>
    <p:extLst>
      <p:ext uri="{BB962C8B-B14F-4D97-AF65-F5344CB8AC3E}">
        <p14:creationId xmlns:p14="http://schemas.microsoft.com/office/powerpoint/2010/main" val="2965384232"/>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3F27C3A-485C-4903-9BB5-487A74734653}" type="datetimeFigureOut">
              <a:rPr lang="zh-CN" altLang="en-US" smtClean="0"/>
              <a:pPr/>
              <a:t>2022/3/28</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88FDD34-FF94-4B59-97BD-30E96970C11A}" type="slidenum">
              <a:rPr lang="zh-CN" altLang="en-US" smtClean="0"/>
              <a:pPr/>
              <a:t>‹#›</a:t>
            </a:fld>
            <a:endParaRPr lang="zh-CN" altLang="en-US"/>
          </a:p>
        </p:txBody>
      </p:sp>
    </p:spTree>
    <p:extLst>
      <p:ext uri="{BB962C8B-B14F-4D97-AF65-F5344CB8AC3E}">
        <p14:creationId xmlns:p14="http://schemas.microsoft.com/office/powerpoint/2010/main" val="142880444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703" r:id="rId12"/>
    <p:sldLayoutId id="2147483705" r:id="rId13"/>
    <p:sldLayoutId id="2147483704" r:id="rId14"/>
    <p:sldLayoutId id="2147483702" r:id="rId15"/>
  </p:sldLayoutIdLst>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image" Target="../media/image30.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2185662" y="1939616"/>
            <a:ext cx="5062676" cy="584775"/>
          </a:xfrm>
          <a:prstGeom prst="rect">
            <a:avLst/>
          </a:prstGeom>
          <a:noFill/>
          <a:effectLst/>
        </p:spPr>
        <p:txBody>
          <a:bodyPr wrap="square" rtlCol="0">
            <a:spAutoFit/>
          </a:bodyPr>
          <a:lstStyle/>
          <a:p>
            <a:pPr algn="ctr"/>
            <a:r>
              <a:rPr lang="zh-CN" altLang="zh-CN" sz="3200" b="1" dirty="0">
                <a:solidFill>
                  <a:schemeClr val="bg1"/>
                </a:solidFill>
                <a:latin typeface="方正小标宋简体" panose="02010601030101010101" pitchFamily="2" charset="-122"/>
                <a:ea typeface="方正小标宋简体" panose="02010601030101010101" pitchFamily="2" charset="-122"/>
              </a:rPr>
              <a:t>聚焦科技</a:t>
            </a:r>
            <a:r>
              <a:rPr lang="en-US" altLang="zh-CN" sz="3200" b="1" dirty="0">
                <a:solidFill>
                  <a:schemeClr val="bg1"/>
                </a:solidFill>
                <a:latin typeface="方正小标宋简体" panose="02010601030101010101" pitchFamily="2" charset="-122"/>
                <a:ea typeface="方正小标宋简体" panose="02010601030101010101" pitchFamily="2" charset="-122"/>
              </a:rPr>
              <a:t>  </a:t>
            </a:r>
            <a:r>
              <a:rPr lang="zh-CN" altLang="zh-CN" sz="3200" b="1" dirty="0">
                <a:solidFill>
                  <a:schemeClr val="bg1"/>
                </a:solidFill>
                <a:latin typeface="方正小标宋简体" panose="02010601030101010101" pitchFamily="2" charset="-122"/>
                <a:ea typeface="方正小标宋简体" panose="02010601030101010101" pitchFamily="2" charset="-122"/>
              </a:rPr>
              <a:t>精准施</a:t>
            </a:r>
            <a:r>
              <a:rPr lang="zh-CN" altLang="zh-CN" sz="3200" b="1" dirty="0" smtClean="0">
                <a:solidFill>
                  <a:schemeClr val="bg1"/>
                </a:solidFill>
                <a:latin typeface="方正小标宋简体" panose="02010601030101010101" pitchFamily="2" charset="-122"/>
                <a:ea typeface="方正小标宋简体" panose="02010601030101010101" pitchFamily="2" charset="-122"/>
              </a:rPr>
              <a:t>策</a:t>
            </a:r>
            <a:endParaRPr lang="zh-CN" altLang="zh-CN" sz="3200" b="1" dirty="0">
              <a:solidFill>
                <a:schemeClr val="bg1"/>
              </a:solidFill>
              <a:latin typeface="方正小标宋简体" panose="02010601030101010101" pitchFamily="2" charset="-122"/>
              <a:ea typeface="方正小标宋简体" panose="02010601030101010101" pitchFamily="2" charset="-122"/>
            </a:endParaRPr>
          </a:p>
        </p:txBody>
      </p:sp>
      <p:sp>
        <p:nvSpPr>
          <p:cNvPr id="36" name="文本框 35"/>
          <p:cNvSpPr txBox="1"/>
          <p:nvPr/>
        </p:nvSpPr>
        <p:spPr>
          <a:xfrm>
            <a:off x="2743990" y="4464080"/>
            <a:ext cx="3739150" cy="461665"/>
          </a:xfrm>
          <a:prstGeom prst="rect">
            <a:avLst/>
          </a:prstGeom>
          <a:noFill/>
          <a:effectLst/>
        </p:spPr>
        <p:txBody>
          <a:bodyPr wrap="square" rtlCol="0">
            <a:spAutoFit/>
          </a:bodyPr>
          <a:lstStyle/>
          <a:p>
            <a:pPr algn="ctr"/>
            <a:r>
              <a:rPr lang="en-US" altLang="zh-CN" sz="2400" dirty="0" smtClean="0">
                <a:solidFill>
                  <a:schemeClr val="accent5"/>
                </a:solidFill>
                <a:latin typeface="方正小标宋简体" pitchFamily="2" charset="-122"/>
                <a:ea typeface="方正小标宋简体" pitchFamily="2" charset="-122"/>
                <a:sym typeface="Arial" panose="020B0604020202020204" pitchFamily="34" charset="0"/>
              </a:rPr>
              <a:t>2018</a:t>
            </a:r>
            <a:r>
              <a:rPr lang="zh-CN" altLang="en-US" sz="2400" dirty="0" smtClean="0">
                <a:solidFill>
                  <a:schemeClr val="accent5"/>
                </a:solidFill>
                <a:latin typeface="方正小标宋简体" pitchFamily="2" charset="-122"/>
                <a:ea typeface="方正小标宋简体" pitchFamily="2" charset="-122"/>
                <a:sym typeface="Arial" panose="020B0604020202020204" pitchFamily="34" charset="0"/>
              </a:rPr>
              <a:t>年</a:t>
            </a:r>
            <a:r>
              <a:rPr lang="en-US" altLang="zh-CN" sz="2400" dirty="0" smtClean="0">
                <a:solidFill>
                  <a:schemeClr val="accent5"/>
                </a:solidFill>
                <a:latin typeface="方正小标宋简体" pitchFamily="2" charset="-122"/>
                <a:ea typeface="方正小标宋简体" pitchFamily="2" charset="-122"/>
                <a:sym typeface="Arial" panose="020B0604020202020204" pitchFamily="34" charset="0"/>
              </a:rPr>
              <a:t>11</a:t>
            </a:r>
            <a:r>
              <a:rPr lang="zh-CN" altLang="en-US" sz="2400" dirty="0" smtClean="0">
                <a:solidFill>
                  <a:schemeClr val="accent5"/>
                </a:solidFill>
                <a:latin typeface="方正小标宋简体" pitchFamily="2" charset="-122"/>
                <a:ea typeface="方正小标宋简体" pitchFamily="2" charset="-122"/>
                <a:sym typeface="Arial" panose="020B0604020202020204" pitchFamily="34" charset="0"/>
              </a:rPr>
              <a:t>月</a:t>
            </a:r>
            <a:r>
              <a:rPr lang="en-US" altLang="zh-CN" sz="2400" dirty="0" smtClean="0">
                <a:solidFill>
                  <a:schemeClr val="accent5"/>
                </a:solidFill>
                <a:latin typeface="方正小标宋简体" pitchFamily="2" charset="-122"/>
                <a:ea typeface="方正小标宋简体" pitchFamily="2" charset="-122"/>
                <a:sym typeface="Arial" panose="020B0604020202020204" pitchFamily="34" charset="0"/>
              </a:rPr>
              <a:t>15</a:t>
            </a:r>
            <a:r>
              <a:rPr lang="zh-CN" altLang="en-US" sz="2400" dirty="0" smtClean="0">
                <a:solidFill>
                  <a:schemeClr val="accent5"/>
                </a:solidFill>
                <a:latin typeface="方正小标宋简体" pitchFamily="2" charset="-122"/>
                <a:ea typeface="方正小标宋简体" pitchFamily="2" charset="-122"/>
                <a:sym typeface="Arial" panose="020B0604020202020204" pitchFamily="34" charset="0"/>
              </a:rPr>
              <a:t>日</a:t>
            </a:r>
            <a:endParaRPr lang="zh-CN" altLang="en-US" sz="2400" dirty="0">
              <a:solidFill>
                <a:schemeClr val="accent5"/>
              </a:solidFill>
              <a:latin typeface="方正小标宋简体" pitchFamily="2" charset="-122"/>
              <a:ea typeface="方正小标宋简体" pitchFamily="2" charset="-122"/>
              <a:sym typeface="Arial" panose="020B0604020202020204" pitchFamily="34" charset="0"/>
            </a:endParaRPr>
          </a:p>
        </p:txBody>
      </p:sp>
      <p:sp>
        <p:nvSpPr>
          <p:cNvPr id="4" name="文本框 6"/>
          <p:cNvSpPr txBox="1"/>
          <p:nvPr/>
        </p:nvSpPr>
        <p:spPr>
          <a:xfrm>
            <a:off x="1445017" y="2745992"/>
            <a:ext cx="6787805" cy="584775"/>
          </a:xfrm>
          <a:prstGeom prst="rect">
            <a:avLst/>
          </a:prstGeom>
          <a:noFill/>
          <a:effectLst/>
        </p:spPr>
        <p:txBody>
          <a:bodyPr wrap="square" rtlCol="0">
            <a:spAutoFit/>
          </a:bodyPr>
          <a:lstStyle/>
          <a:p>
            <a:pPr algn="ctr"/>
            <a:r>
              <a:rPr lang="zh-CN" altLang="zh-CN" sz="3200" b="1" dirty="0">
                <a:solidFill>
                  <a:schemeClr val="bg1"/>
                </a:solidFill>
                <a:latin typeface="方正小标宋简体" panose="02010601030101010101" pitchFamily="2" charset="-122"/>
                <a:ea typeface="方正小标宋简体" panose="02010601030101010101" pitchFamily="2" charset="-122"/>
              </a:rPr>
              <a:t>扎实推进煤矿安全监控系统升级改造</a:t>
            </a:r>
            <a:endParaRPr lang="zh-CN" altLang="en-US" sz="3200" b="1" dirty="0">
              <a:solidFill>
                <a:schemeClr val="bg1"/>
              </a:solidFill>
              <a:latin typeface="方正小标宋简体" panose="02010601030101010101" pitchFamily="2" charset="-122"/>
              <a:ea typeface="方正小标宋简体" panose="02010601030101010101" pitchFamily="2" charset="-122"/>
              <a:sym typeface="Arial" panose="020B0604020202020204" pitchFamily="34" charset="0"/>
            </a:endParaRPr>
          </a:p>
        </p:txBody>
      </p:sp>
      <p:sp>
        <p:nvSpPr>
          <p:cNvPr id="6" name="文本框 5"/>
          <p:cNvSpPr txBox="1"/>
          <p:nvPr/>
        </p:nvSpPr>
        <p:spPr>
          <a:xfrm>
            <a:off x="1898429" y="3844755"/>
            <a:ext cx="5637143" cy="461665"/>
          </a:xfrm>
          <a:prstGeom prst="rect">
            <a:avLst/>
          </a:prstGeom>
          <a:noFill/>
          <a:effectLst/>
        </p:spPr>
        <p:txBody>
          <a:bodyPr wrap="square" rtlCol="0">
            <a:spAutoFit/>
          </a:bodyPr>
          <a:lstStyle/>
          <a:p>
            <a:pPr algn="ctr"/>
            <a:r>
              <a:rPr lang="zh-CN" altLang="en-US" sz="2400" dirty="0" smtClean="0">
                <a:solidFill>
                  <a:schemeClr val="accent5"/>
                </a:solidFill>
                <a:latin typeface="方正小标宋简体" pitchFamily="2" charset="-122"/>
                <a:ea typeface="方正小标宋简体" pitchFamily="2" charset="-122"/>
                <a:sym typeface="Arial" panose="020B0604020202020204" pitchFamily="34" charset="0"/>
              </a:rPr>
              <a:t>山东煤矿安全监察局  田学起</a:t>
            </a:r>
            <a:endParaRPr lang="zh-CN" altLang="en-US" sz="2400" dirty="0">
              <a:solidFill>
                <a:schemeClr val="accent5"/>
              </a:solidFill>
              <a:latin typeface="方正小标宋简体" pitchFamily="2" charset="-122"/>
              <a:ea typeface="方正小标宋简体" pitchFamily="2" charset="-122"/>
              <a:sym typeface="Arial" panose="020B0604020202020204" pitchFamily="34" charset="0"/>
            </a:endParaRPr>
          </a:p>
        </p:txBody>
      </p:sp>
    </p:spTree>
    <p:extLst>
      <p:ext uri="{BB962C8B-B14F-4D97-AF65-F5344CB8AC3E}">
        <p14:creationId xmlns:p14="http://schemas.microsoft.com/office/powerpoint/2010/main" val="2983933954"/>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stretch>
            <a:fillRect/>
          </a:stretch>
        </p:blipFill>
        <p:spPr>
          <a:xfrm>
            <a:off x="277242" y="1579793"/>
            <a:ext cx="2118059" cy="2814037"/>
          </a:xfrm>
          <a:prstGeom prst="rect">
            <a:avLst/>
          </a:prstGeom>
          <a:ln>
            <a:noFill/>
          </a:ln>
          <a:effectLst>
            <a:outerShdw blurRad="292100" dist="139700" dir="2700000" algn="tl" rotWithShape="0">
              <a:srgbClr val="333333">
                <a:alpha val="65000"/>
              </a:srgbClr>
            </a:outerShdw>
          </a:effectLst>
        </p:spPr>
      </p:pic>
      <p:sp>
        <p:nvSpPr>
          <p:cNvPr id="7" name="文本框 6"/>
          <p:cNvSpPr txBox="1"/>
          <p:nvPr/>
        </p:nvSpPr>
        <p:spPr>
          <a:xfrm>
            <a:off x="1503749" y="77363"/>
            <a:ext cx="6795919" cy="523220"/>
          </a:xfrm>
          <a:prstGeom prst="rect">
            <a:avLst/>
          </a:prstGeom>
          <a:noFill/>
          <a:effectLst/>
        </p:spPr>
        <p:txBody>
          <a:bodyPr wrap="square" rtlCol="0">
            <a:spAutoFit/>
          </a:bodyPr>
          <a:lstStyle/>
          <a:p>
            <a:r>
              <a:rPr lang="zh-CN" altLang="en-US" sz="2800" dirty="0" smtClean="0">
                <a:solidFill>
                  <a:srgbClr val="078EF3"/>
                </a:solidFill>
                <a:latin typeface="黑体" panose="02010609060101010101" pitchFamily="49" charset="-122"/>
                <a:ea typeface="黑体" panose="02010609060101010101" pitchFamily="49" charset="-122"/>
                <a:sym typeface="Arial" panose="020B0604020202020204" pitchFamily="34" charset="0"/>
              </a:rPr>
              <a:t>（一）科学谋划，全面部署升级改造工作</a:t>
            </a:r>
          </a:p>
        </p:txBody>
      </p:sp>
      <p:grpSp>
        <p:nvGrpSpPr>
          <p:cNvPr id="4" name="组合 29"/>
          <p:cNvGrpSpPr/>
          <p:nvPr/>
        </p:nvGrpSpPr>
        <p:grpSpPr>
          <a:xfrm>
            <a:off x="6289620" y="1191020"/>
            <a:ext cx="2105102" cy="388773"/>
            <a:chOff x="5250565" y="759361"/>
            <a:chExt cx="5535794" cy="818779"/>
          </a:xfrm>
        </p:grpSpPr>
        <p:sp>
          <p:nvSpPr>
            <p:cNvPr id="34" name="矩形 33"/>
            <p:cNvSpPr/>
            <p:nvPr/>
          </p:nvSpPr>
          <p:spPr bwMode="auto">
            <a:xfrm>
              <a:off x="5250565" y="759361"/>
              <a:ext cx="5535794" cy="818779"/>
            </a:xfrm>
            <a:prstGeom prst="rect">
              <a:avLst/>
            </a:prstGeom>
            <a:noFill/>
            <a:ln w="25400" cap="flat" cmpd="sng" algn="ctr">
              <a:solidFill>
                <a:schemeClr val="bg1"/>
              </a:solidFill>
              <a:prstDash val="dash"/>
              <a:round/>
              <a:headEnd type="none" w="med" len="med"/>
              <a:tailEnd type="none" w="med" len="med"/>
            </a:ln>
          </p:spPr>
          <p:txBody>
            <a:bodyPr vert="horz" wrap="none" lIns="52148" tIns="26074" rIns="52148" bIns="26074" numCol="1" rtlCol="0" anchor="ctr" anchorCtr="0" compatLnSpc="1"/>
            <a:lstStyle/>
            <a:p>
              <a:pPr algn="ctr" defTabSz="521482" fontAlgn="base">
                <a:spcBef>
                  <a:spcPct val="20000"/>
                </a:spcBef>
                <a:spcAft>
                  <a:spcPct val="0"/>
                </a:spcAft>
                <a:buFont typeface="Arial" charset="0"/>
                <a:buChar char="•"/>
              </a:pPr>
              <a:endParaRPr lang="zh-CN" altLang="en-US" sz="1597">
                <a:latin typeface="Arial" charset="0"/>
                <a:ea typeface="宋体" pitchFamily="2" charset="-122"/>
              </a:endParaRPr>
            </a:p>
          </p:txBody>
        </p:sp>
        <p:sp>
          <p:nvSpPr>
            <p:cNvPr id="32" name="矩形 31"/>
            <p:cNvSpPr/>
            <p:nvPr/>
          </p:nvSpPr>
          <p:spPr>
            <a:xfrm>
              <a:off x="5738033" y="784031"/>
              <a:ext cx="4633248" cy="712071"/>
            </a:xfrm>
            <a:prstGeom prst="rect">
              <a:avLst/>
            </a:prstGeom>
          </p:spPr>
          <p:txBody>
            <a:bodyPr wrap="square">
              <a:spAutoFit/>
            </a:bodyPr>
            <a:lstStyle/>
            <a:p>
              <a:pPr algn="ctr">
                <a:buNone/>
              </a:pPr>
              <a:r>
                <a:rPr lang="zh-CN" altLang="en-US" sz="1597" dirty="0">
                  <a:solidFill>
                    <a:schemeClr val="bg1"/>
                  </a:solidFill>
                  <a:latin typeface="微软雅黑" panose="020B0503020204020204" pitchFamily="34" charset="-122"/>
                  <a:ea typeface="微软雅黑" panose="020B0503020204020204" pitchFamily="34" charset="-122"/>
                </a:rPr>
                <a:t>抓好行政许可</a:t>
              </a:r>
            </a:p>
          </p:txBody>
        </p:sp>
      </p:grpSp>
      <p:sp>
        <p:nvSpPr>
          <p:cNvPr id="25" name="文本框 6"/>
          <p:cNvSpPr txBox="1"/>
          <p:nvPr/>
        </p:nvSpPr>
        <p:spPr>
          <a:xfrm>
            <a:off x="4332434" y="944267"/>
            <a:ext cx="2984959" cy="461665"/>
          </a:xfrm>
          <a:prstGeom prst="rect">
            <a:avLst/>
          </a:prstGeom>
          <a:noFill/>
          <a:effectLst/>
        </p:spPr>
        <p:txBody>
          <a:bodyPr wrap="square" rtlCol="0">
            <a:spAutoFit/>
          </a:bodyPr>
          <a:lstStyle/>
          <a:p>
            <a:r>
              <a:rPr lang="zh-CN" altLang="en-US" sz="2400" b="1" dirty="0" smtClean="0">
                <a:solidFill>
                  <a:srgbClr val="078EF3"/>
                </a:solidFill>
                <a:ea typeface="微软雅黑" panose="020B0503020204020204" pitchFamily="34" charset="-122"/>
                <a:sym typeface="Arial" panose="020B0604020202020204" pitchFamily="34" charset="0"/>
              </a:rPr>
              <a:t>规划三个阶段</a:t>
            </a:r>
          </a:p>
        </p:txBody>
      </p:sp>
      <p:sp>
        <p:nvSpPr>
          <p:cNvPr id="27" name="矩形 26"/>
          <p:cNvSpPr/>
          <p:nvPr/>
        </p:nvSpPr>
        <p:spPr>
          <a:xfrm>
            <a:off x="2534855" y="1523509"/>
            <a:ext cx="6609145" cy="2785378"/>
          </a:xfrm>
          <a:prstGeom prst="rect">
            <a:avLst/>
          </a:prstGeom>
        </p:spPr>
        <p:txBody>
          <a:bodyPr wrap="square">
            <a:spAutoFit/>
          </a:bodyPr>
          <a:lstStyle/>
          <a:p>
            <a:pPr>
              <a:lnSpc>
                <a:spcPts val="3500"/>
              </a:lnSpc>
            </a:pPr>
            <a:r>
              <a:rPr lang="zh-CN" altLang="zh-CN" sz="2400" dirty="0" smtClean="0">
                <a:solidFill>
                  <a:schemeClr val="accent5"/>
                </a:solidFill>
                <a:latin typeface="黑体" panose="02010609060101010101" pitchFamily="49" charset="-122"/>
                <a:ea typeface="黑体" panose="02010609060101010101" pitchFamily="49" charset="-122"/>
              </a:rPr>
              <a:t>●</a:t>
            </a:r>
            <a:r>
              <a:rPr lang="zh-CN" altLang="en-US" sz="2400" dirty="0" smtClean="0">
                <a:solidFill>
                  <a:srgbClr val="FF0000"/>
                </a:solidFill>
                <a:latin typeface="黑体" panose="02010609060101010101" pitchFamily="49" charset="-122"/>
                <a:ea typeface="黑体" panose="02010609060101010101" pitchFamily="49" charset="-122"/>
              </a:rPr>
              <a:t>第一阶段：</a:t>
            </a:r>
            <a:r>
              <a:rPr lang="zh-CN" altLang="en-US" sz="2400" dirty="0" smtClean="0">
                <a:solidFill>
                  <a:schemeClr val="accent5"/>
                </a:solidFill>
                <a:latin typeface="黑体" panose="02010609060101010101" pitchFamily="49" charset="-122"/>
                <a:ea typeface="黑体" panose="02010609060101010101" pitchFamily="49" charset="-122"/>
              </a:rPr>
              <a:t>示范试点，</a:t>
            </a:r>
            <a:r>
              <a:rPr lang="en-US" altLang="en-US" sz="2400" dirty="0" smtClean="0">
                <a:solidFill>
                  <a:schemeClr val="accent5"/>
                </a:solidFill>
                <a:latin typeface="黑体" panose="02010609060101010101" pitchFamily="49" charset="-122"/>
                <a:ea typeface="黑体" panose="02010609060101010101" pitchFamily="49" charset="-122"/>
              </a:rPr>
              <a:t>14</a:t>
            </a:r>
            <a:r>
              <a:rPr lang="zh-CN" altLang="en-US" sz="2400" dirty="0" smtClean="0">
                <a:solidFill>
                  <a:schemeClr val="accent5"/>
                </a:solidFill>
                <a:latin typeface="黑体" panose="02010609060101010101" pitchFamily="49" charset="-122"/>
                <a:ea typeface="黑体" panose="02010609060101010101" pitchFamily="49" charset="-122"/>
              </a:rPr>
              <a:t>处有代表性煤矿</a:t>
            </a:r>
            <a:endParaRPr lang="en-US" altLang="zh-CN" sz="2400" dirty="0" smtClean="0">
              <a:solidFill>
                <a:schemeClr val="accent5"/>
              </a:solidFill>
              <a:latin typeface="黑体" panose="02010609060101010101" pitchFamily="49" charset="-122"/>
              <a:ea typeface="黑体" panose="02010609060101010101" pitchFamily="49" charset="-122"/>
            </a:endParaRPr>
          </a:p>
          <a:p>
            <a:pPr>
              <a:lnSpc>
                <a:spcPts val="3500"/>
              </a:lnSpc>
            </a:pPr>
            <a:r>
              <a:rPr lang="en-US" altLang="zh-CN" sz="2400" dirty="0">
                <a:solidFill>
                  <a:schemeClr val="accent5"/>
                </a:solidFill>
                <a:latin typeface="黑体" panose="02010609060101010101" pitchFamily="49" charset="-122"/>
                <a:ea typeface="黑体" panose="02010609060101010101" pitchFamily="49" charset="-122"/>
              </a:rPr>
              <a:t> </a:t>
            </a:r>
            <a:r>
              <a:rPr lang="en-US" altLang="zh-CN" sz="2400" dirty="0" smtClean="0">
                <a:solidFill>
                  <a:schemeClr val="accent5"/>
                </a:solidFill>
                <a:latin typeface="黑体" panose="02010609060101010101" pitchFamily="49" charset="-122"/>
                <a:ea typeface="黑体" panose="02010609060101010101" pitchFamily="49" charset="-122"/>
              </a:rPr>
              <a:t>           </a:t>
            </a:r>
            <a:r>
              <a:rPr lang="en-US" altLang="zh-CN" sz="2400" dirty="0" smtClean="0">
                <a:solidFill>
                  <a:srgbClr val="FF0000"/>
                </a:solidFill>
                <a:latin typeface="黑体" panose="02010609060101010101" pitchFamily="49" charset="-122"/>
                <a:ea typeface="黑体" panose="02010609060101010101" pitchFamily="49" charset="-122"/>
              </a:rPr>
              <a:t>2017</a:t>
            </a:r>
            <a:r>
              <a:rPr lang="zh-CN" altLang="en-US" sz="2400" dirty="0">
                <a:solidFill>
                  <a:srgbClr val="FF0000"/>
                </a:solidFill>
                <a:latin typeface="黑体" panose="02010609060101010101" pitchFamily="49" charset="-122"/>
                <a:ea typeface="黑体" panose="02010609060101010101" pitchFamily="49" charset="-122"/>
              </a:rPr>
              <a:t>年底前</a:t>
            </a:r>
            <a:r>
              <a:rPr lang="zh-CN" altLang="en-US" sz="2400" dirty="0">
                <a:solidFill>
                  <a:schemeClr val="accent5"/>
                </a:solidFill>
                <a:latin typeface="黑体" panose="02010609060101010101" pitchFamily="49" charset="-122"/>
                <a:ea typeface="黑体" panose="02010609060101010101" pitchFamily="49" charset="-122"/>
              </a:rPr>
              <a:t>完成升级改造工作。</a:t>
            </a:r>
            <a:endParaRPr lang="en-US" altLang="zh-CN" sz="2400" dirty="0">
              <a:solidFill>
                <a:schemeClr val="accent5"/>
              </a:solidFill>
              <a:latin typeface="黑体" panose="02010609060101010101" pitchFamily="49" charset="-122"/>
              <a:ea typeface="黑体" panose="02010609060101010101" pitchFamily="49" charset="-122"/>
            </a:endParaRPr>
          </a:p>
          <a:p>
            <a:pPr>
              <a:lnSpc>
                <a:spcPts val="3500"/>
              </a:lnSpc>
            </a:pPr>
            <a:r>
              <a:rPr lang="zh-CN" altLang="zh-CN" sz="2400" dirty="0" smtClean="0">
                <a:solidFill>
                  <a:schemeClr val="accent5"/>
                </a:solidFill>
                <a:latin typeface="黑体" panose="02010609060101010101" pitchFamily="49" charset="-122"/>
                <a:ea typeface="黑体" panose="02010609060101010101" pitchFamily="49" charset="-122"/>
              </a:rPr>
              <a:t>●</a:t>
            </a:r>
            <a:r>
              <a:rPr lang="zh-CN" altLang="en-US" sz="2400" dirty="0" smtClean="0">
                <a:solidFill>
                  <a:srgbClr val="FF0000"/>
                </a:solidFill>
                <a:latin typeface="黑体" panose="02010609060101010101" pitchFamily="49" charset="-122"/>
                <a:ea typeface="黑体" panose="02010609060101010101" pitchFamily="49" charset="-122"/>
              </a:rPr>
              <a:t>第二阶段：</a:t>
            </a:r>
            <a:r>
              <a:rPr lang="zh-CN" altLang="en-US" sz="2400" dirty="0" smtClean="0">
                <a:solidFill>
                  <a:schemeClr val="accent5"/>
                </a:solidFill>
                <a:latin typeface="黑体" panose="02010609060101010101" pitchFamily="49" charset="-122"/>
                <a:ea typeface="黑体" panose="02010609060101010101" pitchFamily="49" charset="-122"/>
              </a:rPr>
              <a:t>省属煤矿、大型煤矿</a:t>
            </a:r>
            <a:endParaRPr lang="en-US" altLang="zh-CN" sz="2400" dirty="0" smtClean="0">
              <a:solidFill>
                <a:schemeClr val="accent5"/>
              </a:solidFill>
              <a:latin typeface="黑体" panose="02010609060101010101" pitchFamily="49" charset="-122"/>
              <a:ea typeface="黑体" panose="02010609060101010101" pitchFamily="49" charset="-122"/>
            </a:endParaRPr>
          </a:p>
          <a:p>
            <a:pPr>
              <a:lnSpc>
                <a:spcPts val="3500"/>
              </a:lnSpc>
            </a:pPr>
            <a:r>
              <a:rPr lang="en-US" altLang="en-US" sz="2400" dirty="0" smtClean="0">
                <a:solidFill>
                  <a:srgbClr val="FF0000"/>
                </a:solidFill>
                <a:latin typeface="黑体" panose="02010609060101010101" pitchFamily="49" charset="-122"/>
                <a:ea typeface="黑体" panose="02010609060101010101" pitchFamily="49" charset="-122"/>
              </a:rPr>
              <a:t>            </a:t>
            </a:r>
            <a:r>
              <a:rPr lang="en-US" altLang="en-US" sz="2400" spc="-100" dirty="0" smtClean="0">
                <a:solidFill>
                  <a:srgbClr val="FF0000"/>
                </a:solidFill>
                <a:latin typeface="黑体" panose="02010609060101010101" pitchFamily="49" charset="-122"/>
                <a:ea typeface="黑体" panose="02010609060101010101" pitchFamily="49" charset="-122"/>
              </a:rPr>
              <a:t>2018</a:t>
            </a:r>
            <a:r>
              <a:rPr lang="zh-CN" altLang="en-US" sz="2400" spc="-100" dirty="0" smtClean="0">
                <a:solidFill>
                  <a:srgbClr val="FF0000"/>
                </a:solidFill>
                <a:latin typeface="黑体" panose="02010609060101010101" pitchFamily="49" charset="-122"/>
                <a:ea typeface="黑体" panose="02010609060101010101" pitchFamily="49" charset="-122"/>
              </a:rPr>
              <a:t>年</a:t>
            </a:r>
            <a:r>
              <a:rPr lang="en-US" altLang="en-US" sz="2400" spc="-100" dirty="0" smtClean="0">
                <a:solidFill>
                  <a:srgbClr val="FF0000"/>
                </a:solidFill>
                <a:latin typeface="黑体" panose="02010609060101010101" pitchFamily="49" charset="-122"/>
                <a:ea typeface="黑体" panose="02010609060101010101" pitchFamily="49" charset="-122"/>
              </a:rPr>
              <a:t>6</a:t>
            </a:r>
            <a:r>
              <a:rPr lang="zh-CN" altLang="en-US" sz="2400" spc="-100" dirty="0" smtClean="0">
                <a:solidFill>
                  <a:srgbClr val="FF0000"/>
                </a:solidFill>
                <a:latin typeface="黑体" panose="02010609060101010101" pitchFamily="49" charset="-122"/>
                <a:ea typeface="黑体" panose="02010609060101010101" pitchFamily="49" charset="-122"/>
              </a:rPr>
              <a:t>月底前</a:t>
            </a:r>
            <a:r>
              <a:rPr lang="zh-CN" altLang="en-US" sz="2400" spc="-100" dirty="0" smtClean="0">
                <a:solidFill>
                  <a:schemeClr val="accent5"/>
                </a:solidFill>
                <a:latin typeface="黑体" panose="02010609060101010101" pitchFamily="49" charset="-122"/>
                <a:ea typeface="黑体" panose="02010609060101010101" pitchFamily="49" charset="-122"/>
              </a:rPr>
              <a:t>完成升级改造工作</a:t>
            </a:r>
            <a:r>
              <a:rPr lang="zh-CN" altLang="en-US" sz="2000" spc="-100" dirty="0" smtClean="0">
                <a:solidFill>
                  <a:schemeClr val="accent5"/>
                </a:solidFill>
                <a:latin typeface="黑体" panose="02010609060101010101" pitchFamily="49" charset="-122"/>
                <a:ea typeface="黑体" panose="02010609060101010101" pitchFamily="49" charset="-122"/>
              </a:rPr>
              <a:t>。</a:t>
            </a:r>
            <a:endParaRPr lang="en-US" altLang="zh-CN" sz="2000" spc="-100" dirty="0" smtClean="0">
              <a:solidFill>
                <a:schemeClr val="accent5"/>
              </a:solidFill>
              <a:latin typeface="黑体" panose="02010609060101010101" pitchFamily="49" charset="-122"/>
              <a:ea typeface="黑体" panose="02010609060101010101" pitchFamily="49" charset="-122"/>
            </a:endParaRPr>
          </a:p>
          <a:p>
            <a:pPr>
              <a:lnSpc>
                <a:spcPts val="3500"/>
              </a:lnSpc>
            </a:pPr>
            <a:r>
              <a:rPr lang="zh-CN" altLang="zh-CN" sz="2400" dirty="0" smtClean="0">
                <a:solidFill>
                  <a:schemeClr val="accent5"/>
                </a:solidFill>
                <a:latin typeface="黑体" panose="02010609060101010101" pitchFamily="49" charset="-122"/>
                <a:ea typeface="黑体" panose="02010609060101010101" pitchFamily="49" charset="-122"/>
              </a:rPr>
              <a:t>●</a:t>
            </a:r>
            <a:r>
              <a:rPr lang="zh-CN" altLang="en-US" sz="2400" dirty="0" smtClean="0">
                <a:solidFill>
                  <a:srgbClr val="FF0000"/>
                </a:solidFill>
                <a:latin typeface="黑体" panose="02010609060101010101" pitchFamily="49" charset="-122"/>
                <a:ea typeface="黑体" panose="02010609060101010101" pitchFamily="49" charset="-122"/>
              </a:rPr>
              <a:t>第三阶段：</a:t>
            </a:r>
            <a:r>
              <a:rPr lang="zh-CN" altLang="en-US" sz="2400" dirty="0" smtClean="0">
                <a:solidFill>
                  <a:schemeClr val="accent5"/>
                </a:solidFill>
                <a:latin typeface="黑体" panose="02010609060101010101" pitchFamily="49" charset="-122"/>
                <a:ea typeface="黑体" panose="02010609060101010101" pitchFamily="49" charset="-122"/>
              </a:rPr>
              <a:t>其他煤矿</a:t>
            </a:r>
            <a:endParaRPr lang="en-US" altLang="zh-CN" sz="2400" dirty="0" smtClean="0">
              <a:solidFill>
                <a:schemeClr val="accent5"/>
              </a:solidFill>
              <a:latin typeface="黑体" panose="02010609060101010101" pitchFamily="49" charset="-122"/>
              <a:ea typeface="黑体" panose="02010609060101010101" pitchFamily="49" charset="-122"/>
            </a:endParaRPr>
          </a:p>
          <a:p>
            <a:pPr>
              <a:lnSpc>
                <a:spcPts val="3500"/>
              </a:lnSpc>
            </a:pPr>
            <a:r>
              <a:rPr lang="en-US" altLang="en-US" sz="2400" dirty="0">
                <a:solidFill>
                  <a:schemeClr val="accent5"/>
                </a:solidFill>
                <a:latin typeface="黑体" panose="02010609060101010101" pitchFamily="49" charset="-122"/>
                <a:ea typeface="黑体" panose="02010609060101010101" pitchFamily="49" charset="-122"/>
              </a:rPr>
              <a:t> </a:t>
            </a:r>
            <a:r>
              <a:rPr lang="en-US" altLang="en-US" sz="2400" dirty="0" smtClean="0">
                <a:solidFill>
                  <a:schemeClr val="accent5"/>
                </a:solidFill>
                <a:latin typeface="黑体" panose="02010609060101010101" pitchFamily="49" charset="-122"/>
                <a:ea typeface="黑体" panose="02010609060101010101" pitchFamily="49" charset="-122"/>
              </a:rPr>
              <a:t>           </a:t>
            </a:r>
            <a:r>
              <a:rPr lang="en-US" altLang="en-US" sz="2400" dirty="0" smtClean="0">
                <a:solidFill>
                  <a:srgbClr val="FF0000"/>
                </a:solidFill>
                <a:latin typeface="黑体" panose="02010609060101010101" pitchFamily="49" charset="-122"/>
                <a:ea typeface="黑体" panose="02010609060101010101" pitchFamily="49" charset="-122"/>
              </a:rPr>
              <a:t>2018</a:t>
            </a:r>
            <a:r>
              <a:rPr lang="zh-CN" altLang="en-US" sz="2400" dirty="0" smtClean="0">
                <a:solidFill>
                  <a:srgbClr val="FF0000"/>
                </a:solidFill>
                <a:latin typeface="黑体" panose="02010609060101010101" pitchFamily="49" charset="-122"/>
                <a:ea typeface="黑体" panose="02010609060101010101" pitchFamily="49" charset="-122"/>
              </a:rPr>
              <a:t>年底前</a:t>
            </a:r>
            <a:r>
              <a:rPr lang="zh-CN" altLang="en-US" sz="2400" dirty="0" smtClean="0">
                <a:solidFill>
                  <a:schemeClr val="accent5"/>
                </a:solidFill>
                <a:latin typeface="黑体" panose="02010609060101010101" pitchFamily="49" charset="-122"/>
                <a:ea typeface="黑体" panose="02010609060101010101" pitchFamily="49" charset="-122"/>
              </a:rPr>
              <a:t>完成升级改造工作。</a:t>
            </a:r>
            <a:endParaRPr lang="en-US" altLang="zh-CN" sz="2400" dirty="0" smtClean="0">
              <a:solidFill>
                <a:schemeClr val="accent5"/>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346262178"/>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472201" y="74141"/>
            <a:ext cx="7370857" cy="523220"/>
          </a:xfrm>
          <a:prstGeom prst="rect">
            <a:avLst/>
          </a:prstGeom>
          <a:noFill/>
        </p:spPr>
        <p:txBody>
          <a:bodyPr wrap="square" rtlCol="0">
            <a:spAutoFit/>
          </a:bodyPr>
          <a:lstStyle/>
          <a:p>
            <a:r>
              <a:rPr lang="zh-CN" altLang="en-US" sz="2800" dirty="0" smtClean="0">
                <a:solidFill>
                  <a:srgbClr val="078EF3"/>
                </a:solidFill>
                <a:latin typeface="黑体" panose="02010609060101010101" pitchFamily="49" charset="-122"/>
                <a:ea typeface="黑体" panose="02010609060101010101" pitchFamily="49" charset="-122"/>
                <a:sym typeface="Arial" panose="020B0604020202020204" pitchFamily="34" charset="0"/>
              </a:rPr>
              <a:t>（二）统一规范，研究制定升级改造实施标准</a:t>
            </a:r>
            <a:endParaRPr lang="zh-CN" altLang="en-US" sz="2800" dirty="0">
              <a:solidFill>
                <a:srgbClr val="078EF3"/>
              </a:solidFill>
              <a:latin typeface="黑体" panose="02010609060101010101" pitchFamily="49" charset="-122"/>
              <a:ea typeface="黑体" panose="02010609060101010101" pitchFamily="49" charset="-122"/>
              <a:sym typeface="Arial" panose="020B0604020202020204" pitchFamily="34" charset="0"/>
            </a:endParaRPr>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75733" y="1469968"/>
            <a:ext cx="2119166" cy="2848134"/>
          </a:xfrm>
          <a:prstGeom prst="rect">
            <a:avLst/>
          </a:prstGeom>
          <a:ln>
            <a:noFill/>
          </a:ln>
          <a:effectLst>
            <a:outerShdw blurRad="292100" dist="139700" dir="2700000" algn="tl" rotWithShape="0">
              <a:srgbClr val="333333">
                <a:alpha val="65000"/>
              </a:srgbClr>
            </a:outerShdw>
          </a:effectLst>
        </p:spPr>
      </p:pic>
      <p:sp>
        <p:nvSpPr>
          <p:cNvPr id="3" name="矩形 2"/>
          <p:cNvSpPr/>
          <p:nvPr/>
        </p:nvSpPr>
        <p:spPr>
          <a:xfrm>
            <a:off x="6075733" y="4465722"/>
            <a:ext cx="3138995" cy="451406"/>
          </a:xfrm>
          <a:prstGeom prst="rect">
            <a:avLst/>
          </a:prstGeom>
        </p:spPr>
        <p:txBody>
          <a:bodyPr wrap="square">
            <a:spAutoFit/>
          </a:bodyPr>
          <a:lstStyle/>
          <a:p>
            <a:pPr>
              <a:lnSpc>
                <a:spcPts val="2840"/>
              </a:lnSpc>
              <a:buNone/>
            </a:pPr>
            <a:r>
              <a:rPr lang="en-US" altLang="zh-CN" sz="2000" b="1" dirty="0" smtClean="0">
                <a:solidFill>
                  <a:schemeClr val="accent5"/>
                </a:solidFill>
                <a:latin typeface="黑体" panose="02010609060101010101" pitchFamily="49" charset="-122"/>
                <a:ea typeface="黑体" panose="02010609060101010101" pitchFamily="49" charset="-122"/>
              </a:rPr>
              <a:t>《</a:t>
            </a:r>
            <a:r>
              <a:rPr lang="zh-CN" altLang="en-US" sz="2000" b="1" dirty="0" smtClean="0">
                <a:solidFill>
                  <a:schemeClr val="accent5"/>
                </a:solidFill>
                <a:latin typeface="黑体" panose="02010609060101010101" pitchFamily="49" charset="-122"/>
                <a:ea typeface="黑体" panose="02010609060101010101" pitchFamily="49" charset="-122"/>
              </a:rPr>
              <a:t>山东实施标准</a:t>
            </a:r>
            <a:r>
              <a:rPr lang="en-US" altLang="zh-CN" sz="2000" b="1" dirty="0" smtClean="0">
                <a:solidFill>
                  <a:schemeClr val="accent5"/>
                </a:solidFill>
                <a:latin typeface="黑体" panose="02010609060101010101" pitchFamily="49" charset="-122"/>
                <a:ea typeface="黑体" panose="02010609060101010101" pitchFamily="49" charset="-122"/>
              </a:rPr>
              <a:t>》</a:t>
            </a:r>
            <a:endParaRPr lang="en-US" altLang="zh-CN" sz="2000" b="1" dirty="0">
              <a:solidFill>
                <a:schemeClr val="accent5"/>
              </a:solidFill>
              <a:latin typeface="黑体" panose="02010609060101010101" pitchFamily="49" charset="-122"/>
              <a:ea typeface="黑体" panose="02010609060101010101" pitchFamily="49" charset="-122"/>
            </a:endParaRPr>
          </a:p>
        </p:txBody>
      </p:sp>
      <p:pic>
        <p:nvPicPr>
          <p:cNvPr id="7" name="Picture 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42496" y="1595485"/>
            <a:ext cx="2023521" cy="2722617"/>
          </a:xfrm>
          <a:prstGeom prst="rect">
            <a:avLst/>
          </a:prstGeom>
          <a:ln>
            <a:noFill/>
          </a:ln>
          <a:effectLst>
            <a:outerShdw blurRad="292100" dist="139700" dir="2700000" algn="tl" rotWithShape="0">
              <a:srgbClr val="333333">
                <a:alpha val="65000"/>
              </a:srgbClr>
            </a:outerShdw>
          </a:effectLst>
        </p:spPr>
      </p:pic>
      <p:sp>
        <p:nvSpPr>
          <p:cNvPr id="8" name="矩形 7"/>
          <p:cNvSpPr/>
          <p:nvPr/>
        </p:nvSpPr>
        <p:spPr>
          <a:xfrm>
            <a:off x="699631" y="4414393"/>
            <a:ext cx="3483776" cy="451406"/>
          </a:xfrm>
          <a:prstGeom prst="rect">
            <a:avLst/>
          </a:prstGeom>
        </p:spPr>
        <p:txBody>
          <a:bodyPr wrap="square">
            <a:spAutoFit/>
          </a:bodyPr>
          <a:lstStyle/>
          <a:p>
            <a:pPr>
              <a:lnSpc>
                <a:spcPts val="2840"/>
              </a:lnSpc>
              <a:buNone/>
            </a:pPr>
            <a:r>
              <a:rPr lang="en-US" altLang="zh-CN" sz="2000" b="1" dirty="0" smtClean="0">
                <a:solidFill>
                  <a:schemeClr val="accent5"/>
                </a:solidFill>
                <a:latin typeface="黑体" panose="02010609060101010101" pitchFamily="49" charset="-122"/>
                <a:ea typeface="黑体" panose="02010609060101010101" pitchFamily="49" charset="-122"/>
              </a:rPr>
              <a:t>《</a:t>
            </a:r>
            <a:r>
              <a:rPr lang="zh-CN" altLang="en-US" sz="2000" b="1" dirty="0" smtClean="0">
                <a:solidFill>
                  <a:schemeClr val="accent5"/>
                </a:solidFill>
                <a:latin typeface="黑体" panose="02010609060101010101" pitchFamily="49" charset="-122"/>
                <a:ea typeface="黑体" panose="02010609060101010101" pitchFamily="49" charset="-122"/>
              </a:rPr>
              <a:t>国家局技术方案</a:t>
            </a:r>
            <a:r>
              <a:rPr lang="en-US" altLang="zh-CN" sz="2000" b="1" dirty="0" smtClean="0">
                <a:solidFill>
                  <a:schemeClr val="accent5"/>
                </a:solidFill>
                <a:latin typeface="黑体" panose="02010609060101010101" pitchFamily="49" charset="-122"/>
                <a:ea typeface="黑体" panose="02010609060101010101" pitchFamily="49" charset="-122"/>
              </a:rPr>
              <a:t>》</a:t>
            </a:r>
            <a:endParaRPr lang="en-US" altLang="zh-CN" sz="2000" b="1" dirty="0">
              <a:solidFill>
                <a:schemeClr val="accent5"/>
              </a:solidFill>
              <a:latin typeface="黑体" panose="02010609060101010101" pitchFamily="49" charset="-122"/>
              <a:ea typeface="黑体" panose="02010609060101010101" pitchFamily="49" charset="-122"/>
            </a:endParaRPr>
          </a:p>
        </p:txBody>
      </p:sp>
      <p:sp>
        <p:nvSpPr>
          <p:cNvPr id="2" name="右箭头 1"/>
          <p:cNvSpPr/>
          <p:nvPr/>
        </p:nvSpPr>
        <p:spPr>
          <a:xfrm>
            <a:off x="3031218" y="2546119"/>
            <a:ext cx="3019690" cy="517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048600" y="2068218"/>
            <a:ext cx="2723725" cy="541174"/>
          </a:xfrm>
          <a:prstGeom prst="rect">
            <a:avLst/>
          </a:prstGeom>
        </p:spPr>
        <p:txBody>
          <a:bodyPr wrap="square">
            <a:spAutoFit/>
          </a:bodyPr>
          <a:lstStyle/>
          <a:p>
            <a:pPr>
              <a:lnSpc>
                <a:spcPts val="3500"/>
              </a:lnSpc>
            </a:pPr>
            <a:r>
              <a:rPr lang="zh-CN" altLang="en-US" sz="2400" dirty="0" smtClean="0">
                <a:solidFill>
                  <a:schemeClr val="accent5"/>
                </a:solidFill>
                <a:latin typeface="黑体" panose="02010609060101010101" pitchFamily="49" charset="-122"/>
                <a:ea typeface="黑体" panose="02010609060101010101" pitchFamily="49" charset="-122"/>
              </a:rPr>
              <a:t>深化、细化、量化</a:t>
            </a:r>
            <a:endParaRPr lang="en-US" altLang="zh-CN" sz="2400" dirty="0" smtClean="0">
              <a:solidFill>
                <a:schemeClr val="accent5"/>
              </a:solidFill>
              <a:latin typeface="黑体" panose="02010609060101010101" pitchFamily="49" charset="-122"/>
              <a:ea typeface="黑体" panose="02010609060101010101" pitchFamily="49" charset="-122"/>
            </a:endParaRPr>
          </a:p>
        </p:txBody>
      </p:sp>
      <p:sp>
        <p:nvSpPr>
          <p:cNvPr id="12" name="矩形 11"/>
          <p:cNvSpPr/>
          <p:nvPr/>
        </p:nvSpPr>
        <p:spPr>
          <a:xfrm>
            <a:off x="3008861" y="3063356"/>
            <a:ext cx="2978716" cy="541174"/>
          </a:xfrm>
          <a:prstGeom prst="rect">
            <a:avLst/>
          </a:prstGeom>
        </p:spPr>
        <p:txBody>
          <a:bodyPr wrap="square">
            <a:spAutoFit/>
          </a:bodyPr>
          <a:lstStyle/>
          <a:p>
            <a:pPr>
              <a:lnSpc>
                <a:spcPts val="3500"/>
              </a:lnSpc>
            </a:pPr>
            <a:r>
              <a:rPr lang="zh-CN" altLang="en-US" sz="2400" dirty="0" smtClean="0">
                <a:solidFill>
                  <a:schemeClr val="accent5"/>
                </a:solidFill>
                <a:latin typeface="黑体" panose="02010609060101010101" pitchFamily="49" charset="-122"/>
                <a:ea typeface="黑体" panose="02010609060101010101" pitchFamily="49" charset="-122"/>
              </a:rPr>
              <a:t>充分调研、征求意见</a:t>
            </a:r>
            <a:endParaRPr lang="en-US" altLang="zh-CN" sz="2400" dirty="0" smtClean="0">
              <a:solidFill>
                <a:schemeClr val="accent5"/>
              </a:solidFill>
              <a:latin typeface="黑体" panose="02010609060101010101" pitchFamily="49" charset="-122"/>
              <a:ea typeface="黑体" panose="02010609060101010101" pitchFamily="49" charset="-122"/>
            </a:endParaRPr>
          </a:p>
        </p:txBody>
      </p:sp>
      <p:sp>
        <p:nvSpPr>
          <p:cNvPr id="13" name="矩形 12"/>
          <p:cNvSpPr/>
          <p:nvPr/>
        </p:nvSpPr>
        <p:spPr>
          <a:xfrm>
            <a:off x="1535021" y="989588"/>
            <a:ext cx="900609" cy="451406"/>
          </a:xfrm>
          <a:prstGeom prst="rect">
            <a:avLst/>
          </a:prstGeom>
        </p:spPr>
        <p:txBody>
          <a:bodyPr wrap="square">
            <a:spAutoFit/>
          </a:bodyPr>
          <a:lstStyle/>
          <a:p>
            <a:pPr>
              <a:lnSpc>
                <a:spcPts val="2840"/>
              </a:lnSpc>
              <a:buNone/>
            </a:pPr>
            <a:r>
              <a:rPr lang="zh-CN" altLang="en-US" sz="2400" b="1" dirty="0" smtClean="0">
                <a:solidFill>
                  <a:srgbClr val="FF0000"/>
                </a:solidFill>
                <a:latin typeface="黑体" panose="02010609060101010101" pitchFamily="49" charset="-122"/>
                <a:ea typeface="黑体" panose="02010609060101010101" pitchFamily="49" charset="-122"/>
              </a:rPr>
              <a:t>基础</a:t>
            </a:r>
            <a:endParaRPr lang="en-US" altLang="zh-CN" sz="2400" b="1" dirty="0">
              <a:solidFill>
                <a:schemeClr val="accent5"/>
              </a:solidFill>
              <a:latin typeface="黑体" panose="02010609060101010101" pitchFamily="49" charset="-122"/>
              <a:ea typeface="黑体" panose="02010609060101010101" pitchFamily="49" charset="-122"/>
            </a:endParaRPr>
          </a:p>
        </p:txBody>
      </p:sp>
      <p:sp>
        <p:nvSpPr>
          <p:cNvPr id="14" name="矩形 13"/>
          <p:cNvSpPr/>
          <p:nvPr/>
        </p:nvSpPr>
        <p:spPr>
          <a:xfrm>
            <a:off x="6676988" y="944752"/>
            <a:ext cx="916656" cy="451406"/>
          </a:xfrm>
          <a:prstGeom prst="rect">
            <a:avLst/>
          </a:prstGeom>
        </p:spPr>
        <p:txBody>
          <a:bodyPr wrap="square">
            <a:spAutoFit/>
          </a:bodyPr>
          <a:lstStyle/>
          <a:p>
            <a:pPr>
              <a:lnSpc>
                <a:spcPts val="2840"/>
              </a:lnSpc>
              <a:buNone/>
            </a:pPr>
            <a:r>
              <a:rPr lang="zh-CN" altLang="en-US" sz="2400" b="1" dirty="0" smtClean="0">
                <a:solidFill>
                  <a:srgbClr val="FF0000"/>
                </a:solidFill>
                <a:latin typeface="黑体" panose="02010609060101010101" pitchFamily="49" charset="-122"/>
                <a:ea typeface="黑体" panose="02010609060101010101" pitchFamily="49" charset="-122"/>
              </a:rPr>
              <a:t>成果</a:t>
            </a:r>
            <a:endParaRPr lang="en-US" altLang="zh-CN" sz="2400" b="1" dirty="0">
              <a:solidFill>
                <a:schemeClr val="accent5"/>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521794491"/>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466057" y="92982"/>
            <a:ext cx="7388574" cy="523220"/>
          </a:xfrm>
          <a:prstGeom prst="rect">
            <a:avLst/>
          </a:prstGeom>
          <a:noFill/>
        </p:spPr>
        <p:txBody>
          <a:bodyPr wrap="square" rtlCol="0">
            <a:spAutoFit/>
          </a:bodyPr>
          <a:lstStyle/>
          <a:p>
            <a:r>
              <a:rPr lang="zh-CN" altLang="en-US" sz="2800" dirty="0" smtClean="0">
                <a:solidFill>
                  <a:srgbClr val="078EF3"/>
                </a:solidFill>
                <a:latin typeface="黑体" panose="02010609060101010101" pitchFamily="49" charset="-122"/>
                <a:ea typeface="黑体" panose="02010609060101010101" pitchFamily="49" charset="-122"/>
                <a:sym typeface="Arial" panose="020B0604020202020204" pitchFamily="34" charset="0"/>
              </a:rPr>
              <a:t>（二）统一规范，研究制定升级改造实施标准</a:t>
            </a:r>
            <a:endParaRPr lang="zh-CN" altLang="en-US" sz="2800" dirty="0">
              <a:solidFill>
                <a:srgbClr val="078EF3"/>
              </a:solidFill>
              <a:latin typeface="黑体" panose="02010609060101010101" pitchFamily="49" charset="-122"/>
              <a:ea typeface="黑体" panose="02010609060101010101" pitchFamily="49" charset="-122"/>
              <a:sym typeface="Arial" panose="020B0604020202020204" pitchFamily="34" charset="0"/>
            </a:endParaRPr>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6927" y="1296404"/>
            <a:ext cx="2207325" cy="2966617"/>
          </a:xfrm>
          <a:prstGeom prst="rect">
            <a:avLst/>
          </a:prstGeom>
          <a:ln>
            <a:noFill/>
          </a:ln>
          <a:effectLst>
            <a:outerShdw blurRad="292100" dist="139700" dir="2700000" algn="tl" rotWithShape="0">
              <a:srgbClr val="333333">
                <a:alpha val="65000"/>
              </a:srgbClr>
            </a:outerShdw>
          </a:effectLst>
        </p:spPr>
      </p:pic>
      <p:sp>
        <p:nvSpPr>
          <p:cNvPr id="3" name="矩形 2"/>
          <p:cNvSpPr/>
          <p:nvPr/>
        </p:nvSpPr>
        <p:spPr>
          <a:xfrm>
            <a:off x="736927" y="4362896"/>
            <a:ext cx="2613324" cy="451406"/>
          </a:xfrm>
          <a:prstGeom prst="rect">
            <a:avLst/>
          </a:prstGeom>
        </p:spPr>
        <p:txBody>
          <a:bodyPr wrap="square">
            <a:spAutoFit/>
          </a:bodyPr>
          <a:lstStyle/>
          <a:p>
            <a:pPr>
              <a:lnSpc>
                <a:spcPts val="2840"/>
              </a:lnSpc>
              <a:buNone/>
            </a:pPr>
            <a:r>
              <a:rPr lang="en-US" altLang="zh-CN" sz="2000" b="1" dirty="0" smtClean="0">
                <a:solidFill>
                  <a:srgbClr val="0070C0"/>
                </a:solidFill>
                <a:latin typeface="黑体" panose="02010609060101010101" pitchFamily="49" charset="-122"/>
                <a:ea typeface="黑体" panose="02010609060101010101" pitchFamily="49" charset="-122"/>
              </a:rPr>
              <a:t>《</a:t>
            </a:r>
            <a:r>
              <a:rPr lang="zh-CN" altLang="en-US" sz="2000" b="1" dirty="0" smtClean="0">
                <a:solidFill>
                  <a:srgbClr val="0070C0"/>
                </a:solidFill>
                <a:latin typeface="黑体" panose="02010609060101010101" pitchFamily="49" charset="-122"/>
                <a:ea typeface="黑体" panose="02010609060101010101" pitchFamily="49" charset="-122"/>
              </a:rPr>
              <a:t>山东实施标准</a:t>
            </a:r>
            <a:r>
              <a:rPr lang="en-US" altLang="zh-CN" sz="2000" b="1" dirty="0" smtClean="0">
                <a:solidFill>
                  <a:srgbClr val="0070C0"/>
                </a:solidFill>
                <a:latin typeface="黑体" panose="02010609060101010101" pitchFamily="49" charset="-122"/>
                <a:ea typeface="黑体" panose="02010609060101010101" pitchFamily="49" charset="-122"/>
              </a:rPr>
              <a:t>》</a:t>
            </a:r>
            <a:endParaRPr lang="en-US" altLang="zh-CN" sz="2000" b="1" dirty="0">
              <a:solidFill>
                <a:srgbClr val="0070C0"/>
              </a:solidFill>
              <a:latin typeface="黑体" panose="02010609060101010101" pitchFamily="49" charset="-122"/>
              <a:ea typeface="黑体" panose="02010609060101010101" pitchFamily="49" charset="-122"/>
            </a:endParaRPr>
          </a:p>
        </p:txBody>
      </p:sp>
      <p:sp>
        <p:nvSpPr>
          <p:cNvPr id="19" name="矩形 18"/>
          <p:cNvSpPr/>
          <p:nvPr/>
        </p:nvSpPr>
        <p:spPr>
          <a:xfrm>
            <a:off x="3505890" y="1932609"/>
            <a:ext cx="5401863" cy="929742"/>
          </a:xfrm>
          <a:prstGeom prst="rect">
            <a:avLst/>
          </a:prstGeom>
        </p:spPr>
        <p:txBody>
          <a:bodyPr wrap="square">
            <a:spAutoFit/>
          </a:bodyPr>
          <a:lstStyle/>
          <a:p>
            <a:pPr>
              <a:lnSpc>
                <a:spcPts val="3500"/>
              </a:lnSpc>
            </a:pPr>
            <a:r>
              <a:rPr lang="zh-CN" altLang="en-US" sz="2400" dirty="0" smtClean="0">
                <a:latin typeface="楷体_GB2312" panose="02010609030101010101" pitchFamily="49" charset="-122"/>
                <a:ea typeface="楷体_GB2312" panose="02010609030101010101" pitchFamily="49" charset="-122"/>
              </a:rPr>
              <a:t>安装使用</a:t>
            </a:r>
            <a:r>
              <a:rPr lang="zh-CN" altLang="en-US" sz="2400" dirty="0" smtClean="0">
                <a:solidFill>
                  <a:srgbClr val="FF0000"/>
                </a:solidFill>
                <a:latin typeface="楷体_GB2312" panose="02010609030101010101" pitchFamily="49" charset="-122"/>
                <a:ea typeface="楷体_GB2312" panose="02010609030101010101" pitchFamily="49" charset="-122"/>
              </a:rPr>
              <a:t>低功耗激光甲烷传感器</a:t>
            </a:r>
            <a:endParaRPr lang="en-US" altLang="zh-CN" sz="2400" dirty="0" smtClean="0">
              <a:latin typeface="楷体_GB2312" panose="02010609030101010101" pitchFamily="49" charset="-122"/>
              <a:ea typeface="楷体_GB2312" panose="02010609030101010101" pitchFamily="49" charset="-122"/>
            </a:endParaRPr>
          </a:p>
          <a:p>
            <a:pPr>
              <a:lnSpc>
                <a:spcPts val="3500"/>
              </a:lnSpc>
            </a:pPr>
            <a:r>
              <a:rPr lang="zh-CN" altLang="en-US" sz="2400" dirty="0" smtClean="0">
                <a:latin typeface="楷体_GB2312" panose="02010609030101010101" pitchFamily="49" charset="-122"/>
                <a:ea typeface="楷体_GB2312" panose="02010609030101010101" pitchFamily="49" charset="-122"/>
              </a:rPr>
              <a:t>安装使用</a:t>
            </a:r>
            <a:r>
              <a:rPr lang="zh-CN" altLang="en-US" sz="2400" dirty="0" smtClean="0">
                <a:solidFill>
                  <a:srgbClr val="FF0000"/>
                </a:solidFill>
                <a:latin typeface="楷体_GB2312" panose="02010609030101010101" pitchFamily="49" charset="-122"/>
                <a:ea typeface="楷体_GB2312" panose="02010609030101010101" pitchFamily="49" charset="-122"/>
              </a:rPr>
              <a:t>多</a:t>
            </a:r>
            <a:r>
              <a:rPr lang="zh-CN" altLang="en-US" sz="2400" dirty="0">
                <a:solidFill>
                  <a:srgbClr val="FF0000"/>
                </a:solidFill>
                <a:latin typeface="楷体_GB2312" panose="02010609030101010101" pitchFamily="49" charset="-122"/>
                <a:ea typeface="楷体_GB2312" panose="02010609030101010101" pitchFamily="49" charset="-122"/>
              </a:rPr>
              <a:t>参数</a:t>
            </a:r>
            <a:r>
              <a:rPr lang="zh-CN" altLang="en-US" sz="2400" dirty="0" smtClean="0">
                <a:solidFill>
                  <a:srgbClr val="FF0000"/>
                </a:solidFill>
                <a:latin typeface="楷体_GB2312" panose="02010609030101010101" pitchFamily="49" charset="-122"/>
                <a:ea typeface="楷体_GB2312" panose="02010609030101010101" pitchFamily="49" charset="-122"/>
              </a:rPr>
              <a:t>传感器</a:t>
            </a:r>
            <a:endParaRPr lang="en-US" altLang="zh-CN" sz="2400" dirty="0" smtClean="0">
              <a:latin typeface="楷体_GB2312" panose="02010609030101010101" pitchFamily="49" charset="-122"/>
              <a:ea typeface="楷体_GB2312" panose="02010609030101010101" pitchFamily="49" charset="-122"/>
            </a:endParaRPr>
          </a:p>
        </p:txBody>
      </p:sp>
      <p:sp>
        <p:nvSpPr>
          <p:cNvPr id="9" name="文本框 14"/>
          <p:cNvSpPr txBox="1"/>
          <p:nvPr/>
        </p:nvSpPr>
        <p:spPr>
          <a:xfrm>
            <a:off x="3396551" y="1291152"/>
            <a:ext cx="4242534" cy="461665"/>
          </a:xfrm>
          <a:prstGeom prst="rect">
            <a:avLst/>
          </a:prstGeom>
          <a:noFill/>
        </p:spPr>
        <p:txBody>
          <a:bodyPr wrap="square" rtlCol="0">
            <a:spAutoFit/>
          </a:bodyPr>
          <a:lstStyle/>
          <a:p>
            <a:r>
              <a:rPr lang="en-US" altLang="zh-CN" sz="2400" b="1" dirty="0" smtClean="0">
                <a:solidFill>
                  <a:srgbClr val="078EF3"/>
                </a:solidFill>
                <a:ea typeface="微软雅黑" panose="020B0503020204020204" pitchFamily="34" charset="-122"/>
                <a:sym typeface="Arial" panose="020B0604020202020204" pitchFamily="34" charset="0"/>
              </a:rPr>
              <a:t>1.</a:t>
            </a:r>
            <a:r>
              <a:rPr lang="zh-CN" altLang="en-US" sz="2400" b="1" dirty="0" smtClean="0">
                <a:solidFill>
                  <a:srgbClr val="078EF3"/>
                </a:solidFill>
                <a:ea typeface="微软雅黑" panose="020B0503020204020204" pitchFamily="34" charset="-122"/>
                <a:sym typeface="Arial" panose="020B0604020202020204" pitchFamily="34" charset="0"/>
              </a:rPr>
              <a:t>大力推广新装备应用</a:t>
            </a:r>
            <a:endParaRPr lang="zh-CN" altLang="en-US" sz="2400" b="1" dirty="0">
              <a:solidFill>
                <a:srgbClr val="078EF3"/>
              </a:solidFill>
              <a:ea typeface="微软雅黑" panose="020B0503020204020204" pitchFamily="34" charset="-122"/>
              <a:sym typeface="Arial" panose="020B0604020202020204" pitchFamily="34" charset="0"/>
            </a:endParaRPr>
          </a:p>
        </p:txBody>
      </p:sp>
      <p:sp>
        <p:nvSpPr>
          <p:cNvPr id="7" name="文本框 14"/>
          <p:cNvSpPr txBox="1"/>
          <p:nvPr/>
        </p:nvSpPr>
        <p:spPr>
          <a:xfrm>
            <a:off x="3396551" y="3069224"/>
            <a:ext cx="7037359" cy="461665"/>
          </a:xfrm>
          <a:prstGeom prst="rect">
            <a:avLst/>
          </a:prstGeom>
          <a:noFill/>
        </p:spPr>
        <p:txBody>
          <a:bodyPr wrap="square" rtlCol="0">
            <a:spAutoFit/>
          </a:bodyPr>
          <a:lstStyle/>
          <a:p>
            <a:r>
              <a:rPr lang="en-US" altLang="zh-CN" sz="2400" b="1" dirty="0" smtClean="0">
                <a:solidFill>
                  <a:srgbClr val="078EF3"/>
                </a:solidFill>
                <a:ea typeface="微软雅黑" panose="020B0503020204020204" pitchFamily="34" charset="-122"/>
                <a:sym typeface="Arial" panose="020B0604020202020204" pitchFamily="34" charset="0"/>
              </a:rPr>
              <a:t>2.</a:t>
            </a:r>
            <a:r>
              <a:rPr lang="zh-CN" altLang="en-US" sz="2400" b="1" dirty="0" smtClean="0">
                <a:solidFill>
                  <a:srgbClr val="078EF3"/>
                </a:solidFill>
                <a:ea typeface="微软雅黑" panose="020B0503020204020204" pitchFamily="34" charset="-122"/>
                <a:sym typeface="Arial" panose="020B0604020202020204" pitchFamily="34" charset="0"/>
              </a:rPr>
              <a:t>大力推动系统融合</a:t>
            </a:r>
          </a:p>
        </p:txBody>
      </p:sp>
      <p:sp>
        <p:nvSpPr>
          <p:cNvPr id="8" name="矩形 7"/>
          <p:cNvSpPr/>
          <p:nvPr/>
        </p:nvSpPr>
        <p:spPr>
          <a:xfrm>
            <a:off x="3505890" y="3695835"/>
            <a:ext cx="4589982" cy="929742"/>
          </a:xfrm>
          <a:prstGeom prst="rect">
            <a:avLst/>
          </a:prstGeom>
        </p:spPr>
        <p:txBody>
          <a:bodyPr wrap="square">
            <a:spAutoFit/>
          </a:bodyPr>
          <a:lstStyle/>
          <a:p>
            <a:pPr>
              <a:lnSpc>
                <a:spcPts val="3500"/>
              </a:lnSpc>
            </a:pPr>
            <a:r>
              <a:rPr lang="zh-CN" altLang="en-US" sz="2400" dirty="0">
                <a:latin typeface="楷体_GB2312" panose="02010609030101010101" pitchFamily="49" charset="-122"/>
                <a:ea typeface="楷体_GB2312" panose="02010609030101010101" pitchFamily="49" charset="-122"/>
              </a:rPr>
              <a:t>必须</a:t>
            </a:r>
            <a:r>
              <a:rPr lang="zh-CN" altLang="en-US" sz="2400" dirty="0" smtClean="0">
                <a:latin typeface="楷体_GB2312" panose="02010609030101010101" pitchFamily="49" charset="-122"/>
                <a:ea typeface="楷体_GB2312" panose="02010609030101010101" pitchFamily="49" charset="-122"/>
              </a:rPr>
              <a:t>融合</a:t>
            </a:r>
            <a:r>
              <a:rPr lang="zh-CN" altLang="en-US" sz="2400" dirty="0" smtClean="0">
                <a:solidFill>
                  <a:srgbClr val="FF0000"/>
                </a:solidFill>
                <a:latin typeface="楷体_GB2312" panose="02010609030101010101" pitchFamily="49" charset="-122"/>
                <a:ea typeface="楷体_GB2312" panose="02010609030101010101" pitchFamily="49" charset="-122"/>
              </a:rPr>
              <a:t>调度通信、应急广播</a:t>
            </a:r>
            <a:endParaRPr lang="en-US" altLang="zh-CN" sz="2400" dirty="0" smtClean="0">
              <a:solidFill>
                <a:srgbClr val="FF0000"/>
              </a:solidFill>
              <a:latin typeface="楷体_GB2312" panose="02010609030101010101" pitchFamily="49" charset="-122"/>
              <a:ea typeface="楷体_GB2312" panose="02010609030101010101" pitchFamily="49" charset="-122"/>
            </a:endParaRPr>
          </a:p>
          <a:p>
            <a:pPr>
              <a:lnSpc>
                <a:spcPts val="3500"/>
              </a:lnSpc>
            </a:pPr>
            <a:r>
              <a:rPr lang="zh-CN" altLang="en-US" sz="2400" dirty="0" smtClean="0">
                <a:latin typeface="楷体_GB2312" panose="02010609030101010101" pitchFamily="49" charset="-122"/>
                <a:ea typeface="楷体_GB2312" panose="02010609030101010101" pitchFamily="49" charset="-122"/>
              </a:rPr>
              <a:t>新建矿井</a:t>
            </a:r>
            <a:r>
              <a:rPr lang="zh-CN" altLang="en-US" sz="2400" dirty="0" smtClean="0">
                <a:solidFill>
                  <a:srgbClr val="FF0000"/>
                </a:solidFill>
                <a:latin typeface="楷体_GB2312" panose="02010609030101010101" pitchFamily="49" charset="-122"/>
                <a:ea typeface="楷体_GB2312" panose="02010609030101010101" pitchFamily="49" charset="-122"/>
              </a:rPr>
              <a:t>必须采用井下融合</a:t>
            </a:r>
          </a:p>
        </p:txBody>
      </p:sp>
    </p:spTree>
    <p:extLst>
      <p:ext uri="{BB962C8B-B14F-4D97-AF65-F5344CB8AC3E}">
        <p14:creationId xmlns:p14="http://schemas.microsoft.com/office/powerpoint/2010/main" val="1041591836"/>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466053" y="81407"/>
            <a:ext cx="7295977" cy="523220"/>
          </a:xfrm>
          <a:prstGeom prst="rect">
            <a:avLst/>
          </a:prstGeom>
          <a:noFill/>
        </p:spPr>
        <p:txBody>
          <a:bodyPr wrap="square" rtlCol="0">
            <a:spAutoFit/>
          </a:bodyPr>
          <a:lstStyle/>
          <a:p>
            <a:r>
              <a:rPr lang="zh-CN" altLang="en-US" sz="2800" dirty="0" smtClean="0">
                <a:solidFill>
                  <a:srgbClr val="078EF3"/>
                </a:solidFill>
                <a:latin typeface="黑体" panose="02010609060101010101" pitchFamily="49" charset="-122"/>
                <a:ea typeface="黑体" panose="02010609060101010101" pitchFamily="49" charset="-122"/>
                <a:sym typeface="Arial" panose="020B0604020202020204" pitchFamily="34" charset="0"/>
              </a:rPr>
              <a:t>（二）统一规范，研究制定升级改造实施标准</a:t>
            </a:r>
            <a:endParaRPr lang="zh-CN" altLang="en-US" sz="2800" dirty="0">
              <a:solidFill>
                <a:srgbClr val="078EF3"/>
              </a:solidFill>
              <a:latin typeface="黑体" panose="02010609060101010101" pitchFamily="49" charset="-122"/>
              <a:ea typeface="黑体" panose="02010609060101010101" pitchFamily="49" charset="-122"/>
              <a:sym typeface="Arial" panose="020B0604020202020204" pitchFamily="34" charset="0"/>
            </a:endParaRPr>
          </a:p>
        </p:txBody>
      </p:sp>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8653" y="1353617"/>
            <a:ext cx="2069425" cy="2781282"/>
          </a:xfrm>
          <a:prstGeom prst="rect">
            <a:avLst/>
          </a:prstGeom>
          <a:ln>
            <a:noFill/>
          </a:ln>
          <a:effectLst>
            <a:outerShdw blurRad="292100" dist="139700" dir="2700000" algn="tl" rotWithShape="0">
              <a:srgbClr val="333333">
                <a:alpha val="65000"/>
              </a:srgbClr>
            </a:outerShdw>
          </a:effectLst>
        </p:spPr>
      </p:pic>
      <p:sp>
        <p:nvSpPr>
          <p:cNvPr id="3" name="矩形 2"/>
          <p:cNvSpPr/>
          <p:nvPr/>
        </p:nvSpPr>
        <p:spPr>
          <a:xfrm>
            <a:off x="798653" y="4259425"/>
            <a:ext cx="2440714" cy="451406"/>
          </a:xfrm>
          <a:prstGeom prst="rect">
            <a:avLst/>
          </a:prstGeom>
        </p:spPr>
        <p:txBody>
          <a:bodyPr wrap="square">
            <a:spAutoFit/>
          </a:bodyPr>
          <a:lstStyle/>
          <a:p>
            <a:pPr>
              <a:lnSpc>
                <a:spcPts val="2840"/>
              </a:lnSpc>
              <a:buNone/>
            </a:pPr>
            <a:r>
              <a:rPr lang="en-US" altLang="zh-CN" sz="2000" b="1" dirty="0" smtClean="0">
                <a:solidFill>
                  <a:srgbClr val="0070C0"/>
                </a:solidFill>
                <a:latin typeface="黑体" panose="02010609060101010101" pitchFamily="49" charset="-122"/>
                <a:ea typeface="黑体" panose="02010609060101010101" pitchFamily="49" charset="-122"/>
              </a:rPr>
              <a:t>《</a:t>
            </a:r>
            <a:r>
              <a:rPr lang="zh-CN" altLang="en-US" sz="2000" b="1" dirty="0" smtClean="0">
                <a:solidFill>
                  <a:srgbClr val="0070C0"/>
                </a:solidFill>
                <a:latin typeface="黑体" panose="02010609060101010101" pitchFamily="49" charset="-122"/>
                <a:ea typeface="黑体" panose="02010609060101010101" pitchFamily="49" charset="-122"/>
              </a:rPr>
              <a:t>山东实施标准</a:t>
            </a:r>
            <a:r>
              <a:rPr lang="en-US" altLang="zh-CN" sz="2000" b="1" dirty="0" smtClean="0">
                <a:solidFill>
                  <a:srgbClr val="0070C0"/>
                </a:solidFill>
                <a:latin typeface="黑体" panose="02010609060101010101" pitchFamily="49" charset="-122"/>
                <a:ea typeface="黑体" panose="02010609060101010101" pitchFamily="49" charset="-122"/>
              </a:rPr>
              <a:t>》</a:t>
            </a:r>
            <a:endParaRPr lang="en-US" altLang="zh-CN" sz="2000" b="1" dirty="0">
              <a:solidFill>
                <a:srgbClr val="0070C0"/>
              </a:solidFill>
              <a:latin typeface="黑体" panose="02010609060101010101" pitchFamily="49" charset="-122"/>
              <a:ea typeface="黑体" panose="02010609060101010101" pitchFamily="49" charset="-122"/>
            </a:endParaRPr>
          </a:p>
        </p:txBody>
      </p:sp>
      <p:sp>
        <p:nvSpPr>
          <p:cNvPr id="19" name="矩形 18"/>
          <p:cNvSpPr/>
          <p:nvPr/>
        </p:nvSpPr>
        <p:spPr>
          <a:xfrm>
            <a:off x="3160986" y="1618333"/>
            <a:ext cx="5603873" cy="763992"/>
          </a:xfrm>
          <a:prstGeom prst="rect">
            <a:avLst/>
          </a:prstGeom>
        </p:spPr>
        <p:txBody>
          <a:bodyPr wrap="square">
            <a:spAutoFit/>
          </a:bodyPr>
          <a:lstStyle/>
          <a:p>
            <a:pPr>
              <a:lnSpc>
                <a:spcPts val="2800"/>
              </a:lnSpc>
            </a:pPr>
            <a:r>
              <a:rPr lang="zh-CN" altLang="en-US" sz="2000" dirty="0" smtClean="0">
                <a:latin typeface="楷体_GB2312" panose="02010609030101010101" pitchFamily="49" charset="-122"/>
                <a:ea typeface="楷体_GB2312" panose="02010609030101010101" pitchFamily="49" charset="-122"/>
              </a:rPr>
              <a:t>实现</a:t>
            </a:r>
            <a:r>
              <a:rPr lang="zh-CN" altLang="en-US" sz="2000" dirty="0" smtClean="0">
                <a:solidFill>
                  <a:srgbClr val="FF0000"/>
                </a:solidFill>
                <a:latin typeface="楷体_GB2312" panose="02010609030101010101" pitchFamily="49" charset="-122"/>
                <a:ea typeface="楷体_GB2312" panose="02010609030101010101" pitchFamily="49" charset="-122"/>
              </a:rPr>
              <a:t>一氧化碳浓度分级报警</a:t>
            </a:r>
            <a:endParaRPr lang="en-US" altLang="zh-CN" sz="2000" dirty="0" smtClean="0">
              <a:latin typeface="楷体_GB2312" panose="02010609030101010101" pitchFamily="49" charset="-122"/>
              <a:ea typeface="楷体_GB2312" panose="02010609030101010101" pitchFamily="49" charset="-122"/>
            </a:endParaRPr>
          </a:p>
          <a:p>
            <a:pPr>
              <a:lnSpc>
                <a:spcPts val="2800"/>
              </a:lnSpc>
            </a:pPr>
            <a:r>
              <a:rPr lang="zh-CN" altLang="en-US" sz="2000" dirty="0" smtClean="0">
                <a:latin typeface="楷体_GB2312" panose="02010609030101010101" pitchFamily="49" charset="-122"/>
                <a:ea typeface="楷体_GB2312" panose="02010609030101010101" pitchFamily="49" charset="-122"/>
              </a:rPr>
              <a:t>采掘面</a:t>
            </a:r>
            <a:r>
              <a:rPr lang="zh-CN" altLang="en-US" sz="2000" dirty="0" smtClean="0">
                <a:solidFill>
                  <a:srgbClr val="FF0000"/>
                </a:solidFill>
                <a:latin typeface="楷体_GB2312" panose="02010609030101010101" pitchFamily="49" charset="-122"/>
                <a:ea typeface="楷体_GB2312" panose="02010609030101010101" pitchFamily="49" charset="-122"/>
              </a:rPr>
              <a:t>增加人员位置监测读卡器</a:t>
            </a:r>
            <a:r>
              <a:rPr lang="en-US" altLang="zh-CN" sz="2000" dirty="0" smtClean="0">
                <a:latin typeface="楷体_GB2312" panose="02010609030101010101" pitchFamily="49" charset="-122"/>
                <a:ea typeface="楷体_GB2312" panose="02010609030101010101" pitchFamily="49" charset="-122"/>
              </a:rPr>
              <a:t> </a:t>
            </a:r>
            <a:endParaRPr lang="zh-CN" altLang="en-US" sz="2000" dirty="0" smtClean="0">
              <a:latin typeface="楷体_GB2312" panose="02010609030101010101" pitchFamily="49" charset="-122"/>
              <a:ea typeface="楷体_GB2312" panose="02010609030101010101" pitchFamily="49" charset="-122"/>
            </a:endParaRPr>
          </a:p>
        </p:txBody>
      </p:sp>
      <p:sp>
        <p:nvSpPr>
          <p:cNvPr id="9" name="文本框 14"/>
          <p:cNvSpPr txBox="1"/>
          <p:nvPr/>
        </p:nvSpPr>
        <p:spPr>
          <a:xfrm>
            <a:off x="3160986" y="1156668"/>
            <a:ext cx="5222248" cy="461665"/>
          </a:xfrm>
          <a:prstGeom prst="rect">
            <a:avLst/>
          </a:prstGeom>
          <a:noFill/>
        </p:spPr>
        <p:txBody>
          <a:bodyPr wrap="square" rtlCol="0">
            <a:spAutoFit/>
          </a:bodyPr>
          <a:lstStyle/>
          <a:p>
            <a:r>
              <a:rPr lang="en-US" altLang="zh-CN" sz="2400" b="1" dirty="0" smtClean="0">
                <a:solidFill>
                  <a:srgbClr val="078EF3"/>
                </a:solidFill>
                <a:latin typeface="微软雅黑" panose="020B0503020204020204" pitchFamily="34" charset="-122"/>
                <a:ea typeface="微软雅黑" panose="020B0503020204020204" pitchFamily="34" charset="-122"/>
                <a:sym typeface="Arial" panose="020B0604020202020204" pitchFamily="34" charset="0"/>
              </a:rPr>
              <a:t>3.</a:t>
            </a:r>
            <a:r>
              <a:rPr lang="zh-CN" altLang="en-US" sz="2400" b="1" dirty="0" smtClean="0">
                <a:solidFill>
                  <a:srgbClr val="078EF3"/>
                </a:solidFill>
                <a:ea typeface="微软雅黑" panose="020B0503020204020204" pitchFamily="34" charset="-122"/>
                <a:sym typeface="Arial" panose="020B0604020202020204" pitchFamily="34" charset="0"/>
              </a:rPr>
              <a:t>增加了新内容</a:t>
            </a:r>
          </a:p>
        </p:txBody>
      </p:sp>
      <p:sp>
        <p:nvSpPr>
          <p:cNvPr id="7" name="文本框 14"/>
          <p:cNvSpPr txBox="1"/>
          <p:nvPr/>
        </p:nvSpPr>
        <p:spPr>
          <a:xfrm>
            <a:off x="3160986" y="2512083"/>
            <a:ext cx="4986877" cy="461665"/>
          </a:xfrm>
          <a:prstGeom prst="rect">
            <a:avLst/>
          </a:prstGeom>
          <a:noFill/>
        </p:spPr>
        <p:txBody>
          <a:bodyPr wrap="square" rtlCol="0">
            <a:spAutoFit/>
          </a:bodyPr>
          <a:lstStyle/>
          <a:p>
            <a:r>
              <a:rPr lang="en-US" altLang="zh-CN" sz="2400" b="1" dirty="0" smtClean="0">
                <a:solidFill>
                  <a:srgbClr val="078EF3"/>
                </a:solidFill>
                <a:latin typeface="微软雅黑" panose="020B0503020204020204" pitchFamily="34" charset="-122"/>
                <a:ea typeface="微软雅黑" panose="020B0503020204020204" pitchFamily="34" charset="-122"/>
                <a:sym typeface="Arial" panose="020B0604020202020204" pitchFamily="34" charset="0"/>
              </a:rPr>
              <a:t>4.</a:t>
            </a:r>
            <a:r>
              <a:rPr lang="zh-CN" altLang="en-US" sz="2400" b="1" dirty="0" smtClean="0">
                <a:solidFill>
                  <a:srgbClr val="078EF3"/>
                </a:solidFill>
                <a:ea typeface="微软雅黑" panose="020B0503020204020204" pitchFamily="34" charset="-122"/>
                <a:sym typeface="Arial" panose="020B0604020202020204" pitchFamily="34" charset="0"/>
              </a:rPr>
              <a:t>推动升级改造满足信息化建设</a:t>
            </a:r>
          </a:p>
        </p:txBody>
      </p:sp>
      <p:sp>
        <p:nvSpPr>
          <p:cNvPr id="8" name="矩形 7"/>
          <p:cNvSpPr/>
          <p:nvPr/>
        </p:nvSpPr>
        <p:spPr>
          <a:xfrm>
            <a:off x="3203126" y="3049494"/>
            <a:ext cx="5305147" cy="1841210"/>
          </a:xfrm>
          <a:prstGeom prst="rect">
            <a:avLst/>
          </a:prstGeom>
        </p:spPr>
        <p:txBody>
          <a:bodyPr wrap="square">
            <a:spAutoFit/>
          </a:bodyPr>
          <a:lstStyle/>
          <a:p>
            <a:pPr>
              <a:lnSpc>
                <a:spcPts val="2800"/>
              </a:lnSpc>
            </a:pPr>
            <a:r>
              <a:rPr lang="zh-CN" altLang="en-US" sz="2000" dirty="0" smtClean="0">
                <a:solidFill>
                  <a:srgbClr val="FF0000"/>
                </a:solidFill>
                <a:latin typeface="楷体_GB2312" panose="02010609030101010101" pitchFamily="49" charset="-122"/>
                <a:ea typeface="楷体_GB2312" panose="02010609030101010101" pitchFamily="49" charset="-122"/>
              </a:rPr>
              <a:t>数据规范要求：</a:t>
            </a:r>
            <a:r>
              <a:rPr lang="en-US" altLang="zh-CN" sz="2000" dirty="0" smtClean="0">
                <a:latin typeface="楷体_GB2312" panose="02010609030101010101" pitchFamily="49" charset="-122"/>
                <a:ea typeface="楷体_GB2312" panose="02010609030101010101" pitchFamily="49" charset="-122"/>
              </a:rPr>
              <a:t>《</a:t>
            </a:r>
            <a:r>
              <a:rPr lang="zh-CN" altLang="en-US" sz="2000" dirty="0" smtClean="0">
                <a:latin typeface="楷体_GB2312" panose="02010609030101010101" pitchFamily="49" charset="-122"/>
                <a:ea typeface="楷体_GB2312" panose="02010609030101010101" pitchFamily="49" charset="-122"/>
              </a:rPr>
              <a:t>山东煤矿安全监察局煤矿事</a:t>
            </a:r>
            <a:endParaRPr lang="en-US" altLang="zh-CN" sz="2000" dirty="0" smtClean="0">
              <a:latin typeface="楷体_GB2312" panose="02010609030101010101" pitchFamily="49" charset="-122"/>
              <a:ea typeface="楷体_GB2312" panose="02010609030101010101" pitchFamily="49" charset="-122"/>
            </a:endParaRPr>
          </a:p>
          <a:p>
            <a:pPr>
              <a:lnSpc>
                <a:spcPts val="2800"/>
              </a:lnSpc>
            </a:pPr>
            <a:r>
              <a:rPr lang="zh-CN" altLang="en-US" sz="2000" dirty="0" smtClean="0">
                <a:latin typeface="楷体_GB2312" panose="02010609030101010101" pitchFamily="49" charset="-122"/>
                <a:ea typeface="楷体_GB2312" panose="02010609030101010101" pitchFamily="49" charset="-122"/>
              </a:rPr>
              <a:t>故风险分析平台项目基础数据规范</a:t>
            </a:r>
            <a:r>
              <a:rPr lang="en-US" altLang="zh-CN" sz="2000" dirty="0" smtClean="0">
                <a:latin typeface="楷体_GB2312" panose="02010609030101010101" pitchFamily="49" charset="-122"/>
                <a:ea typeface="楷体_GB2312" panose="02010609030101010101" pitchFamily="49" charset="-122"/>
              </a:rPr>
              <a:t>》</a:t>
            </a:r>
            <a:endParaRPr lang="en-US" altLang="zh-CN" sz="2000" dirty="0">
              <a:solidFill>
                <a:schemeClr val="accent5"/>
              </a:solidFill>
              <a:latin typeface="楷体_GB2312" panose="02010609030101010101" pitchFamily="49" charset="-122"/>
              <a:ea typeface="楷体_GB2312" panose="02010609030101010101" pitchFamily="49" charset="-122"/>
            </a:endParaRPr>
          </a:p>
          <a:p>
            <a:pPr>
              <a:lnSpc>
                <a:spcPts val="2800"/>
              </a:lnSpc>
            </a:pPr>
            <a:r>
              <a:rPr lang="zh-CN" altLang="en-US" sz="2000" dirty="0" smtClean="0">
                <a:solidFill>
                  <a:srgbClr val="FF0000"/>
                </a:solidFill>
                <a:latin typeface="楷体_GB2312" panose="02010609030101010101" pitchFamily="49" charset="-122"/>
                <a:ea typeface="楷体_GB2312" panose="02010609030101010101" pitchFamily="49" charset="-122"/>
              </a:rPr>
              <a:t>网络链路要求：</a:t>
            </a:r>
            <a:r>
              <a:rPr lang="zh-CN" altLang="en-US" sz="2000" dirty="0" smtClean="0">
                <a:latin typeface="楷体_GB2312" panose="02010609030101010101" pitchFamily="49" charset="-122"/>
                <a:ea typeface="楷体_GB2312" panose="02010609030101010101" pitchFamily="49" charset="-122"/>
              </a:rPr>
              <a:t>网络链路（</a:t>
            </a:r>
            <a:r>
              <a:rPr lang="en-US" altLang="zh-CN" sz="2000" dirty="0" smtClean="0">
                <a:latin typeface="楷体_GB2312" panose="02010609030101010101" pitchFamily="49" charset="-122"/>
                <a:ea typeface="楷体_GB2312" panose="02010609030101010101" pitchFamily="49" charset="-122"/>
              </a:rPr>
              <a:t>VPN</a:t>
            </a:r>
            <a:r>
              <a:rPr lang="zh-CN" altLang="en-US" sz="2000" dirty="0" smtClean="0">
                <a:latin typeface="楷体_GB2312" panose="02010609030101010101" pitchFamily="49" charset="-122"/>
                <a:ea typeface="楷体_GB2312" panose="02010609030101010101" pitchFamily="49" charset="-122"/>
              </a:rPr>
              <a:t>或专线）性能</a:t>
            </a:r>
            <a:endParaRPr lang="en-US" altLang="zh-CN" sz="2000" dirty="0" smtClean="0">
              <a:latin typeface="楷体_GB2312" panose="02010609030101010101" pitchFamily="49" charset="-122"/>
              <a:ea typeface="楷体_GB2312" panose="02010609030101010101" pitchFamily="49" charset="-122"/>
            </a:endParaRPr>
          </a:p>
          <a:p>
            <a:pPr>
              <a:lnSpc>
                <a:spcPts val="2800"/>
              </a:lnSpc>
            </a:pPr>
            <a:r>
              <a:rPr lang="zh-CN" altLang="en-US" sz="2000" dirty="0" smtClean="0">
                <a:latin typeface="楷体_GB2312" panose="02010609030101010101" pitchFamily="49" charset="-122"/>
                <a:ea typeface="楷体_GB2312" panose="02010609030101010101" pitchFamily="49" charset="-122"/>
              </a:rPr>
              <a:t>指标不低于：①上传带宽≥</a:t>
            </a:r>
            <a:r>
              <a:rPr lang="en-US" altLang="zh-CN" sz="2000" dirty="0" smtClean="0">
                <a:latin typeface="楷体_GB2312" panose="02010609030101010101" pitchFamily="49" charset="-122"/>
                <a:ea typeface="楷体_GB2312" panose="02010609030101010101" pitchFamily="49" charset="-122"/>
              </a:rPr>
              <a:t>20M</a:t>
            </a:r>
            <a:r>
              <a:rPr lang="zh-CN" altLang="en-US" sz="2000" dirty="0" smtClean="0">
                <a:latin typeface="楷体_GB2312" panose="02010609030101010101" pitchFamily="49" charset="-122"/>
                <a:ea typeface="楷体_GB2312" panose="02010609030101010101" pitchFamily="49" charset="-122"/>
              </a:rPr>
              <a:t>。②到省级数</a:t>
            </a:r>
            <a:endParaRPr lang="en-US" altLang="zh-CN" sz="2000" dirty="0" smtClean="0">
              <a:latin typeface="楷体_GB2312" panose="02010609030101010101" pitchFamily="49" charset="-122"/>
              <a:ea typeface="楷体_GB2312" panose="02010609030101010101" pitchFamily="49" charset="-122"/>
            </a:endParaRPr>
          </a:p>
          <a:p>
            <a:pPr>
              <a:lnSpc>
                <a:spcPts val="2800"/>
              </a:lnSpc>
            </a:pPr>
            <a:r>
              <a:rPr lang="zh-CN" altLang="en-US" sz="2000" dirty="0" smtClean="0">
                <a:latin typeface="楷体_GB2312" panose="02010609030101010101" pitchFamily="49" charset="-122"/>
                <a:ea typeface="楷体_GB2312" panose="02010609030101010101" pitchFamily="49" charset="-122"/>
              </a:rPr>
              <a:t>据中心服务器延迟≤</a:t>
            </a:r>
            <a:r>
              <a:rPr lang="en-US" altLang="zh-CN" sz="2000" dirty="0" smtClean="0">
                <a:latin typeface="楷体_GB2312" panose="02010609030101010101" pitchFamily="49" charset="-122"/>
                <a:ea typeface="楷体_GB2312" panose="02010609030101010101" pitchFamily="49" charset="-122"/>
              </a:rPr>
              <a:t>100ms</a:t>
            </a:r>
            <a:r>
              <a:rPr lang="zh-CN" altLang="en-US" sz="2000" dirty="0" smtClean="0">
                <a:latin typeface="楷体_GB2312" panose="02010609030101010101" pitchFamily="49" charset="-122"/>
                <a:ea typeface="楷体_GB2312" panose="02010609030101010101" pitchFamily="49" charset="-122"/>
              </a:rPr>
              <a:t>。</a:t>
            </a:r>
            <a:endParaRPr lang="en-US" altLang="zh-CN" sz="2000" dirty="0" smtClean="0">
              <a:latin typeface="楷体_GB2312" panose="02010609030101010101" pitchFamily="49" charset="-122"/>
              <a:ea typeface="楷体_GB2312" panose="02010609030101010101" pitchFamily="49" charset="-122"/>
            </a:endParaRPr>
          </a:p>
        </p:txBody>
      </p:sp>
    </p:spTree>
    <p:extLst>
      <p:ext uri="{BB962C8B-B14F-4D97-AF65-F5344CB8AC3E}">
        <p14:creationId xmlns:p14="http://schemas.microsoft.com/office/powerpoint/2010/main" val="214830994"/>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611044" y="82704"/>
            <a:ext cx="7037359" cy="523220"/>
          </a:xfrm>
          <a:prstGeom prst="rect">
            <a:avLst/>
          </a:prstGeom>
          <a:noFill/>
        </p:spPr>
        <p:txBody>
          <a:bodyPr wrap="square" rtlCol="0">
            <a:spAutoFit/>
          </a:bodyPr>
          <a:lstStyle/>
          <a:p>
            <a:r>
              <a:rPr lang="zh-CN" altLang="en-US" sz="2800" dirty="0" smtClean="0">
                <a:solidFill>
                  <a:srgbClr val="078EF3"/>
                </a:solidFill>
                <a:latin typeface="黑体" panose="02010609060101010101" pitchFamily="49" charset="-122"/>
                <a:ea typeface="黑体" panose="02010609060101010101" pitchFamily="49" charset="-122"/>
                <a:sym typeface="Arial" panose="020B0604020202020204" pitchFamily="34" charset="0"/>
              </a:rPr>
              <a:t>（三）资金支持，引导增加升级改造投入</a:t>
            </a:r>
            <a:endParaRPr lang="zh-CN" altLang="en-US" sz="2800" dirty="0">
              <a:solidFill>
                <a:srgbClr val="078EF3"/>
              </a:solidFill>
              <a:latin typeface="黑体" panose="02010609060101010101" pitchFamily="49" charset="-122"/>
              <a:ea typeface="黑体" panose="02010609060101010101" pitchFamily="49" charset="-122"/>
              <a:sym typeface="Arial" panose="020B0604020202020204" pitchFamily="34" charset="0"/>
            </a:endParaRPr>
          </a:p>
        </p:txBody>
      </p:sp>
      <p:sp>
        <p:nvSpPr>
          <p:cNvPr id="4" name="文本框 14"/>
          <p:cNvSpPr txBox="1"/>
          <p:nvPr/>
        </p:nvSpPr>
        <p:spPr>
          <a:xfrm>
            <a:off x="3128205" y="1048341"/>
            <a:ext cx="2775290" cy="523220"/>
          </a:xfrm>
          <a:prstGeom prst="rect">
            <a:avLst/>
          </a:prstGeom>
          <a:noFill/>
        </p:spPr>
        <p:txBody>
          <a:bodyPr wrap="square" rtlCol="0">
            <a:spAutoFit/>
          </a:bodyPr>
          <a:lstStyle/>
          <a:p>
            <a:pPr>
              <a:defRPr/>
            </a:pPr>
            <a:r>
              <a:rPr lang="zh-CN" altLang="en-US" sz="2800" b="1" dirty="0" smtClean="0">
                <a:solidFill>
                  <a:srgbClr val="0070C0"/>
                </a:solidFill>
                <a:ea typeface="微软雅黑" panose="020B0503020204020204" pitchFamily="34" charset="-122"/>
                <a:sym typeface="Arial" panose="020B0604020202020204" pitchFamily="34" charset="0"/>
              </a:rPr>
              <a:t>资金投入情况</a:t>
            </a:r>
            <a:endParaRPr lang="zh-CN" altLang="en-US" sz="2800" b="1" dirty="0">
              <a:solidFill>
                <a:srgbClr val="0070C0"/>
              </a:solidFill>
              <a:ea typeface="微软雅黑" panose="020B0503020204020204" pitchFamily="34" charset="-122"/>
            </a:endParaRPr>
          </a:p>
        </p:txBody>
      </p:sp>
      <p:graphicFrame>
        <p:nvGraphicFramePr>
          <p:cNvPr id="11" name="图表 10"/>
          <p:cNvGraphicFramePr/>
          <p:nvPr>
            <p:extLst/>
          </p:nvPr>
        </p:nvGraphicFramePr>
        <p:xfrm>
          <a:off x="544452" y="1758613"/>
          <a:ext cx="3547464" cy="2908054"/>
        </p:xfrm>
        <a:graphic>
          <a:graphicData uri="http://schemas.openxmlformats.org/drawingml/2006/chart">
            <c:chart xmlns:c="http://schemas.openxmlformats.org/drawingml/2006/chart" xmlns:r="http://schemas.openxmlformats.org/officeDocument/2006/relationships" r:id="rId3"/>
          </a:graphicData>
        </a:graphic>
      </p:graphicFrame>
      <p:sp>
        <p:nvSpPr>
          <p:cNvPr id="12" name="文本框 11"/>
          <p:cNvSpPr txBox="1"/>
          <p:nvPr/>
        </p:nvSpPr>
        <p:spPr>
          <a:xfrm>
            <a:off x="2206435" y="3388693"/>
            <a:ext cx="1251785" cy="369332"/>
          </a:xfrm>
          <a:prstGeom prst="rect">
            <a:avLst/>
          </a:prstGeom>
          <a:noFill/>
        </p:spPr>
        <p:txBody>
          <a:bodyPr wrap="square" rtlCol="0">
            <a:spAutoFit/>
          </a:bodyPr>
          <a:lstStyle/>
          <a:p>
            <a:r>
              <a:rPr lang="en-US" altLang="zh-CN" dirty="0" smtClean="0"/>
              <a:t>3920</a:t>
            </a:r>
            <a:r>
              <a:rPr lang="zh-CN" altLang="en-US" dirty="0" smtClean="0"/>
              <a:t>万</a:t>
            </a:r>
            <a:endParaRPr lang="zh-CN" altLang="en-US" dirty="0"/>
          </a:p>
        </p:txBody>
      </p:sp>
      <p:sp>
        <p:nvSpPr>
          <p:cNvPr id="14" name="文本框 13"/>
          <p:cNvSpPr txBox="1"/>
          <p:nvPr/>
        </p:nvSpPr>
        <p:spPr>
          <a:xfrm>
            <a:off x="1740104" y="3730351"/>
            <a:ext cx="820981" cy="369332"/>
          </a:xfrm>
          <a:prstGeom prst="rect">
            <a:avLst/>
          </a:prstGeom>
          <a:noFill/>
        </p:spPr>
        <p:txBody>
          <a:bodyPr wrap="square" rtlCol="0">
            <a:spAutoFit/>
          </a:bodyPr>
          <a:lstStyle/>
          <a:p>
            <a:r>
              <a:rPr lang="en-US" altLang="zh-CN" dirty="0" smtClean="0"/>
              <a:t>420</a:t>
            </a:r>
            <a:r>
              <a:rPr lang="zh-CN" altLang="en-US" dirty="0" smtClean="0"/>
              <a:t>万</a:t>
            </a:r>
            <a:endParaRPr lang="zh-CN" altLang="en-US" dirty="0"/>
          </a:p>
        </p:txBody>
      </p:sp>
      <p:sp>
        <p:nvSpPr>
          <p:cNvPr id="16" name="矩形 15"/>
          <p:cNvSpPr/>
          <p:nvPr/>
        </p:nvSpPr>
        <p:spPr>
          <a:xfrm>
            <a:off x="4359258" y="1805709"/>
            <a:ext cx="4309732" cy="2582310"/>
          </a:xfrm>
          <a:prstGeom prst="rect">
            <a:avLst/>
          </a:prstGeom>
        </p:spPr>
        <p:txBody>
          <a:bodyPr wrap="square">
            <a:spAutoFit/>
          </a:bodyPr>
          <a:lstStyle/>
          <a:p>
            <a:pPr>
              <a:lnSpc>
                <a:spcPts val="5000"/>
              </a:lnSpc>
            </a:pPr>
            <a:r>
              <a:rPr lang="zh-CN" altLang="en-US" sz="2600" dirty="0" smtClean="0">
                <a:solidFill>
                  <a:srgbClr val="FF0000"/>
                </a:solidFill>
                <a:latin typeface="微软雅黑" panose="020B0503020204020204" pitchFamily="34" charset="-122"/>
                <a:ea typeface="微软雅黑" panose="020B0503020204020204" pitchFamily="34" charset="-122"/>
              </a:rPr>
              <a:t>效果：</a:t>
            </a:r>
            <a:endParaRPr lang="en-US" altLang="zh-CN" sz="2600" dirty="0" smtClean="0">
              <a:solidFill>
                <a:srgbClr val="FF0000"/>
              </a:solidFill>
              <a:latin typeface="微软雅黑" panose="020B0503020204020204" pitchFamily="34" charset="-122"/>
              <a:ea typeface="微软雅黑" panose="020B0503020204020204" pitchFamily="34" charset="-122"/>
            </a:endParaRPr>
          </a:p>
          <a:p>
            <a:pPr>
              <a:lnSpc>
                <a:spcPts val="5000"/>
              </a:lnSpc>
            </a:pPr>
            <a:r>
              <a:rPr lang="en-US" altLang="zh-CN" sz="2600" dirty="0" smtClean="0">
                <a:solidFill>
                  <a:schemeClr val="accent5"/>
                </a:solidFill>
                <a:latin typeface="微软雅黑" panose="020B0503020204020204" pitchFamily="34" charset="-122"/>
                <a:ea typeface="微软雅黑" panose="020B0503020204020204" pitchFamily="34" charset="-122"/>
              </a:rPr>
              <a:t>   </a:t>
            </a:r>
            <a:r>
              <a:rPr lang="zh-CN" altLang="zh-CN" sz="2600" dirty="0" smtClean="0">
                <a:solidFill>
                  <a:schemeClr val="accent5"/>
                </a:solidFill>
                <a:latin typeface="微软雅黑" panose="020B0503020204020204" pitchFamily="34" charset="-122"/>
                <a:ea typeface="微软雅黑" panose="020B0503020204020204" pitchFamily="34" charset="-122"/>
              </a:rPr>
              <a:t>●</a:t>
            </a:r>
            <a:r>
              <a:rPr lang="zh-CN" altLang="en-US" sz="2600" dirty="0" smtClean="0">
                <a:solidFill>
                  <a:schemeClr val="accent5"/>
                </a:solidFill>
                <a:latin typeface="微软雅黑" panose="020B0503020204020204" pitchFamily="34" charset="-122"/>
                <a:ea typeface="微软雅黑" panose="020B0503020204020204" pitchFamily="34" charset="-122"/>
              </a:rPr>
              <a:t>带动企业增加资金投入</a:t>
            </a:r>
            <a:endParaRPr lang="en-US" altLang="zh-CN" sz="2600" dirty="0" smtClean="0">
              <a:solidFill>
                <a:schemeClr val="accent5"/>
              </a:solidFill>
              <a:latin typeface="微软雅黑" panose="020B0503020204020204" pitchFamily="34" charset="-122"/>
              <a:ea typeface="微软雅黑" panose="020B0503020204020204" pitchFamily="34" charset="-122"/>
            </a:endParaRPr>
          </a:p>
          <a:p>
            <a:pPr>
              <a:lnSpc>
                <a:spcPts val="5000"/>
              </a:lnSpc>
            </a:pPr>
            <a:r>
              <a:rPr lang="en-US" altLang="zh-CN" sz="2600" dirty="0" smtClean="0">
                <a:solidFill>
                  <a:schemeClr val="accent5"/>
                </a:solidFill>
                <a:latin typeface="微软雅黑" panose="020B0503020204020204" pitchFamily="34" charset="-122"/>
                <a:ea typeface="微软雅黑" panose="020B0503020204020204" pitchFamily="34" charset="-122"/>
              </a:rPr>
              <a:t>   </a:t>
            </a:r>
            <a:r>
              <a:rPr lang="zh-CN" altLang="zh-CN" sz="2600" dirty="0" smtClean="0">
                <a:solidFill>
                  <a:schemeClr val="accent5"/>
                </a:solidFill>
                <a:latin typeface="微软雅黑" panose="020B0503020204020204" pitchFamily="34" charset="-122"/>
                <a:ea typeface="微软雅黑" panose="020B0503020204020204" pitchFamily="34" charset="-122"/>
              </a:rPr>
              <a:t>●</a:t>
            </a:r>
            <a:r>
              <a:rPr lang="zh-CN" altLang="en-US" sz="2600" dirty="0" smtClean="0">
                <a:solidFill>
                  <a:schemeClr val="accent5"/>
                </a:solidFill>
                <a:latin typeface="微软雅黑" panose="020B0503020204020204" pitchFamily="34" charset="-122"/>
                <a:ea typeface="微软雅黑" panose="020B0503020204020204" pitchFamily="34" charset="-122"/>
              </a:rPr>
              <a:t>保障了工程质量</a:t>
            </a:r>
            <a:endParaRPr lang="en-US" altLang="zh-CN" sz="2600" dirty="0" smtClean="0">
              <a:solidFill>
                <a:schemeClr val="accent5"/>
              </a:solidFill>
              <a:latin typeface="微软雅黑" panose="020B0503020204020204" pitchFamily="34" charset="-122"/>
              <a:ea typeface="微软雅黑" panose="020B0503020204020204" pitchFamily="34" charset="-122"/>
            </a:endParaRPr>
          </a:p>
          <a:p>
            <a:pPr>
              <a:lnSpc>
                <a:spcPts val="5000"/>
              </a:lnSpc>
            </a:pPr>
            <a:r>
              <a:rPr lang="en-US" altLang="zh-CN" sz="2600" dirty="0" smtClean="0">
                <a:solidFill>
                  <a:schemeClr val="accent5"/>
                </a:solidFill>
                <a:latin typeface="微软雅黑" panose="020B0503020204020204" pitchFamily="34" charset="-122"/>
                <a:ea typeface="微软雅黑" panose="020B0503020204020204" pitchFamily="34" charset="-122"/>
              </a:rPr>
              <a:t>   </a:t>
            </a:r>
            <a:r>
              <a:rPr lang="zh-CN" altLang="zh-CN" sz="2600" dirty="0" smtClean="0">
                <a:solidFill>
                  <a:schemeClr val="accent5"/>
                </a:solidFill>
                <a:latin typeface="微软雅黑" panose="020B0503020204020204" pitchFamily="34" charset="-122"/>
                <a:ea typeface="微软雅黑" panose="020B0503020204020204" pitchFamily="34" charset="-122"/>
              </a:rPr>
              <a:t>●</a:t>
            </a:r>
            <a:r>
              <a:rPr lang="zh-CN" altLang="en-US" sz="2600" dirty="0" smtClean="0">
                <a:solidFill>
                  <a:schemeClr val="accent5"/>
                </a:solidFill>
                <a:latin typeface="微软雅黑" panose="020B0503020204020204" pitchFamily="34" charset="-122"/>
                <a:ea typeface="微软雅黑" panose="020B0503020204020204" pitchFamily="34" charset="-122"/>
              </a:rPr>
              <a:t>加快了升级改造工作</a:t>
            </a:r>
            <a:endParaRPr lang="en-US" altLang="zh-CN" sz="2600" dirty="0" smtClean="0">
              <a:solidFill>
                <a:schemeClr val="accent5"/>
              </a:solidFill>
              <a:latin typeface="微软雅黑" panose="020B0503020204020204" pitchFamily="34" charset="-122"/>
              <a:ea typeface="微软雅黑" panose="020B0503020204020204" pitchFamily="34" charset="-122"/>
            </a:endParaRPr>
          </a:p>
        </p:txBody>
      </p:sp>
      <p:sp>
        <p:nvSpPr>
          <p:cNvPr id="17" name="形状 16"/>
          <p:cNvSpPr/>
          <p:nvPr/>
        </p:nvSpPr>
        <p:spPr>
          <a:xfrm rot="4396374" flipH="1">
            <a:off x="2093208" y="2421886"/>
            <a:ext cx="743871" cy="1214542"/>
          </a:xfrm>
          <a:prstGeom prst="swooshArrow">
            <a:avLst>
              <a:gd name="adj1" fmla="val 18234"/>
              <a:gd name="adj2" fmla="val 31538"/>
            </a:avLst>
          </a:pr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ltLang="en-US"/>
          </a:p>
        </p:txBody>
      </p:sp>
      <p:sp>
        <p:nvSpPr>
          <p:cNvPr id="9" name="文本框 8"/>
          <p:cNvSpPr txBox="1"/>
          <p:nvPr/>
        </p:nvSpPr>
        <p:spPr>
          <a:xfrm>
            <a:off x="2840131" y="1879789"/>
            <a:ext cx="1251785" cy="369332"/>
          </a:xfrm>
          <a:prstGeom prst="rect">
            <a:avLst/>
          </a:prstGeom>
          <a:noFill/>
        </p:spPr>
        <p:txBody>
          <a:bodyPr wrap="square" rtlCol="0">
            <a:spAutoFit/>
          </a:bodyPr>
          <a:lstStyle/>
          <a:p>
            <a:r>
              <a:rPr lang="en-US" altLang="zh-CN" dirty="0" smtClean="0"/>
              <a:t>21093</a:t>
            </a:r>
            <a:r>
              <a:rPr lang="zh-CN" altLang="en-US" dirty="0" smtClean="0"/>
              <a:t>万</a:t>
            </a:r>
            <a:endParaRPr lang="zh-CN" altLang="en-US" dirty="0"/>
          </a:p>
        </p:txBody>
      </p:sp>
    </p:spTree>
    <p:extLst>
      <p:ext uri="{BB962C8B-B14F-4D97-AF65-F5344CB8AC3E}">
        <p14:creationId xmlns:p14="http://schemas.microsoft.com/office/powerpoint/2010/main" val="2109729796"/>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489209" y="92982"/>
            <a:ext cx="7037359" cy="523220"/>
          </a:xfrm>
          <a:prstGeom prst="rect">
            <a:avLst/>
          </a:prstGeom>
          <a:noFill/>
        </p:spPr>
        <p:txBody>
          <a:bodyPr wrap="square" rtlCol="0">
            <a:spAutoFit/>
          </a:bodyPr>
          <a:lstStyle/>
          <a:p>
            <a:r>
              <a:rPr lang="zh-CN" altLang="en-US" sz="2800" dirty="0" smtClean="0">
                <a:solidFill>
                  <a:srgbClr val="078EF3"/>
                </a:solidFill>
                <a:latin typeface="黑体" panose="02010609060101010101" pitchFamily="49" charset="-122"/>
                <a:ea typeface="黑体" panose="02010609060101010101" pitchFamily="49" charset="-122"/>
                <a:sym typeface="Arial" panose="020B0604020202020204" pitchFamily="34" charset="0"/>
              </a:rPr>
              <a:t>（四）试点先行，探索积累升级改造经验</a:t>
            </a:r>
            <a:endParaRPr lang="zh-CN" altLang="en-US" sz="2800" dirty="0">
              <a:solidFill>
                <a:srgbClr val="078EF3"/>
              </a:solidFill>
              <a:latin typeface="黑体" panose="02010609060101010101" pitchFamily="49" charset="-122"/>
              <a:ea typeface="黑体" panose="02010609060101010101" pitchFamily="49" charset="-122"/>
              <a:sym typeface="Arial" panose="020B0604020202020204" pitchFamily="34" charset="0"/>
            </a:endParaRPr>
          </a:p>
        </p:txBody>
      </p:sp>
      <p:sp>
        <p:nvSpPr>
          <p:cNvPr id="9" name="文本框 14"/>
          <p:cNvSpPr txBox="1"/>
          <p:nvPr/>
        </p:nvSpPr>
        <p:spPr>
          <a:xfrm>
            <a:off x="1021307" y="1131568"/>
            <a:ext cx="7037359" cy="523220"/>
          </a:xfrm>
          <a:prstGeom prst="rect">
            <a:avLst/>
          </a:prstGeom>
          <a:noFill/>
        </p:spPr>
        <p:txBody>
          <a:bodyPr wrap="square" rtlCol="0">
            <a:spAutoFit/>
          </a:bodyPr>
          <a:lstStyle/>
          <a:p>
            <a:r>
              <a:rPr lang="zh-CN" altLang="en-US" sz="2800" b="1" dirty="0" smtClean="0">
                <a:solidFill>
                  <a:srgbClr val="078EF3"/>
                </a:solidFill>
                <a:ea typeface="微软雅黑" panose="020B0503020204020204" pitchFamily="34" charset="-122"/>
                <a:sym typeface="Arial" panose="020B0604020202020204" pitchFamily="34" charset="0"/>
              </a:rPr>
              <a:t>工作思路：</a:t>
            </a:r>
            <a:r>
              <a:rPr lang="zh-CN" altLang="en-US" sz="2800" b="1" dirty="0" smtClean="0">
                <a:solidFill>
                  <a:srgbClr val="FF0000"/>
                </a:solidFill>
                <a:ea typeface="微软雅黑" panose="020B0503020204020204" pitchFamily="34" charset="-122"/>
                <a:sym typeface="Arial" panose="020B0604020202020204" pitchFamily="34" charset="0"/>
              </a:rPr>
              <a:t>试点探索、总结积累、全面推开</a:t>
            </a:r>
          </a:p>
        </p:txBody>
      </p:sp>
      <p:grpSp>
        <p:nvGrpSpPr>
          <p:cNvPr id="8" name="组合 7"/>
          <p:cNvGrpSpPr/>
          <p:nvPr/>
        </p:nvGrpSpPr>
        <p:grpSpPr>
          <a:xfrm>
            <a:off x="586459" y="1211548"/>
            <a:ext cx="5484847" cy="3235692"/>
            <a:chOff x="4100644" y="715254"/>
            <a:chExt cx="6285398" cy="4214071"/>
          </a:xfrm>
        </p:grpSpPr>
        <p:sp>
          <p:nvSpPr>
            <p:cNvPr id="12" name="矩形 11"/>
            <p:cNvSpPr/>
            <p:nvPr/>
          </p:nvSpPr>
          <p:spPr>
            <a:xfrm>
              <a:off x="5752796" y="715254"/>
              <a:ext cx="4633246" cy="473100"/>
            </a:xfrm>
            <a:prstGeom prst="rect">
              <a:avLst/>
            </a:prstGeom>
          </p:spPr>
          <p:txBody>
            <a:bodyPr wrap="square">
              <a:spAutoFit/>
            </a:bodyPr>
            <a:lstStyle/>
            <a:p>
              <a:pPr algn="ctr">
                <a:buNone/>
              </a:pP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bwMode="auto">
            <a:xfrm>
              <a:off x="4100644" y="2251329"/>
              <a:ext cx="1823373" cy="2677996"/>
            </a:xfrm>
            <a:prstGeom prst="rect">
              <a:avLst/>
            </a:prstGeom>
            <a:solidFill>
              <a:srgbClr val="078EF3"/>
            </a:solidFill>
            <a:ln w="25400" cap="flat" cmpd="sng" algn="ctr">
              <a:noFill/>
              <a:prstDash val="solid"/>
              <a:round/>
              <a:headEnd type="none" w="med" len="med"/>
              <a:tailEnd type="none" w="med" len="med"/>
            </a:ln>
          </p:spPr>
          <p:txBody>
            <a:bodyPr vert="horz" wrap="none" lIns="52148" tIns="26074" rIns="52148" bIns="26074" numCol="1" rtlCol="0" anchor="ctr" anchorCtr="0" compatLnSpc="1"/>
            <a:lstStyle/>
            <a:p>
              <a:pPr algn="ctr" defTabSz="521482" fontAlgn="base">
                <a:spcBef>
                  <a:spcPct val="20000"/>
                </a:spcBef>
                <a:spcAft>
                  <a:spcPct val="0"/>
                </a:spcAft>
              </a:pPr>
              <a:r>
                <a:rPr lang="zh-CN" altLang="en-US" sz="2400" b="1" dirty="0" smtClean="0">
                  <a:solidFill>
                    <a:schemeClr val="bg1"/>
                  </a:solidFill>
                  <a:latin typeface="微软雅黑" panose="020B0503020204020204" pitchFamily="34" charset="-122"/>
                  <a:ea typeface="微软雅黑" panose="020B0503020204020204" pitchFamily="34" charset="-122"/>
                </a:rPr>
                <a:t>试点坚持</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defTabSz="521482" fontAlgn="base">
                <a:spcBef>
                  <a:spcPct val="20000"/>
                </a:spcBef>
                <a:spcAft>
                  <a:spcPct val="0"/>
                </a:spcAft>
              </a:pP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defTabSz="521482" fontAlgn="base">
                <a:spcBef>
                  <a:spcPct val="20000"/>
                </a:spcBef>
                <a:spcAft>
                  <a:spcPct val="0"/>
                </a:spcAft>
              </a:pPr>
              <a:r>
                <a:rPr lang="zh-CN" altLang="en-US" sz="2400" b="1" dirty="0" smtClean="0">
                  <a:solidFill>
                    <a:schemeClr val="bg1"/>
                  </a:solidFill>
                  <a:latin typeface="微软雅黑" panose="020B0503020204020204" pitchFamily="34" charset="-122"/>
                  <a:ea typeface="微软雅黑" panose="020B0503020204020204" pitchFamily="34" charset="-122"/>
                </a:rPr>
                <a:t>两个涵盖</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2452643" y="2390993"/>
            <a:ext cx="2285828" cy="2144177"/>
          </a:xfrm>
          <a:prstGeom prst="rect">
            <a:avLst/>
          </a:prstGeom>
        </p:spPr>
        <p:txBody>
          <a:bodyPr wrap="square">
            <a:spAutoFit/>
          </a:bodyPr>
          <a:lstStyle/>
          <a:p>
            <a:pPr>
              <a:lnSpc>
                <a:spcPts val="4000"/>
              </a:lnSpc>
            </a:pPr>
            <a:r>
              <a:rPr lang="zh-CN" altLang="zh-CN" sz="2400" b="1" dirty="0" smtClean="0">
                <a:solidFill>
                  <a:schemeClr val="accent5"/>
                </a:solidFill>
                <a:latin typeface="楷体_GB2312" panose="02010609030101010101" pitchFamily="49" charset="-122"/>
                <a:ea typeface="楷体_GB2312" panose="02010609030101010101" pitchFamily="49" charset="-122"/>
              </a:rPr>
              <a:t>●</a:t>
            </a:r>
            <a:r>
              <a:rPr lang="zh-CN" altLang="en-US" sz="2400" b="1" dirty="0" smtClean="0">
                <a:solidFill>
                  <a:schemeClr val="accent5"/>
                </a:solidFill>
                <a:latin typeface="楷体_GB2312" panose="02010609030101010101" pitchFamily="49" charset="-122"/>
                <a:ea typeface="楷体_GB2312" panose="02010609030101010101" pitchFamily="49" charset="-122"/>
              </a:rPr>
              <a:t>省属煤矿</a:t>
            </a:r>
            <a:endParaRPr lang="en-US" altLang="zh-CN" sz="2400" b="1" dirty="0" smtClean="0">
              <a:solidFill>
                <a:schemeClr val="accent5"/>
              </a:solidFill>
              <a:latin typeface="楷体_GB2312" panose="02010609030101010101" pitchFamily="49" charset="-122"/>
              <a:ea typeface="楷体_GB2312" panose="02010609030101010101" pitchFamily="49" charset="-122"/>
            </a:endParaRPr>
          </a:p>
          <a:p>
            <a:pPr>
              <a:lnSpc>
                <a:spcPts val="4000"/>
              </a:lnSpc>
            </a:pPr>
            <a:r>
              <a:rPr lang="zh-CN" altLang="zh-CN" sz="2400" b="1" dirty="0" smtClean="0">
                <a:solidFill>
                  <a:schemeClr val="accent5"/>
                </a:solidFill>
                <a:latin typeface="楷体_GB2312" panose="02010609030101010101" pitchFamily="49" charset="-122"/>
                <a:ea typeface="楷体_GB2312" panose="02010609030101010101" pitchFamily="49" charset="-122"/>
              </a:rPr>
              <a:t>●</a:t>
            </a:r>
            <a:r>
              <a:rPr lang="zh-CN" altLang="en-US" sz="2400" b="1" dirty="0" smtClean="0">
                <a:solidFill>
                  <a:schemeClr val="accent5"/>
                </a:solidFill>
                <a:latin typeface="楷体_GB2312" panose="02010609030101010101" pitchFamily="49" charset="-122"/>
                <a:ea typeface="楷体_GB2312" panose="02010609030101010101" pitchFamily="49" charset="-122"/>
              </a:rPr>
              <a:t>地方煤矿</a:t>
            </a:r>
            <a:endParaRPr lang="en-US" altLang="zh-CN" sz="2400" b="1" dirty="0" smtClean="0">
              <a:solidFill>
                <a:schemeClr val="accent5"/>
              </a:solidFill>
              <a:latin typeface="楷体_GB2312" panose="02010609030101010101" pitchFamily="49" charset="-122"/>
              <a:ea typeface="楷体_GB2312" panose="02010609030101010101" pitchFamily="49" charset="-122"/>
            </a:endParaRPr>
          </a:p>
          <a:p>
            <a:pPr>
              <a:lnSpc>
                <a:spcPts val="4000"/>
              </a:lnSpc>
            </a:pPr>
            <a:r>
              <a:rPr lang="zh-CN" altLang="zh-CN" sz="2400" b="1" dirty="0" smtClean="0">
                <a:solidFill>
                  <a:schemeClr val="accent5"/>
                </a:solidFill>
                <a:latin typeface="楷体_GB2312" panose="02010609030101010101" pitchFamily="49" charset="-122"/>
                <a:ea typeface="楷体_GB2312" panose="02010609030101010101" pitchFamily="49" charset="-122"/>
              </a:rPr>
              <a:t>●</a:t>
            </a:r>
            <a:r>
              <a:rPr lang="zh-CN" altLang="en-US" sz="2400" b="1" dirty="0" smtClean="0">
                <a:solidFill>
                  <a:schemeClr val="accent5"/>
                </a:solidFill>
                <a:latin typeface="楷体_GB2312" panose="02010609030101010101" pitchFamily="49" charset="-122"/>
                <a:ea typeface="楷体_GB2312" panose="02010609030101010101" pitchFamily="49" charset="-122"/>
              </a:rPr>
              <a:t>大型煤矿</a:t>
            </a:r>
            <a:endParaRPr lang="en-US" altLang="zh-CN" sz="2400" b="1" dirty="0" smtClean="0">
              <a:solidFill>
                <a:schemeClr val="accent5"/>
              </a:solidFill>
              <a:latin typeface="楷体_GB2312" panose="02010609030101010101" pitchFamily="49" charset="-122"/>
              <a:ea typeface="楷体_GB2312" panose="02010609030101010101" pitchFamily="49" charset="-122"/>
            </a:endParaRPr>
          </a:p>
          <a:p>
            <a:pPr>
              <a:lnSpc>
                <a:spcPts val="4000"/>
              </a:lnSpc>
            </a:pPr>
            <a:r>
              <a:rPr lang="zh-CN" altLang="zh-CN" sz="2400" b="1" dirty="0" smtClean="0">
                <a:solidFill>
                  <a:schemeClr val="accent5"/>
                </a:solidFill>
                <a:latin typeface="楷体_GB2312" panose="02010609030101010101" pitchFamily="49" charset="-122"/>
                <a:ea typeface="楷体_GB2312" panose="02010609030101010101" pitchFamily="49" charset="-122"/>
              </a:rPr>
              <a:t>●</a:t>
            </a:r>
            <a:r>
              <a:rPr lang="zh-CN" altLang="en-US" sz="2400" b="1" dirty="0" smtClean="0">
                <a:solidFill>
                  <a:schemeClr val="accent5"/>
                </a:solidFill>
                <a:latin typeface="楷体_GB2312" panose="02010609030101010101" pitchFamily="49" charset="-122"/>
                <a:ea typeface="楷体_GB2312" panose="02010609030101010101" pitchFamily="49" charset="-122"/>
              </a:rPr>
              <a:t>中小型煤矿</a:t>
            </a:r>
            <a:endParaRPr lang="en-US" altLang="zh-CN" sz="2400" b="1" dirty="0" smtClean="0">
              <a:solidFill>
                <a:schemeClr val="accent5"/>
              </a:solidFill>
              <a:latin typeface="楷体_GB2312" panose="02010609030101010101" pitchFamily="49" charset="-122"/>
              <a:ea typeface="楷体_GB2312" panose="02010609030101010101" pitchFamily="49" charset="-122"/>
            </a:endParaRPr>
          </a:p>
        </p:txBody>
      </p:sp>
      <p:sp>
        <p:nvSpPr>
          <p:cNvPr id="17" name="矩形 16"/>
          <p:cNvSpPr/>
          <p:nvPr/>
        </p:nvSpPr>
        <p:spPr>
          <a:xfrm>
            <a:off x="4738471" y="2301933"/>
            <a:ext cx="2102144" cy="2246769"/>
          </a:xfrm>
          <a:prstGeom prst="rect">
            <a:avLst/>
          </a:prstGeom>
        </p:spPr>
        <p:txBody>
          <a:bodyPr wrap="square">
            <a:spAutoFit/>
          </a:bodyPr>
          <a:lstStyle/>
          <a:p>
            <a:pPr>
              <a:lnSpc>
                <a:spcPts val="2800"/>
              </a:lnSpc>
            </a:pPr>
            <a:r>
              <a:rPr lang="zh-CN" altLang="zh-CN" sz="2400" b="1" dirty="0" smtClean="0">
                <a:solidFill>
                  <a:schemeClr val="accent5"/>
                </a:solidFill>
                <a:latin typeface="楷体_GB2312" panose="02010609030101010101" pitchFamily="49" charset="-122"/>
                <a:ea typeface="楷体_GB2312" panose="02010609030101010101" pitchFamily="49" charset="-122"/>
              </a:rPr>
              <a:t>●</a:t>
            </a:r>
            <a:r>
              <a:rPr lang="zh-CN" altLang="en-US" sz="2400" b="1" dirty="0" smtClean="0">
                <a:solidFill>
                  <a:schemeClr val="accent5"/>
                </a:solidFill>
                <a:latin typeface="楷体_GB2312" panose="02010609030101010101" pitchFamily="49" charset="-122"/>
                <a:ea typeface="楷体_GB2312" panose="02010609030101010101" pitchFamily="49" charset="-122"/>
              </a:rPr>
              <a:t>重庆分院</a:t>
            </a:r>
            <a:endParaRPr lang="en-US" altLang="zh-CN" sz="2400" b="1" dirty="0" smtClean="0">
              <a:solidFill>
                <a:schemeClr val="accent5"/>
              </a:solidFill>
              <a:latin typeface="楷体_GB2312" panose="02010609030101010101" pitchFamily="49" charset="-122"/>
              <a:ea typeface="楷体_GB2312" panose="02010609030101010101" pitchFamily="49" charset="-122"/>
            </a:endParaRPr>
          </a:p>
          <a:p>
            <a:pPr>
              <a:lnSpc>
                <a:spcPts val="2800"/>
              </a:lnSpc>
            </a:pPr>
            <a:r>
              <a:rPr lang="zh-CN" altLang="zh-CN" sz="2400" b="1" dirty="0" smtClean="0">
                <a:solidFill>
                  <a:schemeClr val="accent5"/>
                </a:solidFill>
                <a:latin typeface="楷体_GB2312" panose="02010609030101010101" pitchFamily="49" charset="-122"/>
                <a:ea typeface="楷体_GB2312" panose="02010609030101010101" pitchFamily="49" charset="-122"/>
              </a:rPr>
              <a:t>●</a:t>
            </a:r>
            <a:r>
              <a:rPr lang="zh-CN" altLang="en-US" sz="2400" b="1" dirty="0" smtClean="0">
                <a:solidFill>
                  <a:schemeClr val="accent5"/>
                </a:solidFill>
                <a:latin typeface="楷体_GB2312" panose="02010609030101010101" pitchFamily="49" charset="-122"/>
                <a:ea typeface="楷体_GB2312" panose="02010609030101010101" pitchFamily="49" charset="-122"/>
              </a:rPr>
              <a:t>常州分院</a:t>
            </a:r>
            <a:endParaRPr lang="en-US" altLang="zh-CN" sz="2400" b="1" dirty="0" smtClean="0">
              <a:solidFill>
                <a:schemeClr val="accent5"/>
              </a:solidFill>
              <a:latin typeface="楷体_GB2312" panose="02010609030101010101" pitchFamily="49" charset="-122"/>
              <a:ea typeface="楷体_GB2312" panose="02010609030101010101" pitchFamily="49" charset="-122"/>
            </a:endParaRPr>
          </a:p>
          <a:p>
            <a:pPr>
              <a:lnSpc>
                <a:spcPts val="2800"/>
              </a:lnSpc>
            </a:pPr>
            <a:r>
              <a:rPr lang="zh-CN" altLang="zh-CN" sz="2400" b="1" dirty="0" smtClean="0">
                <a:solidFill>
                  <a:schemeClr val="accent5"/>
                </a:solidFill>
                <a:latin typeface="楷体_GB2312" panose="02010609030101010101" pitchFamily="49" charset="-122"/>
                <a:ea typeface="楷体_GB2312" panose="02010609030101010101" pitchFamily="49" charset="-122"/>
              </a:rPr>
              <a:t>●</a:t>
            </a:r>
            <a:r>
              <a:rPr lang="zh-CN" altLang="en-US" sz="2400" b="1" dirty="0">
                <a:solidFill>
                  <a:schemeClr val="accent5"/>
                </a:solidFill>
                <a:latin typeface="楷体_GB2312" panose="02010609030101010101" pitchFamily="49" charset="-122"/>
                <a:ea typeface="楷体_GB2312" panose="02010609030101010101" pitchFamily="49" charset="-122"/>
              </a:rPr>
              <a:t>煤科</a:t>
            </a:r>
            <a:r>
              <a:rPr lang="zh-CN" altLang="en-US" sz="2400" b="1" dirty="0" smtClean="0">
                <a:solidFill>
                  <a:schemeClr val="accent5"/>
                </a:solidFill>
                <a:latin typeface="楷体_GB2312" panose="02010609030101010101" pitchFamily="49" charset="-122"/>
                <a:ea typeface="楷体_GB2312" panose="02010609030101010101" pitchFamily="49" charset="-122"/>
              </a:rPr>
              <a:t>院</a:t>
            </a:r>
            <a:endParaRPr lang="en-US" altLang="zh-CN" sz="2400" b="1" dirty="0">
              <a:solidFill>
                <a:schemeClr val="accent5"/>
              </a:solidFill>
              <a:latin typeface="楷体_GB2312" panose="02010609030101010101" pitchFamily="49" charset="-122"/>
              <a:ea typeface="楷体_GB2312" panose="02010609030101010101" pitchFamily="49" charset="-122"/>
            </a:endParaRPr>
          </a:p>
          <a:p>
            <a:pPr>
              <a:lnSpc>
                <a:spcPts val="2800"/>
              </a:lnSpc>
            </a:pPr>
            <a:r>
              <a:rPr lang="zh-CN" altLang="zh-CN" sz="2400" b="1" dirty="0" smtClean="0">
                <a:solidFill>
                  <a:schemeClr val="accent5"/>
                </a:solidFill>
                <a:latin typeface="楷体_GB2312" panose="02010609030101010101" pitchFamily="49" charset="-122"/>
                <a:ea typeface="楷体_GB2312" panose="02010609030101010101" pitchFamily="49" charset="-122"/>
              </a:rPr>
              <a:t>●</a:t>
            </a:r>
            <a:r>
              <a:rPr lang="zh-CN" altLang="en-US" sz="2400" b="1" dirty="0" smtClean="0">
                <a:solidFill>
                  <a:schemeClr val="accent5"/>
                </a:solidFill>
                <a:latin typeface="楷体_GB2312" panose="02010609030101010101" pitchFamily="49" charset="-122"/>
                <a:ea typeface="楷体_GB2312" panose="02010609030101010101" pitchFamily="49" charset="-122"/>
              </a:rPr>
              <a:t>瑞安特</a:t>
            </a:r>
            <a:endParaRPr lang="en-US" altLang="zh-CN" sz="2400" b="1" dirty="0" smtClean="0">
              <a:solidFill>
                <a:schemeClr val="accent5"/>
              </a:solidFill>
              <a:latin typeface="楷体_GB2312" panose="02010609030101010101" pitchFamily="49" charset="-122"/>
              <a:ea typeface="楷体_GB2312" panose="02010609030101010101" pitchFamily="49" charset="-122"/>
            </a:endParaRPr>
          </a:p>
          <a:p>
            <a:pPr>
              <a:lnSpc>
                <a:spcPts val="2800"/>
              </a:lnSpc>
            </a:pPr>
            <a:r>
              <a:rPr lang="zh-CN" altLang="zh-CN" sz="2400" b="1" dirty="0">
                <a:solidFill>
                  <a:schemeClr val="accent5"/>
                </a:solidFill>
                <a:latin typeface="楷体_GB2312" panose="02010609030101010101" pitchFamily="49" charset="-122"/>
                <a:ea typeface="楷体_GB2312" panose="02010609030101010101" pitchFamily="49" charset="-122"/>
              </a:rPr>
              <a:t>●</a:t>
            </a:r>
            <a:r>
              <a:rPr lang="zh-CN" altLang="en-US" sz="2400" b="1" dirty="0" smtClean="0">
                <a:solidFill>
                  <a:schemeClr val="accent5"/>
                </a:solidFill>
                <a:latin typeface="楷体_GB2312" panose="02010609030101010101" pitchFamily="49" charset="-122"/>
                <a:ea typeface="楷体_GB2312" panose="02010609030101010101" pitchFamily="49" charset="-122"/>
              </a:rPr>
              <a:t>菲莫科技</a:t>
            </a:r>
            <a:endParaRPr lang="en-US" altLang="zh-CN" sz="2400" b="1" dirty="0" smtClean="0">
              <a:solidFill>
                <a:schemeClr val="accent5"/>
              </a:solidFill>
              <a:latin typeface="楷体_GB2312" panose="02010609030101010101" pitchFamily="49" charset="-122"/>
              <a:ea typeface="楷体_GB2312" panose="02010609030101010101" pitchFamily="49" charset="-122"/>
            </a:endParaRPr>
          </a:p>
          <a:p>
            <a:pPr>
              <a:lnSpc>
                <a:spcPts val="2800"/>
              </a:lnSpc>
            </a:pPr>
            <a:r>
              <a:rPr lang="zh-CN" altLang="zh-CN" sz="2400" b="1" dirty="0" smtClean="0">
                <a:solidFill>
                  <a:schemeClr val="accent5"/>
                </a:solidFill>
                <a:latin typeface="楷体_GB2312" panose="02010609030101010101" pitchFamily="49" charset="-122"/>
                <a:ea typeface="楷体_GB2312" panose="02010609030101010101" pitchFamily="49" charset="-122"/>
              </a:rPr>
              <a:t>●</a:t>
            </a:r>
            <a:r>
              <a:rPr lang="zh-CN" altLang="en-US" sz="2400" b="1" dirty="0" smtClean="0">
                <a:solidFill>
                  <a:schemeClr val="accent5"/>
                </a:solidFill>
                <a:latin typeface="楷体_GB2312" panose="02010609030101010101" pitchFamily="49" charset="-122"/>
                <a:ea typeface="楷体_GB2312" panose="02010609030101010101" pitchFamily="49" charset="-122"/>
              </a:rPr>
              <a:t>江苏三恒</a:t>
            </a:r>
            <a:endParaRPr lang="en-US" altLang="zh-CN" sz="2400" b="1" dirty="0" smtClean="0">
              <a:solidFill>
                <a:schemeClr val="accent5"/>
              </a:solidFill>
              <a:latin typeface="楷体_GB2312" panose="02010609030101010101" pitchFamily="49" charset="-122"/>
              <a:ea typeface="楷体_GB2312" panose="02010609030101010101" pitchFamily="49" charset="-122"/>
            </a:endParaRPr>
          </a:p>
        </p:txBody>
      </p:sp>
      <p:sp>
        <p:nvSpPr>
          <p:cNvPr id="20" name="矩形 19"/>
          <p:cNvSpPr/>
          <p:nvPr/>
        </p:nvSpPr>
        <p:spPr bwMode="auto">
          <a:xfrm>
            <a:off x="6926215" y="2390993"/>
            <a:ext cx="1538935" cy="2056247"/>
          </a:xfrm>
          <a:prstGeom prst="rect">
            <a:avLst/>
          </a:prstGeom>
          <a:solidFill>
            <a:srgbClr val="078EF3"/>
          </a:solidFill>
          <a:ln w="25400" cap="flat" cmpd="sng" algn="ctr">
            <a:noFill/>
            <a:prstDash val="solid"/>
            <a:round/>
            <a:headEnd type="none" w="med" len="med"/>
            <a:tailEnd type="none" w="med" len="med"/>
          </a:ln>
        </p:spPr>
        <p:txBody>
          <a:bodyPr vert="horz" wrap="none" lIns="52148" tIns="26074" rIns="52148" bIns="26074" numCol="1" rtlCol="0" anchor="ctr" anchorCtr="0" compatLnSpc="1"/>
          <a:lstStyle/>
          <a:p>
            <a:pPr algn="ctr" defTabSz="521482" fontAlgn="base">
              <a:spcBef>
                <a:spcPct val="20000"/>
              </a:spcBef>
              <a:spcAft>
                <a:spcPct val="0"/>
              </a:spcAft>
            </a:pP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defTabSz="521482" fontAlgn="base">
              <a:spcBef>
                <a:spcPct val="20000"/>
              </a:spcBef>
              <a:spcAft>
                <a:spcPct val="0"/>
              </a:spcAft>
            </a:pPr>
            <a:r>
              <a:rPr lang="zh-CN" altLang="en-US" sz="2400" b="1" dirty="0" smtClean="0">
                <a:solidFill>
                  <a:schemeClr val="bg1"/>
                </a:solidFill>
                <a:latin typeface="微软雅黑" panose="020B0503020204020204" pitchFamily="34" charset="-122"/>
                <a:ea typeface="微软雅黑" panose="020B0503020204020204" pitchFamily="34" charset="-122"/>
              </a:rPr>
              <a:t>提供经验</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defTabSz="521482" fontAlgn="base">
              <a:spcBef>
                <a:spcPct val="20000"/>
              </a:spcBef>
              <a:spcAft>
                <a:spcPct val="0"/>
              </a:spcAft>
            </a:pP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defTabSz="521482" fontAlgn="base">
              <a:spcBef>
                <a:spcPct val="20000"/>
              </a:spcBef>
              <a:spcAft>
                <a:spcPct val="0"/>
              </a:spcAft>
            </a:pPr>
            <a:r>
              <a:rPr lang="zh-CN" altLang="en-US" sz="2400" b="1" dirty="0" smtClean="0">
                <a:solidFill>
                  <a:schemeClr val="bg1"/>
                </a:solidFill>
                <a:latin typeface="微软雅黑" panose="020B0503020204020204" pitchFamily="34" charset="-122"/>
                <a:ea typeface="微软雅黑" panose="020B0503020204020204" pitchFamily="34" charset="-122"/>
              </a:rPr>
              <a:t>少走弯路</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defTabSz="521482" fontAlgn="base">
              <a:spcBef>
                <a:spcPct val="20000"/>
              </a:spcBef>
              <a:spcAft>
                <a:spcPct val="0"/>
              </a:spcAft>
            </a:pP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10" name="文本框 14"/>
          <p:cNvSpPr txBox="1"/>
          <p:nvPr/>
        </p:nvSpPr>
        <p:spPr>
          <a:xfrm>
            <a:off x="929497" y="1929328"/>
            <a:ext cx="857078" cy="461665"/>
          </a:xfrm>
          <a:prstGeom prst="rect">
            <a:avLst/>
          </a:prstGeom>
          <a:noFill/>
        </p:spPr>
        <p:txBody>
          <a:bodyPr wrap="square" rtlCol="0">
            <a:spAutoFit/>
          </a:bodyPr>
          <a:lstStyle/>
          <a:p>
            <a:r>
              <a:rPr lang="zh-CN" altLang="en-US" sz="2400" b="1" dirty="0" smtClean="0">
                <a:solidFill>
                  <a:srgbClr val="FF0000"/>
                </a:solidFill>
                <a:ea typeface="微软雅黑" panose="020B0503020204020204" pitchFamily="34" charset="-122"/>
                <a:sym typeface="Arial" panose="020B0604020202020204" pitchFamily="34" charset="0"/>
              </a:rPr>
              <a:t>原则</a:t>
            </a:r>
          </a:p>
        </p:txBody>
      </p:sp>
      <p:sp>
        <p:nvSpPr>
          <p:cNvPr id="11" name="文本框 14"/>
          <p:cNvSpPr txBox="1"/>
          <p:nvPr/>
        </p:nvSpPr>
        <p:spPr>
          <a:xfrm>
            <a:off x="7285961" y="1929328"/>
            <a:ext cx="857078" cy="461665"/>
          </a:xfrm>
          <a:prstGeom prst="rect">
            <a:avLst/>
          </a:prstGeom>
          <a:noFill/>
        </p:spPr>
        <p:txBody>
          <a:bodyPr wrap="square" rtlCol="0">
            <a:spAutoFit/>
          </a:bodyPr>
          <a:lstStyle/>
          <a:p>
            <a:r>
              <a:rPr lang="zh-CN" altLang="en-US" sz="2400" b="1" dirty="0">
                <a:solidFill>
                  <a:srgbClr val="FF0000"/>
                </a:solidFill>
                <a:ea typeface="微软雅黑" panose="020B0503020204020204" pitchFamily="34" charset="-122"/>
                <a:sym typeface="Arial" panose="020B0604020202020204" pitchFamily="34" charset="0"/>
              </a:rPr>
              <a:t>成果</a:t>
            </a:r>
            <a:endParaRPr lang="zh-CN" altLang="en-US" sz="2400" b="1" dirty="0" smtClean="0">
              <a:solidFill>
                <a:srgbClr val="FF0000"/>
              </a:solidFill>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14830994"/>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437604" y="92378"/>
            <a:ext cx="7037359" cy="523220"/>
          </a:xfrm>
          <a:prstGeom prst="rect">
            <a:avLst/>
          </a:prstGeom>
          <a:noFill/>
        </p:spPr>
        <p:txBody>
          <a:bodyPr wrap="square" rtlCol="0">
            <a:spAutoFit/>
          </a:bodyPr>
          <a:lstStyle/>
          <a:p>
            <a:r>
              <a:rPr lang="zh-CN" altLang="en-US" sz="2800" dirty="0" smtClean="0">
                <a:solidFill>
                  <a:srgbClr val="078EF3"/>
                </a:solidFill>
                <a:latin typeface="黑体" panose="02010609060101010101" pitchFamily="49" charset="-122"/>
                <a:ea typeface="黑体" panose="02010609060101010101" pitchFamily="49" charset="-122"/>
                <a:sym typeface="Arial" panose="020B0604020202020204" pitchFamily="34" charset="0"/>
              </a:rPr>
              <a:t>（五）总结经验，全面推进升级改造工作</a:t>
            </a:r>
            <a:endParaRPr lang="zh-CN" altLang="en-US" sz="2800" dirty="0">
              <a:solidFill>
                <a:srgbClr val="078EF3"/>
              </a:solidFill>
              <a:latin typeface="黑体" panose="02010609060101010101" pitchFamily="49" charset="-122"/>
              <a:ea typeface="黑体" panose="02010609060101010101" pitchFamily="49" charset="-122"/>
              <a:sym typeface="Arial" panose="020B0604020202020204" pitchFamily="34" charset="0"/>
            </a:endParaRPr>
          </a:p>
        </p:txBody>
      </p:sp>
      <p:sp>
        <p:nvSpPr>
          <p:cNvPr id="38" name="矩形 37"/>
          <p:cNvSpPr/>
          <p:nvPr/>
        </p:nvSpPr>
        <p:spPr>
          <a:xfrm>
            <a:off x="1183462" y="1217277"/>
            <a:ext cx="2907045" cy="461665"/>
          </a:xfrm>
          <a:prstGeom prst="rect">
            <a:avLst/>
          </a:prstGeom>
        </p:spPr>
        <p:txBody>
          <a:bodyPr wrap="square">
            <a:spAutoFit/>
          </a:bodyPr>
          <a:lstStyle/>
          <a:p>
            <a:pPr algn="ctr">
              <a:buNone/>
            </a:pPr>
            <a:r>
              <a:rPr lang="zh-CN" altLang="en-US" sz="2400" b="1" dirty="0" smtClean="0">
                <a:solidFill>
                  <a:srgbClr val="0070C0"/>
                </a:solidFill>
                <a:latin typeface="微软雅黑" panose="020B0503020204020204" pitchFamily="34" charset="-122"/>
                <a:ea typeface="微软雅黑" panose="020B0503020204020204" pitchFamily="34" charset="-122"/>
              </a:rPr>
              <a:t>召开全面推进会议</a:t>
            </a:r>
            <a:endParaRPr lang="en-US" altLang="zh-CN" sz="2400" b="1" dirty="0" smtClean="0">
              <a:solidFill>
                <a:srgbClr val="0070C0"/>
              </a:solidFill>
              <a:latin typeface="微软雅黑" panose="020B0503020204020204" pitchFamily="34" charset="-122"/>
              <a:ea typeface="微软雅黑" panose="020B0503020204020204" pitchFamily="34" charset="-122"/>
            </a:endParaRPr>
          </a:p>
        </p:txBody>
      </p:sp>
      <p:pic>
        <p:nvPicPr>
          <p:cNvPr id="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36471" y="1864351"/>
            <a:ext cx="3801029" cy="2837357"/>
          </a:xfrm>
          <a:prstGeom prst="rect">
            <a:avLst/>
          </a:prstGeom>
          <a:ln>
            <a:noFill/>
          </a:ln>
          <a:effectLst>
            <a:outerShdw blurRad="292100" dist="139700" dir="2700000" algn="tl" rotWithShape="0">
              <a:srgbClr val="333333">
                <a:alpha val="65000"/>
              </a:srgbClr>
            </a:outerShdw>
          </a:effectLst>
        </p:spPr>
      </p:pic>
      <p:pic>
        <p:nvPicPr>
          <p:cNvPr id="1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843468" y="1864351"/>
            <a:ext cx="3553114" cy="2837357"/>
          </a:xfrm>
          <a:prstGeom prst="rect">
            <a:avLst/>
          </a:prstGeom>
          <a:ln>
            <a:noFill/>
          </a:ln>
          <a:effectLst>
            <a:outerShdw blurRad="292100" dist="139700" dir="2700000" algn="tl" rotWithShape="0">
              <a:srgbClr val="333333">
                <a:alpha val="65000"/>
              </a:srgbClr>
            </a:outerShdw>
          </a:effectLst>
        </p:spPr>
      </p:pic>
      <p:sp>
        <p:nvSpPr>
          <p:cNvPr id="25" name="矩形 24"/>
          <p:cNvSpPr/>
          <p:nvPr/>
        </p:nvSpPr>
        <p:spPr>
          <a:xfrm>
            <a:off x="5203072" y="1217277"/>
            <a:ext cx="2833906" cy="461665"/>
          </a:xfrm>
          <a:prstGeom prst="rect">
            <a:avLst/>
          </a:prstGeom>
        </p:spPr>
        <p:txBody>
          <a:bodyPr wrap="square">
            <a:spAutoFit/>
          </a:bodyPr>
          <a:lstStyle/>
          <a:p>
            <a:pPr algn="ctr">
              <a:buNone/>
            </a:pPr>
            <a:r>
              <a:rPr lang="zh-CN" altLang="en-US" sz="2400" b="1" dirty="0" smtClean="0">
                <a:solidFill>
                  <a:srgbClr val="0070C0"/>
                </a:solidFill>
                <a:latin typeface="微软雅黑" panose="020B0503020204020204" pitchFamily="34" charset="-122"/>
                <a:ea typeface="微软雅黑" panose="020B0503020204020204" pitchFamily="34" charset="-122"/>
              </a:rPr>
              <a:t>门户网站开通专栏</a:t>
            </a:r>
            <a:endParaRPr lang="en-US" altLang="zh-CN" sz="2400" b="1" dirty="0" smtClean="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22574668"/>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489198" y="92982"/>
            <a:ext cx="7037359" cy="523220"/>
          </a:xfrm>
          <a:prstGeom prst="rect">
            <a:avLst/>
          </a:prstGeom>
          <a:noFill/>
        </p:spPr>
        <p:txBody>
          <a:bodyPr wrap="square" rtlCol="0">
            <a:spAutoFit/>
          </a:bodyPr>
          <a:lstStyle/>
          <a:p>
            <a:r>
              <a:rPr lang="zh-CN" altLang="en-US" sz="2800" dirty="0" smtClean="0">
                <a:solidFill>
                  <a:srgbClr val="078EF3"/>
                </a:solidFill>
                <a:latin typeface="黑体" panose="02010609060101010101" pitchFamily="49" charset="-122"/>
                <a:ea typeface="黑体" panose="02010609060101010101" pitchFamily="49" charset="-122"/>
                <a:sym typeface="Arial" panose="020B0604020202020204" pitchFamily="34" charset="0"/>
              </a:rPr>
              <a:t>（六）强化督导，任务措施落地生根</a:t>
            </a:r>
            <a:endParaRPr lang="zh-CN" altLang="en-US" sz="2800" dirty="0">
              <a:solidFill>
                <a:srgbClr val="078EF3"/>
              </a:solidFill>
              <a:latin typeface="黑体" panose="02010609060101010101" pitchFamily="49" charset="-122"/>
              <a:ea typeface="黑体" panose="02010609060101010101" pitchFamily="49" charset="-122"/>
              <a:sym typeface="Arial" panose="020B0604020202020204" pitchFamily="34" charset="0"/>
            </a:endParaRPr>
          </a:p>
        </p:txBody>
      </p:sp>
      <p:sp>
        <p:nvSpPr>
          <p:cNvPr id="46" name="Text Box 30"/>
          <p:cNvSpPr>
            <a:spLocks noChangeArrowheads="1"/>
          </p:cNvSpPr>
          <p:nvPr/>
        </p:nvSpPr>
        <p:spPr bwMode="auto">
          <a:xfrm>
            <a:off x="5307400" y="1830067"/>
            <a:ext cx="973095" cy="71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latinLnBrk="1">
              <a:buClr>
                <a:srgbClr val="FF0000"/>
              </a:buClr>
              <a:buSzPct val="70000"/>
            </a:pPr>
            <a:r>
              <a:rPr lang="zh-CN" altLang="en-US" sz="1400" dirty="0" smtClean="0">
                <a:latin typeface="微软雅黑" panose="020B0503020204020204" pitchFamily="34" charset="-122"/>
                <a:ea typeface="微软雅黑" panose="020B0503020204020204" pitchFamily="34" charset="-122"/>
              </a:rPr>
              <a:t>掌握进度</a:t>
            </a:r>
            <a:endParaRPr lang="en-US" altLang="zh-CN" sz="1400" dirty="0" smtClean="0">
              <a:latin typeface="微软雅黑" panose="020B0503020204020204" pitchFamily="34" charset="-122"/>
              <a:ea typeface="微软雅黑" panose="020B0503020204020204" pitchFamily="34" charset="-122"/>
            </a:endParaRPr>
          </a:p>
          <a:p>
            <a:pPr latinLnBrk="1">
              <a:buClr>
                <a:srgbClr val="FF0000"/>
              </a:buClr>
              <a:buSzPct val="70000"/>
            </a:pPr>
            <a:r>
              <a:rPr lang="zh-CN" altLang="en-US" sz="1400" dirty="0" smtClean="0">
                <a:latin typeface="微软雅黑" panose="020B0503020204020204" pitchFamily="34" charset="-122"/>
                <a:ea typeface="微软雅黑" panose="020B0503020204020204" pitchFamily="34" charset="-122"/>
              </a:rPr>
              <a:t>协调问题</a:t>
            </a:r>
            <a:endParaRPr lang="en-US" altLang="zh-CN" sz="1400" dirty="0" smtClean="0">
              <a:latin typeface="微软雅黑" panose="020B0503020204020204" pitchFamily="34" charset="-122"/>
              <a:ea typeface="微软雅黑" panose="020B0503020204020204" pitchFamily="34" charset="-122"/>
            </a:endParaRPr>
          </a:p>
          <a:p>
            <a:pPr latinLnBrk="1">
              <a:buClr>
                <a:srgbClr val="FF0000"/>
              </a:buClr>
              <a:buSzPct val="70000"/>
            </a:pPr>
            <a:r>
              <a:rPr lang="zh-CN" altLang="en-US" sz="1400" dirty="0" smtClean="0">
                <a:latin typeface="微软雅黑" panose="020B0503020204020204" pitchFamily="34" charset="-122"/>
                <a:ea typeface="微软雅黑" panose="020B0503020204020204" pitchFamily="34" charset="-122"/>
              </a:rPr>
              <a:t>组织交流</a:t>
            </a:r>
            <a:endParaRPr lang="zh-CN" altLang="en-US" sz="1400" dirty="0">
              <a:latin typeface="微软雅黑" panose="020B0503020204020204" pitchFamily="34" charset="-122"/>
              <a:ea typeface="微软雅黑" panose="020B0503020204020204" pitchFamily="34" charset="-122"/>
            </a:endParaRPr>
          </a:p>
        </p:txBody>
      </p:sp>
      <p:sp>
        <p:nvSpPr>
          <p:cNvPr id="48" name="矩形 8"/>
          <p:cNvSpPr>
            <a:spLocks noChangeArrowheads="1"/>
          </p:cNvSpPr>
          <p:nvPr/>
        </p:nvSpPr>
        <p:spPr bwMode="auto">
          <a:xfrm>
            <a:off x="1425248" y="3700779"/>
            <a:ext cx="999364" cy="5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ctr"/>
            <a:r>
              <a:rPr lang="zh-CN" altLang="en-US" sz="1600" b="1" dirty="0" smtClean="0">
                <a:solidFill>
                  <a:schemeClr val="tx1">
                    <a:lumMod val="85000"/>
                    <a:lumOff val="15000"/>
                  </a:schemeClr>
                </a:solidFill>
                <a:ea typeface="微软雅黑" pitchFamily="34" charset="-122"/>
              </a:rPr>
              <a:t>进行方</a:t>
            </a:r>
            <a:endParaRPr lang="en-US" altLang="zh-CN" sz="1600" b="1" dirty="0" smtClean="0">
              <a:solidFill>
                <a:schemeClr val="tx1">
                  <a:lumMod val="85000"/>
                  <a:lumOff val="15000"/>
                </a:schemeClr>
              </a:solidFill>
              <a:ea typeface="微软雅黑" pitchFamily="34" charset="-122"/>
            </a:endParaRPr>
          </a:p>
          <a:p>
            <a:pPr algn="ctr"/>
            <a:r>
              <a:rPr lang="zh-CN" altLang="en-US" sz="1600" b="1" dirty="0" smtClean="0">
                <a:solidFill>
                  <a:schemeClr val="tx1">
                    <a:lumMod val="85000"/>
                    <a:lumOff val="15000"/>
                  </a:schemeClr>
                </a:solidFill>
                <a:ea typeface="微软雅黑" pitchFamily="34" charset="-122"/>
              </a:rPr>
              <a:t>案审核</a:t>
            </a:r>
            <a:endParaRPr lang="zh-CN" altLang="en-US" sz="1600" b="1" dirty="0">
              <a:solidFill>
                <a:schemeClr val="tx1">
                  <a:lumMod val="85000"/>
                  <a:lumOff val="15000"/>
                </a:schemeClr>
              </a:solidFill>
              <a:ea typeface="微软雅黑" pitchFamily="34" charset="-122"/>
            </a:endParaRPr>
          </a:p>
        </p:txBody>
      </p:sp>
      <p:sp>
        <p:nvSpPr>
          <p:cNvPr id="49" name="矩形 9"/>
          <p:cNvSpPr>
            <a:spLocks noChangeArrowheads="1"/>
          </p:cNvSpPr>
          <p:nvPr/>
        </p:nvSpPr>
        <p:spPr bwMode="auto">
          <a:xfrm>
            <a:off x="2333950" y="3077325"/>
            <a:ext cx="936307" cy="5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algn="ctr" latinLnBrk="1">
              <a:buClr>
                <a:srgbClr val="FF0000"/>
              </a:buClr>
              <a:buSzPct val="70000"/>
            </a:pPr>
            <a:r>
              <a:rPr lang="zh-CN" altLang="en-US" sz="1600" b="1" dirty="0" smtClean="0">
                <a:solidFill>
                  <a:schemeClr val="tx1">
                    <a:lumMod val="85000"/>
                    <a:lumOff val="15000"/>
                  </a:schemeClr>
                </a:solidFill>
                <a:latin typeface="微软雅黑" pitchFamily="34" charset="-122"/>
                <a:ea typeface="微软雅黑" pitchFamily="34" charset="-122"/>
                <a:sym typeface="微软雅黑" pitchFamily="34" charset="-122"/>
              </a:rPr>
              <a:t>开展专项督查</a:t>
            </a:r>
            <a:endParaRPr lang="zh-CN" altLang="en-US" sz="1600" b="1" dirty="0">
              <a:solidFill>
                <a:schemeClr val="tx1">
                  <a:lumMod val="85000"/>
                  <a:lumOff val="15000"/>
                </a:schemeClr>
              </a:solidFill>
              <a:latin typeface="微软雅黑" pitchFamily="34" charset="-122"/>
              <a:ea typeface="微软雅黑" pitchFamily="34" charset="-122"/>
              <a:sym typeface="微软雅黑" pitchFamily="34" charset="-122"/>
            </a:endParaRPr>
          </a:p>
        </p:txBody>
      </p:sp>
      <p:sp>
        <p:nvSpPr>
          <p:cNvPr id="50" name="矩形 10"/>
          <p:cNvSpPr>
            <a:spLocks noChangeArrowheads="1"/>
          </p:cNvSpPr>
          <p:nvPr/>
        </p:nvSpPr>
        <p:spPr bwMode="auto">
          <a:xfrm>
            <a:off x="5196456" y="924125"/>
            <a:ext cx="753978" cy="5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pPr algn="ctr" latinLnBrk="1">
              <a:buClr>
                <a:srgbClr val="FF0000"/>
              </a:buClr>
              <a:buSzPct val="70000"/>
            </a:pPr>
            <a:r>
              <a:rPr lang="zh-CN" altLang="en-US" sz="1600" b="1" dirty="0" smtClean="0">
                <a:solidFill>
                  <a:schemeClr val="tx1">
                    <a:lumMod val="85000"/>
                    <a:lumOff val="15000"/>
                  </a:schemeClr>
                </a:solidFill>
                <a:latin typeface="微软雅黑" pitchFamily="34" charset="-122"/>
                <a:ea typeface="微软雅黑" pitchFamily="34" charset="-122"/>
                <a:sym typeface="微软雅黑" pitchFamily="34" charset="-122"/>
              </a:rPr>
              <a:t>进行定</a:t>
            </a:r>
            <a:endParaRPr lang="en-US" altLang="zh-CN" sz="1600" b="1" dirty="0" smtClean="0">
              <a:solidFill>
                <a:schemeClr val="tx1">
                  <a:lumMod val="85000"/>
                  <a:lumOff val="15000"/>
                </a:schemeClr>
              </a:solidFill>
              <a:latin typeface="微软雅黑" pitchFamily="34" charset="-122"/>
              <a:ea typeface="微软雅黑" pitchFamily="34" charset="-122"/>
              <a:sym typeface="微软雅黑" pitchFamily="34" charset="-122"/>
            </a:endParaRPr>
          </a:p>
          <a:p>
            <a:pPr algn="ctr" latinLnBrk="1">
              <a:buClr>
                <a:srgbClr val="FF0000"/>
              </a:buClr>
              <a:buSzPct val="70000"/>
            </a:pPr>
            <a:r>
              <a:rPr lang="zh-CN" altLang="en-US" sz="1600" b="1" dirty="0" smtClean="0">
                <a:solidFill>
                  <a:schemeClr val="tx1">
                    <a:lumMod val="85000"/>
                    <a:lumOff val="15000"/>
                  </a:schemeClr>
                </a:solidFill>
                <a:latin typeface="微软雅黑" pitchFamily="34" charset="-122"/>
                <a:ea typeface="微软雅黑" pitchFamily="34" charset="-122"/>
                <a:sym typeface="微软雅黑" pitchFamily="34" charset="-122"/>
              </a:rPr>
              <a:t>期调度</a:t>
            </a:r>
            <a:endParaRPr lang="en-US" altLang="zh-CN" sz="1600" b="1" dirty="0" smtClean="0">
              <a:solidFill>
                <a:schemeClr val="tx1">
                  <a:lumMod val="85000"/>
                  <a:lumOff val="15000"/>
                </a:schemeClr>
              </a:solidFill>
              <a:latin typeface="微软雅黑" pitchFamily="34" charset="-122"/>
              <a:ea typeface="微软雅黑" pitchFamily="34" charset="-122"/>
              <a:sym typeface="微软雅黑" pitchFamily="34" charset="-122"/>
            </a:endParaRPr>
          </a:p>
        </p:txBody>
      </p:sp>
      <p:sp>
        <p:nvSpPr>
          <p:cNvPr id="51" name="矩形 11"/>
          <p:cNvSpPr>
            <a:spLocks noChangeArrowheads="1"/>
          </p:cNvSpPr>
          <p:nvPr/>
        </p:nvSpPr>
        <p:spPr bwMode="auto">
          <a:xfrm>
            <a:off x="3273765" y="2357535"/>
            <a:ext cx="753978" cy="5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pPr algn="ctr" latinLnBrk="1">
              <a:buClr>
                <a:srgbClr val="FF0000"/>
              </a:buClr>
              <a:buSzPct val="70000"/>
              <a:buFont typeface="Wingdings" pitchFamily="2" charset="2"/>
              <a:buNone/>
            </a:pPr>
            <a:r>
              <a:rPr lang="zh-CN" altLang="en-US" sz="1600" b="1" dirty="0" smtClean="0">
                <a:solidFill>
                  <a:schemeClr val="tx1">
                    <a:lumMod val="85000"/>
                    <a:lumOff val="15000"/>
                  </a:schemeClr>
                </a:solidFill>
                <a:latin typeface="微软雅黑" pitchFamily="34" charset="-122"/>
                <a:ea typeface="微软雅黑" pitchFamily="34" charset="-122"/>
                <a:sym typeface="微软雅黑" pitchFamily="34" charset="-122"/>
              </a:rPr>
              <a:t>纳入执</a:t>
            </a:r>
            <a:endParaRPr lang="en-US" altLang="zh-CN" sz="1600" b="1" dirty="0" smtClean="0">
              <a:solidFill>
                <a:schemeClr val="tx1">
                  <a:lumMod val="85000"/>
                  <a:lumOff val="15000"/>
                </a:schemeClr>
              </a:solidFill>
              <a:latin typeface="微软雅黑" pitchFamily="34" charset="-122"/>
              <a:ea typeface="微软雅黑" pitchFamily="34" charset="-122"/>
              <a:sym typeface="微软雅黑" pitchFamily="34" charset="-122"/>
            </a:endParaRPr>
          </a:p>
          <a:p>
            <a:pPr algn="ctr" latinLnBrk="1">
              <a:buClr>
                <a:srgbClr val="FF0000"/>
              </a:buClr>
              <a:buSzPct val="70000"/>
              <a:buFont typeface="Wingdings" pitchFamily="2" charset="2"/>
              <a:buNone/>
            </a:pPr>
            <a:r>
              <a:rPr lang="zh-CN" altLang="en-US" sz="1600" b="1" dirty="0" smtClean="0">
                <a:solidFill>
                  <a:schemeClr val="tx1">
                    <a:lumMod val="85000"/>
                    <a:lumOff val="15000"/>
                  </a:schemeClr>
                </a:solidFill>
                <a:latin typeface="微软雅黑" pitchFamily="34" charset="-122"/>
                <a:ea typeface="微软雅黑" pitchFamily="34" charset="-122"/>
                <a:sym typeface="微软雅黑" pitchFamily="34" charset="-122"/>
              </a:rPr>
              <a:t>法监察</a:t>
            </a:r>
            <a:endParaRPr lang="zh-CN" altLang="en-US" sz="1600" b="1" dirty="0">
              <a:solidFill>
                <a:schemeClr val="tx1">
                  <a:lumMod val="85000"/>
                  <a:lumOff val="15000"/>
                </a:schemeClr>
              </a:solidFill>
              <a:latin typeface="微软雅黑" pitchFamily="34" charset="-122"/>
              <a:ea typeface="微软雅黑" pitchFamily="34" charset="-122"/>
              <a:sym typeface="微软雅黑" pitchFamily="34" charset="-122"/>
            </a:endParaRPr>
          </a:p>
        </p:txBody>
      </p:sp>
      <p:sp>
        <p:nvSpPr>
          <p:cNvPr id="52" name="Text Box 30"/>
          <p:cNvSpPr>
            <a:spLocks noChangeArrowheads="1"/>
          </p:cNvSpPr>
          <p:nvPr/>
        </p:nvSpPr>
        <p:spPr bwMode="auto">
          <a:xfrm>
            <a:off x="3564345" y="3262391"/>
            <a:ext cx="1207833" cy="5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latinLnBrk="1">
              <a:buClr>
                <a:srgbClr val="FF0000"/>
              </a:buClr>
              <a:buSzPct val="70000"/>
            </a:pPr>
            <a:r>
              <a:rPr lang="zh-CN" altLang="en-US" sz="1400" dirty="0" smtClean="0">
                <a:solidFill>
                  <a:srgbClr val="000000"/>
                </a:solidFill>
                <a:latin typeface="微软雅黑" pitchFamily="34" charset="-122"/>
                <a:ea typeface="微软雅黑" pitchFamily="34" charset="-122"/>
                <a:sym typeface="微软雅黑" pitchFamily="34" charset="-122"/>
              </a:rPr>
              <a:t>列入执法计划</a:t>
            </a:r>
            <a:endParaRPr lang="en-US" altLang="zh-CN" sz="1400" dirty="0" smtClean="0">
              <a:solidFill>
                <a:srgbClr val="000000"/>
              </a:solidFill>
              <a:latin typeface="微软雅黑" pitchFamily="34" charset="-122"/>
              <a:ea typeface="微软雅黑" pitchFamily="34" charset="-122"/>
              <a:sym typeface="微软雅黑" pitchFamily="34" charset="-122"/>
            </a:endParaRPr>
          </a:p>
          <a:p>
            <a:pPr latinLnBrk="1">
              <a:buClr>
                <a:srgbClr val="FF0000"/>
              </a:buClr>
              <a:buSzPct val="70000"/>
            </a:pPr>
            <a:r>
              <a:rPr lang="zh-CN" altLang="en-US" sz="1400" dirty="0" smtClean="0">
                <a:solidFill>
                  <a:srgbClr val="000000"/>
                </a:solidFill>
                <a:latin typeface="微软雅黑" pitchFamily="34" charset="-122"/>
                <a:ea typeface="微软雅黑" pitchFamily="34" charset="-122"/>
                <a:sym typeface="微软雅黑" pitchFamily="34" charset="-122"/>
              </a:rPr>
              <a:t>作为监察重点</a:t>
            </a:r>
            <a:endParaRPr lang="en-US" altLang="zh-CN" sz="1400" dirty="0" smtClean="0">
              <a:solidFill>
                <a:srgbClr val="000000"/>
              </a:solidFill>
              <a:latin typeface="微软雅黑" pitchFamily="34" charset="-122"/>
              <a:ea typeface="微软雅黑" pitchFamily="34" charset="-122"/>
              <a:sym typeface="微软雅黑" pitchFamily="34" charset="-122"/>
            </a:endParaRPr>
          </a:p>
        </p:txBody>
      </p:sp>
      <p:sp>
        <p:nvSpPr>
          <p:cNvPr id="53" name="Text Box 30"/>
          <p:cNvSpPr>
            <a:spLocks noChangeArrowheads="1"/>
          </p:cNvSpPr>
          <p:nvPr/>
        </p:nvSpPr>
        <p:spPr bwMode="auto">
          <a:xfrm>
            <a:off x="2632849" y="3870105"/>
            <a:ext cx="956811" cy="93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latinLnBrk="1">
              <a:buClr>
                <a:srgbClr val="FF0000"/>
              </a:buClr>
              <a:buSzPct val="70000"/>
            </a:pPr>
            <a:r>
              <a:rPr lang="zh-CN" altLang="en-US" sz="1400" dirty="0" smtClean="0">
                <a:solidFill>
                  <a:srgbClr val="000000"/>
                </a:solidFill>
                <a:latin typeface="微软雅黑" pitchFamily="34" charset="-122"/>
                <a:ea typeface="微软雅黑" pitchFamily="34" charset="-122"/>
                <a:sym typeface="微软雅黑" pitchFamily="34" charset="-122"/>
              </a:rPr>
              <a:t>标准执行</a:t>
            </a:r>
            <a:endParaRPr lang="en-US" altLang="zh-CN" sz="1400" dirty="0" smtClean="0">
              <a:solidFill>
                <a:srgbClr val="000000"/>
              </a:solidFill>
              <a:latin typeface="微软雅黑" pitchFamily="34" charset="-122"/>
              <a:ea typeface="微软雅黑" pitchFamily="34" charset="-122"/>
              <a:sym typeface="微软雅黑" pitchFamily="34" charset="-122"/>
            </a:endParaRPr>
          </a:p>
          <a:p>
            <a:pPr latinLnBrk="1">
              <a:buClr>
                <a:srgbClr val="FF0000"/>
              </a:buClr>
              <a:buSzPct val="70000"/>
            </a:pPr>
            <a:r>
              <a:rPr lang="zh-CN" altLang="en-US" sz="1400" dirty="0">
                <a:solidFill>
                  <a:srgbClr val="000000"/>
                </a:solidFill>
                <a:latin typeface="微软雅黑" pitchFamily="34" charset="-122"/>
                <a:ea typeface="微软雅黑" pitchFamily="34" charset="-122"/>
              </a:rPr>
              <a:t>项目进展</a:t>
            </a:r>
            <a:endParaRPr lang="en-US" altLang="zh-CN" sz="1400" dirty="0">
              <a:solidFill>
                <a:srgbClr val="000000"/>
              </a:solidFill>
              <a:latin typeface="微软雅黑" pitchFamily="34" charset="-122"/>
              <a:ea typeface="微软雅黑" pitchFamily="34" charset="-122"/>
            </a:endParaRPr>
          </a:p>
          <a:p>
            <a:pPr latinLnBrk="1">
              <a:buClr>
                <a:srgbClr val="FF0000"/>
              </a:buClr>
              <a:buSzPct val="70000"/>
            </a:pPr>
            <a:r>
              <a:rPr lang="zh-CN" altLang="en-US" sz="1400" dirty="0">
                <a:solidFill>
                  <a:srgbClr val="000000"/>
                </a:solidFill>
                <a:latin typeface="微软雅黑" pitchFamily="34" charset="-122"/>
                <a:ea typeface="微软雅黑" pitchFamily="34" charset="-122"/>
              </a:rPr>
              <a:t>应急管理</a:t>
            </a:r>
            <a:endParaRPr lang="en-US" altLang="zh-CN" sz="1400" dirty="0">
              <a:solidFill>
                <a:srgbClr val="000000"/>
              </a:solidFill>
              <a:latin typeface="微软雅黑" pitchFamily="34" charset="-122"/>
              <a:ea typeface="微软雅黑" pitchFamily="34" charset="-122"/>
            </a:endParaRPr>
          </a:p>
          <a:p>
            <a:pPr latinLnBrk="1">
              <a:buClr>
                <a:srgbClr val="FF0000"/>
              </a:buClr>
              <a:buSzPct val="70000"/>
            </a:pPr>
            <a:endParaRPr lang="zh-CN" altLang="en-US" sz="1400" dirty="0"/>
          </a:p>
        </p:txBody>
      </p:sp>
      <p:sp>
        <p:nvSpPr>
          <p:cNvPr id="54" name="Text Box 30"/>
          <p:cNvSpPr>
            <a:spLocks noChangeArrowheads="1"/>
          </p:cNvSpPr>
          <p:nvPr/>
        </p:nvSpPr>
        <p:spPr bwMode="auto">
          <a:xfrm>
            <a:off x="1543702" y="4609395"/>
            <a:ext cx="1057003" cy="5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latinLnBrk="1">
              <a:buClr>
                <a:srgbClr val="FF0000"/>
              </a:buClr>
              <a:buSzPct val="70000"/>
            </a:pPr>
            <a:r>
              <a:rPr lang="zh-CN" altLang="en-US" sz="1400" dirty="0" smtClean="0">
                <a:latin typeface="微软雅黑" panose="020B0503020204020204" pitchFamily="34" charset="-122"/>
                <a:ea typeface="微软雅黑" panose="020B0503020204020204" pitchFamily="34" charset="-122"/>
              </a:rPr>
              <a:t>四个片区</a:t>
            </a:r>
            <a:endParaRPr lang="en-US" altLang="zh-CN" sz="1400" dirty="0" smtClean="0">
              <a:latin typeface="微软雅黑" panose="020B0503020204020204" pitchFamily="34" charset="-122"/>
              <a:ea typeface="微软雅黑" panose="020B0503020204020204" pitchFamily="34" charset="-122"/>
            </a:endParaRPr>
          </a:p>
          <a:p>
            <a:pPr latinLnBrk="1">
              <a:buClr>
                <a:srgbClr val="FF0000"/>
              </a:buClr>
              <a:buSzPct val="70000"/>
            </a:pPr>
            <a:r>
              <a:rPr lang="zh-CN" altLang="en-US" sz="1400" dirty="0" smtClean="0">
                <a:latin typeface="微软雅黑" panose="020B0503020204020204" pitchFamily="34" charset="-122"/>
                <a:ea typeface="微软雅黑" panose="020B0503020204020204" pitchFamily="34" charset="-122"/>
              </a:rPr>
              <a:t>集中审核</a:t>
            </a:r>
            <a:endParaRPr lang="zh-CN" altLang="en-US" sz="1400" dirty="0">
              <a:latin typeface="微软雅黑" panose="020B0503020204020204" pitchFamily="34" charset="-122"/>
              <a:ea typeface="微软雅黑" panose="020B0503020204020204" pitchFamily="34" charset="-122"/>
            </a:endParaRPr>
          </a:p>
        </p:txBody>
      </p:sp>
      <p:sp>
        <p:nvSpPr>
          <p:cNvPr id="56" name="矩形 55"/>
          <p:cNvSpPr/>
          <p:nvPr/>
        </p:nvSpPr>
        <p:spPr>
          <a:xfrm>
            <a:off x="7049006" y="1574761"/>
            <a:ext cx="1428760" cy="479582"/>
          </a:xfrm>
          <a:prstGeom prst="rect">
            <a:avLst/>
          </a:prstGeom>
        </p:spPr>
        <p:txBody>
          <a:bodyPr wrap="square" lIns="68543" tIns="34272" rIns="68543" bIns="34272">
            <a:spAutoFit/>
          </a:bodyPr>
          <a:lstStyle/>
          <a:p>
            <a:pPr>
              <a:lnSpc>
                <a:spcPts val="1580"/>
              </a:lnSpc>
            </a:pPr>
            <a:r>
              <a:rPr lang="zh-CN" altLang="en-US" sz="1400" b="1" dirty="0" smtClean="0">
                <a:solidFill>
                  <a:schemeClr val="tx1">
                    <a:lumMod val="85000"/>
                    <a:lumOff val="15000"/>
                  </a:schemeClr>
                </a:solidFill>
                <a:latin typeface="微软雅黑" pitchFamily="34" charset="-122"/>
                <a:ea typeface="微软雅黑" pitchFamily="34" charset="-122"/>
                <a:sym typeface="微软雅黑" pitchFamily="34" charset="-122"/>
              </a:rPr>
              <a:t>确保完成</a:t>
            </a:r>
            <a:endParaRPr lang="en-US" altLang="zh-CN" sz="1400" b="1" dirty="0" smtClean="0">
              <a:solidFill>
                <a:schemeClr val="tx1">
                  <a:lumMod val="85000"/>
                  <a:lumOff val="15000"/>
                </a:schemeClr>
              </a:solidFill>
              <a:latin typeface="微软雅黑" pitchFamily="34" charset="-122"/>
              <a:ea typeface="微软雅黑" pitchFamily="34" charset="-122"/>
              <a:sym typeface="微软雅黑" pitchFamily="34" charset="-122"/>
            </a:endParaRPr>
          </a:p>
          <a:p>
            <a:pPr>
              <a:lnSpc>
                <a:spcPts val="1580"/>
              </a:lnSpc>
            </a:pPr>
            <a:r>
              <a:rPr lang="zh-CN" altLang="en-US" sz="1400" b="1" dirty="0" smtClean="0">
                <a:solidFill>
                  <a:schemeClr val="tx1">
                    <a:lumMod val="85000"/>
                    <a:lumOff val="15000"/>
                  </a:schemeClr>
                </a:solidFill>
                <a:latin typeface="微软雅黑" pitchFamily="34" charset="-122"/>
                <a:ea typeface="微软雅黑" pitchFamily="34" charset="-122"/>
                <a:sym typeface="微软雅黑" pitchFamily="34" charset="-122"/>
              </a:rPr>
              <a:t>目标任务</a:t>
            </a:r>
            <a:endParaRPr lang="en-US" altLang="zh-CN" sz="1400" b="1" dirty="0">
              <a:solidFill>
                <a:schemeClr val="tx1">
                  <a:lumMod val="85000"/>
                  <a:lumOff val="15000"/>
                </a:schemeClr>
              </a:solidFill>
              <a:latin typeface="微软雅黑" pitchFamily="34" charset="-122"/>
              <a:ea typeface="微软雅黑" pitchFamily="34" charset="-122"/>
              <a:sym typeface="微软雅黑" pitchFamily="34" charset="-122"/>
            </a:endParaRPr>
          </a:p>
        </p:txBody>
      </p:sp>
      <p:grpSp>
        <p:nvGrpSpPr>
          <p:cNvPr id="5" name="组合 4"/>
          <p:cNvGrpSpPr/>
          <p:nvPr/>
        </p:nvGrpSpPr>
        <p:grpSpPr>
          <a:xfrm>
            <a:off x="7185241" y="658364"/>
            <a:ext cx="601262" cy="928137"/>
            <a:chOff x="7185241" y="658364"/>
            <a:chExt cx="601262" cy="928137"/>
          </a:xfrm>
        </p:grpSpPr>
        <p:sp>
          <p:nvSpPr>
            <p:cNvPr id="8" name="波形 7"/>
            <p:cNvSpPr/>
            <p:nvPr/>
          </p:nvSpPr>
          <p:spPr>
            <a:xfrm>
              <a:off x="7193065" y="658364"/>
              <a:ext cx="593438" cy="627414"/>
            </a:xfrm>
            <a:prstGeom prst="wave">
              <a:avLst>
                <a:gd name="adj1" fmla="val 12500"/>
                <a:gd name="adj2" fmla="val -7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7185241" y="731777"/>
              <a:ext cx="77067" cy="854724"/>
            </a:xfrm>
            <a:prstGeom prst="rect">
              <a:avLst/>
            </a:prstGeom>
            <a:solidFill>
              <a:srgbClr val="0D0D0D"/>
            </a:solidFill>
            <a:ln>
              <a:solidFill>
                <a:srgbClr val="3A38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2867" y="3399985"/>
            <a:ext cx="978985" cy="685839"/>
          </a:xfrm>
          <a:prstGeom prst="rect">
            <a:avLst/>
          </a:prstGeom>
          <a:ln>
            <a:noFill/>
          </a:ln>
          <a:effectLst>
            <a:outerShdw blurRad="292100" dist="139700" dir="2700000" algn="tl" rotWithShape="0">
              <a:srgbClr val="333333">
                <a:alpha val="65000"/>
              </a:srgbClr>
            </a:outerShdw>
          </a:effectLst>
        </p:spPr>
      </p:pic>
      <p:pic>
        <p:nvPicPr>
          <p:cNvPr id="18" name="图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72866" y="4084989"/>
            <a:ext cx="978986" cy="673574"/>
          </a:xfrm>
          <a:prstGeom prst="rect">
            <a:avLst/>
          </a:prstGeom>
          <a:ln>
            <a:noFill/>
          </a:ln>
          <a:effectLst>
            <a:outerShdw blurRad="292100" dist="139700" dir="2700000" algn="tl" rotWithShape="0">
              <a:srgbClr val="333333">
                <a:alpha val="65000"/>
              </a:srgbClr>
            </a:outerShdw>
          </a:effectLst>
        </p:spPr>
      </p:pic>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0687" y="4084989"/>
            <a:ext cx="1005255" cy="673574"/>
          </a:xfrm>
          <a:prstGeom prst="rect">
            <a:avLst/>
          </a:prstGeom>
          <a:ln>
            <a:noFill/>
          </a:ln>
          <a:effectLst>
            <a:outerShdw blurRad="292100" dist="139700" dir="2700000" algn="tl" rotWithShape="0">
              <a:srgbClr val="333333">
                <a:alpha val="65000"/>
              </a:srgbClr>
            </a:outerShdw>
          </a:effectLst>
        </p:spPr>
      </p:pic>
      <p:pic>
        <p:nvPicPr>
          <p:cNvPr id="20" name="图片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88963" y="4084576"/>
            <a:ext cx="1081724" cy="673988"/>
          </a:xfrm>
          <a:prstGeom prst="rect">
            <a:avLst/>
          </a:prstGeom>
          <a:ln>
            <a:noFill/>
          </a:ln>
          <a:effectLst>
            <a:outerShdw blurRad="292100" dist="139700" dir="2700000" algn="tl" rotWithShape="0">
              <a:srgbClr val="333333">
                <a:alpha val="65000"/>
              </a:srgbClr>
            </a:outerShdw>
          </a:effectLst>
        </p:spPr>
      </p:pic>
      <p:pic>
        <p:nvPicPr>
          <p:cNvPr id="21" name="图片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0687" y="3410831"/>
            <a:ext cx="1005255" cy="671061"/>
          </a:xfrm>
          <a:prstGeom prst="rect">
            <a:avLst/>
          </a:prstGeom>
          <a:ln>
            <a:noFill/>
          </a:ln>
          <a:effectLst>
            <a:outerShdw blurRad="292100" dist="139700" dir="2700000" algn="tl" rotWithShape="0">
              <a:srgbClr val="333333">
                <a:alpha val="65000"/>
              </a:srgbClr>
            </a:outerShdw>
          </a:effectLst>
        </p:spPr>
      </p:pic>
      <p:pic>
        <p:nvPicPr>
          <p:cNvPr id="22" name="图片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72866" y="2723781"/>
            <a:ext cx="978986" cy="672944"/>
          </a:xfrm>
          <a:prstGeom prst="rect">
            <a:avLst/>
          </a:prstGeom>
          <a:ln>
            <a:noFill/>
          </a:ln>
          <a:effectLst>
            <a:outerShdw blurRad="292100" dist="139700" dir="2700000" algn="tl" rotWithShape="0">
              <a:srgbClr val="333333">
                <a:alpha val="65000"/>
              </a:srgbClr>
            </a:outerShdw>
          </a:effectLst>
        </p:spPr>
      </p:pic>
      <p:grpSp>
        <p:nvGrpSpPr>
          <p:cNvPr id="3" name="组合 2"/>
          <p:cNvGrpSpPr/>
          <p:nvPr/>
        </p:nvGrpSpPr>
        <p:grpSpPr>
          <a:xfrm>
            <a:off x="1475285" y="926686"/>
            <a:ext cx="5619955" cy="3628334"/>
            <a:chOff x="1376838" y="453558"/>
            <a:chExt cx="5468456" cy="4001783"/>
          </a:xfrm>
        </p:grpSpPr>
        <p:sp>
          <p:nvSpPr>
            <p:cNvPr id="47" name="Freeform 7"/>
            <p:cNvSpPr>
              <a:spLocks noChangeArrowheads="1"/>
            </p:cNvSpPr>
            <p:nvPr/>
          </p:nvSpPr>
          <p:spPr bwMode="auto">
            <a:xfrm>
              <a:off x="2224134" y="453558"/>
              <a:ext cx="4621160" cy="3214311"/>
            </a:xfrm>
            <a:custGeom>
              <a:avLst/>
              <a:gdLst>
                <a:gd name="T0" fmla="*/ 0 w 625"/>
                <a:gd name="T1" fmla="*/ 2147483647 h 495"/>
                <a:gd name="T2" fmla="*/ 2147483647 w 625"/>
                <a:gd name="T3" fmla="*/ 2147483647 h 495"/>
                <a:gd name="T4" fmla="*/ 2147483647 w 625"/>
                <a:gd name="T5" fmla="*/ 2147483647 h 495"/>
                <a:gd name="T6" fmla="*/ 2147483647 w 625"/>
                <a:gd name="T7" fmla="*/ 2147483647 h 495"/>
                <a:gd name="T8" fmla="*/ 2147483647 w 625"/>
                <a:gd name="T9" fmla="*/ 2147483647 h 495"/>
                <a:gd name="T10" fmla="*/ 2147483647 w 625"/>
                <a:gd name="T11" fmla="*/ 2147483647 h 495"/>
                <a:gd name="T12" fmla="*/ 2147483647 w 625"/>
                <a:gd name="T13" fmla="*/ 2147483647 h 495"/>
                <a:gd name="T14" fmla="*/ 2147483647 w 625"/>
                <a:gd name="T15" fmla="*/ 2147483647 h 495"/>
                <a:gd name="T16" fmla="*/ 2147483647 w 625"/>
                <a:gd name="T17" fmla="*/ 2147483647 h 495"/>
                <a:gd name="T18" fmla="*/ 2147483647 w 625"/>
                <a:gd name="T19" fmla="*/ 2147483647 h 495"/>
                <a:gd name="T20" fmla="*/ 2147483647 w 625"/>
                <a:gd name="T21" fmla="*/ 2147483647 h 495"/>
                <a:gd name="T22" fmla="*/ 2147483647 w 625"/>
                <a:gd name="T23" fmla="*/ 2147483647 h 495"/>
                <a:gd name="T24" fmla="*/ 2147483647 w 625"/>
                <a:gd name="T25" fmla="*/ 2147483647 h 495"/>
                <a:gd name="T26" fmla="*/ 2147483647 w 625"/>
                <a:gd name="T27" fmla="*/ 2147483647 h 495"/>
                <a:gd name="T28" fmla="*/ 2147483647 w 625"/>
                <a:gd name="T29" fmla="*/ 1772890328 h 495"/>
                <a:gd name="T30" fmla="*/ 2147483647 w 625"/>
                <a:gd name="T31" fmla="*/ 1283821987 h 495"/>
                <a:gd name="T32" fmla="*/ 2147483647 w 625"/>
                <a:gd name="T33" fmla="*/ 611339336 h 495"/>
                <a:gd name="T34" fmla="*/ 2147483647 w 625"/>
                <a:gd name="T35" fmla="*/ 0 h 495"/>
                <a:gd name="T36" fmla="*/ 2147483647 w 625"/>
                <a:gd name="T37" fmla="*/ 1956296820 h 495"/>
                <a:gd name="T38" fmla="*/ 2147483647 w 625"/>
                <a:gd name="T39" fmla="*/ 2147483647 h 495"/>
                <a:gd name="T40" fmla="*/ 2147483647 w 625"/>
                <a:gd name="T41" fmla="*/ 2147483647 h 495"/>
                <a:gd name="T42" fmla="*/ 2147483647 w 625"/>
                <a:gd name="T43" fmla="*/ 2147483647 h 495"/>
                <a:gd name="T44" fmla="*/ 2147483647 w 625"/>
                <a:gd name="T45" fmla="*/ 2147483647 h 495"/>
                <a:gd name="T46" fmla="*/ 2147483647 w 625"/>
                <a:gd name="T47" fmla="*/ 2147483647 h 495"/>
                <a:gd name="T48" fmla="*/ 2147483647 w 625"/>
                <a:gd name="T49" fmla="*/ 2147483647 h 495"/>
                <a:gd name="T50" fmla="*/ 2147483647 w 625"/>
                <a:gd name="T51" fmla="*/ 2147483647 h 495"/>
                <a:gd name="T52" fmla="*/ 2147483647 w 625"/>
                <a:gd name="T53" fmla="*/ 2147483647 h 495"/>
                <a:gd name="T54" fmla="*/ 2147483647 w 625"/>
                <a:gd name="T55" fmla="*/ 2147483647 h 495"/>
                <a:gd name="T56" fmla="*/ 2147483647 w 625"/>
                <a:gd name="T57" fmla="*/ 2147483647 h 495"/>
                <a:gd name="T58" fmla="*/ 2147483647 w 625"/>
                <a:gd name="T59" fmla="*/ 2147483647 h 495"/>
                <a:gd name="T60" fmla="*/ 2147483647 w 625"/>
                <a:gd name="T61" fmla="*/ 2147483647 h 495"/>
                <a:gd name="T62" fmla="*/ 2147483647 w 625"/>
                <a:gd name="T63" fmla="*/ 2147483647 h 495"/>
                <a:gd name="T64" fmla="*/ 2147483647 w 625"/>
                <a:gd name="T65" fmla="*/ 2147483647 h 495"/>
                <a:gd name="T66" fmla="*/ 2147483647 w 625"/>
                <a:gd name="T67" fmla="*/ 2147483647 h 495"/>
                <a:gd name="T68" fmla="*/ 2147483647 w 625"/>
                <a:gd name="T69" fmla="*/ 2147483647 h 495"/>
                <a:gd name="T70" fmla="*/ 0 w 625"/>
                <a:gd name="T71" fmla="*/ 2147483647 h 495"/>
                <a:gd name="T72" fmla="*/ 0 w 625"/>
                <a:gd name="T73" fmla="*/ 2147483647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5"/>
                <a:gd name="T112" fmla="*/ 0 h 495"/>
                <a:gd name="T113" fmla="*/ 625 w 625"/>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5" h="495">
                  <a:moveTo>
                    <a:pt x="0" y="455"/>
                  </a:moveTo>
                  <a:lnTo>
                    <a:pt x="117" y="455"/>
                  </a:lnTo>
                  <a:lnTo>
                    <a:pt x="117" y="378"/>
                  </a:lnTo>
                  <a:lnTo>
                    <a:pt x="117" y="337"/>
                  </a:lnTo>
                  <a:lnTo>
                    <a:pt x="158" y="337"/>
                  </a:lnTo>
                  <a:lnTo>
                    <a:pt x="235" y="337"/>
                  </a:lnTo>
                  <a:lnTo>
                    <a:pt x="235" y="260"/>
                  </a:lnTo>
                  <a:lnTo>
                    <a:pt x="235" y="219"/>
                  </a:lnTo>
                  <a:lnTo>
                    <a:pt x="276" y="219"/>
                  </a:lnTo>
                  <a:lnTo>
                    <a:pt x="353" y="219"/>
                  </a:lnTo>
                  <a:lnTo>
                    <a:pt x="353" y="142"/>
                  </a:lnTo>
                  <a:lnTo>
                    <a:pt x="353" y="101"/>
                  </a:lnTo>
                  <a:lnTo>
                    <a:pt x="394" y="101"/>
                  </a:lnTo>
                  <a:lnTo>
                    <a:pt x="495" y="101"/>
                  </a:lnTo>
                  <a:lnTo>
                    <a:pt x="568" y="29"/>
                  </a:lnTo>
                  <a:lnTo>
                    <a:pt x="560" y="21"/>
                  </a:lnTo>
                  <a:lnTo>
                    <a:pt x="593" y="10"/>
                  </a:lnTo>
                  <a:lnTo>
                    <a:pt x="625" y="0"/>
                  </a:lnTo>
                  <a:lnTo>
                    <a:pt x="615" y="32"/>
                  </a:lnTo>
                  <a:lnTo>
                    <a:pt x="604" y="65"/>
                  </a:lnTo>
                  <a:lnTo>
                    <a:pt x="596" y="57"/>
                  </a:lnTo>
                  <a:lnTo>
                    <a:pt x="512" y="142"/>
                  </a:lnTo>
                  <a:lnTo>
                    <a:pt x="394" y="142"/>
                  </a:lnTo>
                  <a:lnTo>
                    <a:pt x="394" y="219"/>
                  </a:lnTo>
                  <a:lnTo>
                    <a:pt x="394" y="260"/>
                  </a:lnTo>
                  <a:lnTo>
                    <a:pt x="353" y="260"/>
                  </a:lnTo>
                  <a:lnTo>
                    <a:pt x="276" y="260"/>
                  </a:lnTo>
                  <a:lnTo>
                    <a:pt x="276" y="337"/>
                  </a:lnTo>
                  <a:lnTo>
                    <a:pt x="276" y="378"/>
                  </a:lnTo>
                  <a:lnTo>
                    <a:pt x="235" y="378"/>
                  </a:lnTo>
                  <a:lnTo>
                    <a:pt x="158" y="378"/>
                  </a:lnTo>
                  <a:lnTo>
                    <a:pt x="158" y="455"/>
                  </a:lnTo>
                  <a:lnTo>
                    <a:pt x="158" y="495"/>
                  </a:lnTo>
                  <a:lnTo>
                    <a:pt x="117" y="495"/>
                  </a:lnTo>
                  <a:lnTo>
                    <a:pt x="0" y="495"/>
                  </a:lnTo>
                  <a:lnTo>
                    <a:pt x="0" y="455"/>
                  </a:lnTo>
                </a:path>
              </a:pathLst>
            </a:custGeom>
            <a:solidFill>
              <a:srgbClr val="0070C0"/>
            </a:solidFill>
            <a:ln>
              <a:noFill/>
            </a:ln>
            <a:extLst/>
          </p:spPr>
          <p:txBody>
            <a:bodyPr lIns="68543" tIns="34272" rIns="68543" bIns="34272" anchor="ctr"/>
            <a:lstStyle/>
            <a:p>
              <a:endParaRPr lang="zh-CN" altLang="en-US" dirty="0">
                <a:ln>
                  <a:solidFill>
                    <a:srgbClr val="0070C0"/>
                  </a:solidFill>
                </a:ln>
                <a:solidFill>
                  <a:schemeClr val="accent1">
                    <a:lumMod val="50000"/>
                  </a:schemeClr>
                </a:solidFill>
              </a:endParaRPr>
            </a:p>
          </p:txBody>
        </p:sp>
        <p:sp>
          <p:nvSpPr>
            <p:cNvPr id="2" name="矩形 1"/>
            <p:cNvSpPr/>
            <p:nvPr/>
          </p:nvSpPr>
          <p:spPr>
            <a:xfrm>
              <a:off x="2224776" y="3422391"/>
              <a:ext cx="285976" cy="1028563"/>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0070C0"/>
                  </a:solidFill>
                </a:ln>
              </a:endParaRPr>
            </a:p>
          </p:txBody>
        </p:sp>
        <p:sp>
          <p:nvSpPr>
            <p:cNvPr id="25" name="矩形 24"/>
            <p:cNvSpPr/>
            <p:nvPr/>
          </p:nvSpPr>
          <p:spPr>
            <a:xfrm flipH="1">
              <a:off x="1376838" y="4179050"/>
              <a:ext cx="1135921" cy="276291"/>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accent1">
                      <a:lumMod val="50000"/>
                    </a:schemeClr>
                  </a:solidFill>
                </a:ln>
              </a:endParaRPr>
            </a:p>
          </p:txBody>
        </p:sp>
      </p:grpSp>
      <p:sp>
        <p:nvSpPr>
          <p:cNvPr id="27" name="矩形 10"/>
          <p:cNvSpPr>
            <a:spLocks noChangeArrowheads="1"/>
          </p:cNvSpPr>
          <p:nvPr/>
        </p:nvSpPr>
        <p:spPr bwMode="auto">
          <a:xfrm>
            <a:off x="4259564" y="1626183"/>
            <a:ext cx="753978" cy="56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43" tIns="34272" rIns="68543" bIns="34272">
            <a:spAutoFit/>
          </a:bodyPr>
          <a:lstStyle/>
          <a:p>
            <a:pPr algn="ctr" latinLnBrk="1">
              <a:buClr>
                <a:srgbClr val="FF0000"/>
              </a:buClr>
              <a:buSzPct val="70000"/>
            </a:pPr>
            <a:r>
              <a:rPr lang="zh-CN" altLang="en-US" sz="1600" b="1" dirty="0" smtClean="0">
                <a:solidFill>
                  <a:schemeClr val="tx1">
                    <a:lumMod val="85000"/>
                    <a:lumOff val="15000"/>
                  </a:schemeClr>
                </a:solidFill>
                <a:latin typeface="微软雅黑" pitchFamily="34" charset="-122"/>
                <a:ea typeface="微软雅黑" pitchFamily="34" charset="-122"/>
                <a:sym typeface="微软雅黑" pitchFamily="34" charset="-122"/>
              </a:rPr>
              <a:t>进行指</a:t>
            </a:r>
            <a:endParaRPr lang="en-US" altLang="zh-CN" sz="1600" b="1" dirty="0" smtClean="0">
              <a:solidFill>
                <a:schemeClr val="tx1">
                  <a:lumMod val="85000"/>
                  <a:lumOff val="15000"/>
                </a:schemeClr>
              </a:solidFill>
              <a:latin typeface="微软雅黑" pitchFamily="34" charset="-122"/>
              <a:ea typeface="微软雅黑" pitchFamily="34" charset="-122"/>
              <a:sym typeface="微软雅黑" pitchFamily="34" charset="-122"/>
            </a:endParaRPr>
          </a:p>
          <a:p>
            <a:pPr algn="ctr" latinLnBrk="1">
              <a:buClr>
                <a:srgbClr val="FF0000"/>
              </a:buClr>
              <a:buSzPct val="70000"/>
            </a:pPr>
            <a:r>
              <a:rPr lang="zh-CN" altLang="en-US" sz="1600" b="1" dirty="0" smtClean="0">
                <a:solidFill>
                  <a:schemeClr val="tx1">
                    <a:lumMod val="85000"/>
                    <a:lumOff val="15000"/>
                  </a:schemeClr>
                </a:solidFill>
                <a:latin typeface="微软雅黑" pitchFamily="34" charset="-122"/>
                <a:ea typeface="微软雅黑" pitchFamily="34" charset="-122"/>
                <a:sym typeface="微软雅黑" pitchFamily="34" charset="-122"/>
              </a:rPr>
              <a:t>导协调</a:t>
            </a:r>
            <a:endParaRPr lang="en-US" altLang="zh-CN" sz="1600" b="1" dirty="0" smtClean="0">
              <a:solidFill>
                <a:schemeClr val="tx1">
                  <a:lumMod val="85000"/>
                  <a:lumOff val="15000"/>
                </a:schemeClr>
              </a:solidFill>
              <a:latin typeface="微软雅黑" pitchFamily="34" charset="-122"/>
              <a:ea typeface="微软雅黑" pitchFamily="34" charset="-122"/>
              <a:sym typeface="微软雅黑" pitchFamily="34" charset="-122"/>
            </a:endParaRPr>
          </a:p>
        </p:txBody>
      </p:sp>
      <p:sp>
        <p:nvSpPr>
          <p:cNvPr id="28" name="Text Box 30"/>
          <p:cNvSpPr>
            <a:spLocks noChangeArrowheads="1"/>
          </p:cNvSpPr>
          <p:nvPr/>
        </p:nvSpPr>
        <p:spPr bwMode="auto">
          <a:xfrm>
            <a:off x="4470451" y="2577224"/>
            <a:ext cx="1220053" cy="5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43" tIns="34272" rIns="68543" bIns="34272">
            <a:spAutoFit/>
          </a:bodyPr>
          <a:lstStyle/>
          <a:p>
            <a:pPr latinLnBrk="1">
              <a:buClr>
                <a:srgbClr val="FF0000"/>
              </a:buClr>
              <a:buSzPct val="70000"/>
            </a:pPr>
            <a:r>
              <a:rPr lang="zh-CN" altLang="en-US" sz="1400" dirty="0" smtClean="0">
                <a:solidFill>
                  <a:srgbClr val="000000"/>
                </a:solidFill>
                <a:latin typeface="微软雅黑" pitchFamily="34" charset="-122"/>
                <a:ea typeface="微软雅黑" pitchFamily="34" charset="-122"/>
                <a:sym typeface="微软雅黑" pitchFamily="34" charset="-122"/>
              </a:rPr>
              <a:t>开召开接口会</a:t>
            </a:r>
            <a:endParaRPr lang="en-US" altLang="zh-CN" sz="1400" dirty="0" smtClean="0">
              <a:solidFill>
                <a:srgbClr val="000000"/>
              </a:solidFill>
              <a:latin typeface="微软雅黑" pitchFamily="34" charset="-122"/>
              <a:ea typeface="微软雅黑" pitchFamily="34" charset="-122"/>
              <a:sym typeface="微软雅黑" pitchFamily="34" charset="-122"/>
            </a:endParaRPr>
          </a:p>
          <a:p>
            <a:pPr latinLnBrk="1">
              <a:buClr>
                <a:srgbClr val="FF0000"/>
              </a:buClr>
              <a:buSzPct val="70000"/>
            </a:pPr>
            <a:r>
              <a:rPr lang="zh-CN" altLang="en-US" sz="1400" dirty="0" smtClean="0">
                <a:solidFill>
                  <a:srgbClr val="000000"/>
                </a:solidFill>
                <a:latin typeface="微软雅黑" pitchFamily="34" charset="-122"/>
                <a:ea typeface="微软雅黑" pitchFamily="34" charset="-122"/>
                <a:sym typeface="微软雅黑" pitchFamily="34" charset="-122"/>
              </a:rPr>
              <a:t>解决融合难题</a:t>
            </a:r>
            <a:endParaRPr lang="en-US" altLang="zh-CN" sz="1400" dirty="0" smtClean="0">
              <a:solidFill>
                <a:srgbClr val="000000"/>
              </a:solidFill>
              <a:latin typeface="微软雅黑" pitchFamily="34" charset="-122"/>
              <a:ea typeface="微软雅黑" pitchFamily="34" charset="-122"/>
              <a:sym typeface="微软雅黑" pitchFamily="34" charset="-122"/>
            </a:endParaRPr>
          </a:p>
        </p:txBody>
      </p:sp>
      <p:grpSp>
        <p:nvGrpSpPr>
          <p:cNvPr id="30" name="组合 29"/>
          <p:cNvGrpSpPr/>
          <p:nvPr/>
        </p:nvGrpSpPr>
        <p:grpSpPr>
          <a:xfrm rot="20384132">
            <a:off x="539112" y="1008445"/>
            <a:ext cx="1900172" cy="1987122"/>
            <a:chOff x="142875" y="1522053"/>
            <a:chExt cx="3413260" cy="2944970"/>
          </a:xfrm>
        </p:grpSpPr>
        <p:sp>
          <p:nvSpPr>
            <p:cNvPr id="31" name="文本框 30"/>
            <p:cNvSpPr txBox="1"/>
            <p:nvPr/>
          </p:nvSpPr>
          <p:spPr>
            <a:xfrm rot="1215868">
              <a:off x="2252675" y="2598964"/>
              <a:ext cx="1267106" cy="350591"/>
            </a:xfrm>
            <a:prstGeom prst="rect">
              <a:avLst/>
            </a:prstGeom>
            <a:noFill/>
          </p:spPr>
          <p:txBody>
            <a:bodyPr wrap="square" rtlCol="0">
              <a:spAutoFit/>
            </a:bodyPr>
            <a:lstStyle/>
            <a:p>
              <a:r>
                <a:rPr lang="zh-CN" altLang="en-US" sz="900" dirty="0">
                  <a:solidFill>
                    <a:srgbClr val="0070C0"/>
                  </a:solidFill>
                  <a:latin typeface="黑体" panose="02010609060101010101" pitchFamily="49" charset="-122"/>
                  <a:ea typeface="黑体" panose="02010609060101010101" pitchFamily="49" charset="-122"/>
                </a:rPr>
                <a:t>煤矿</a:t>
              </a:r>
            </a:p>
          </p:txBody>
        </p:sp>
        <p:sp>
          <p:nvSpPr>
            <p:cNvPr id="32" name="矩形 31"/>
            <p:cNvSpPr/>
            <p:nvPr/>
          </p:nvSpPr>
          <p:spPr>
            <a:xfrm>
              <a:off x="727473" y="1522053"/>
              <a:ext cx="1215060" cy="2944970"/>
            </a:xfrm>
            <a:prstGeom prst="rect">
              <a:avLst/>
            </a:prstGeom>
          </p:spPr>
          <p:txBody>
            <a:bodyPr wrap="square">
              <a:spAutoFit/>
            </a:bodyPr>
            <a:lstStyle/>
            <a:p>
              <a:pPr algn="ctr">
                <a:buNone/>
              </a:pPr>
              <a:r>
                <a:rPr lang="zh-CN" altLang="en-US" sz="2000" b="1" dirty="0" smtClean="0">
                  <a:solidFill>
                    <a:schemeClr val="bg1"/>
                  </a:solidFill>
                  <a:latin typeface="微软雅黑" panose="020B0503020204020204" pitchFamily="34" charset="-122"/>
                  <a:ea typeface="微软雅黑" panose="020B0503020204020204" pitchFamily="34" charset="-122"/>
                </a:rPr>
                <a:t>门户网站</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gn="ctr">
                <a:buNone/>
              </a:pPr>
              <a:r>
                <a:rPr lang="zh-CN" altLang="en-US" sz="2000" b="1" dirty="0" smtClean="0">
                  <a:solidFill>
                    <a:schemeClr val="bg1"/>
                  </a:solidFill>
                  <a:latin typeface="微软雅黑" panose="020B0503020204020204" pitchFamily="34" charset="-122"/>
                  <a:ea typeface="微软雅黑" panose="020B0503020204020204" pitchFamily="34" charset="-122"/>
                </a:rPr>
                <a:t>开通</a:t>
              </a:r>
              <a:endParaRPr lang="en-US" altLang="zh-CN" sz="2000" b="1" dirty="0" smtClean="0">
                <a:solidFill>
                  <a:schemeClr val="bg1"/>
                </a:solidFill>
                <a:latin typeface="微软雅黑" panose="020B0503020204020204" pitchFamily="34" charset="-122"/>
                <a:ea typeface="微软雅黑" panose="020B0503020204020204" pitchFamily="34" charset="-122"/>
              </a:endParaRPr>
            </a:p>
          </p:txBody>
        </p:sp>
        <p:sp>
          <p:nvSpPr>
            <p:cNvPr id="33" name="Freeform 4"/>
            <p:cNvSpPr>
              <a:spLocks/>
            </p:cNvSpPr>
            <p:nvPr/>
          </p:nvSpPr>
          <p:spPr bwMode="auto">
            <a:xfrm>
              <a:off x="1291670" y="2825111"/>
              <a:ext cx="1078138" cy="866039"/>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rgbClr val="FF0000"/>
            </a:solidFill>
            <a:ln w="3175" cap="flat" cmpd="sng" algn="ctr">
              <a:solidFill>
                <a:srgbClr val="FF0000"/>
              </a:solidFill>
              <a:prstDash val="solid"/>
            </a:ln>
            <a:effectLst/>
            <a:extLst/>
          </p:spPr>
          <p:txBody>
            <a:bodyPr lIns="0" tIns="34272" rIns="0" bIns="34272" anchor="ctr"/>
            <a:lstStyle/>
            <a:p>
              <a:pPr algn="ctr" defTabSz="685434">
                <a:lnSpc>
                  <a:spcPct val="120000"/>
                </a:lnSpc>
                <a:spcBef>
                  <a:spcPts val="450"/>
                </a:spcBef>
                <a:spcAft>
                  <a:spcPts val="450"/>
                </a:spcAft>
                <a:defRPr/>
              </a:pPr>
              <a:endParaRPr lang="en-US" sz="2100" kern="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Freeform 4"/>
            <p:cNvSpPr>
              <a:spLocks/>
            </p:cNvSpPr>
            <p:nvPr/>
          </p:nvSpPr>
          <p:spPr bwMode="auto">
            <a:xfrm>
              <a:off x="2042654" y="2218094"/>
              <a:ext cx="1149584" cy="996412"/>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a:extLst/>
          </p:spPr>
          <p:txBody>
            <a:bodyPr lIns="0" tIns="34272" rIns="0" bIns="34272" anchor="ctr"/>
            <a:lstStyle/>
            <a:p>
              <a:pPr algn="ctr" defTabSz="685434">
                <a:lnSpc>
                  <a:spcPct val="120000"/>
                </a:lnSpc>
                <a:spcBef>
                  <a:spcPts val="450"/>
                </a:spcBef>
                <a:spcAft>
                  <a:spcPts val="450"/>
                </a:spcAft>
                <a:defRPr/>
              </a:pPr>
              <a:endParaRPr lang="en-US" sz="2100" kern="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Freeform 4"/>
            <p:cNvSpPr>
              <a:spLocks/>
            </p:cNvSpPr>
            <p:nvPr/>
          </p:nvSpPr>
          <p:spPr bwMode="auto">
            <a:xfrm>
              <a:off x="559943" y="2261520"/>
              <a:ext cx="1037418" cy="929788"/>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tx1"/>
            </a:solidFill>
            <a:ln w="3175" cap="flat" cmpd="sng" algn="ctr">
              <a:solidFill>
                <a:schemeClr val="tx1"/>
              </a:solidFill>
              <a:prstDash val="solid"/>
            </a:ln>
            <a:effectLst/>
            <a:extLst/>
          </p:spPr>
          <p:txBody>
            <a:bodyPr lIns="0" tIns="34272" rIns="0" bIns="34272" anchor="ctr"/>
            <a:lstStyle/>
            <a:p>
              <a:pPr algn="ctr" defTabSz="685434">
                <a:lnSpc>
                  <a:spcPct val="120000"/>
                </a:lnSpc>
                <a:spcBef>
                  <a:spcPts val="450"/>
                </a:spcBef>
                <a:spcAft>
                  <a:spcPts val="450"/>
                </a:spcAft>
                <a:defRPr/>
              </a:pPr>
              <a:endParaRPr lang="en-US" sz="2100" kern="0" dirty="0">
                <a:solidFill>
                  <a:srgbClr val="0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右箭头 35"/>
            <p:cNvSpPr/>
            <p:nvPr/>
          </p:nvSpPr>
          <p:spPr>
            <a:xfrm>
              <a:off x="142875" y="3593581"/>
              <a:ext cx="3413260" cy="5715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000000"/>
                </a:solidFill>
                <a:ea typeface="宋体" pitchFamily="2" charset="-122"/>
              </a:endParaRPr>
            </a:p>
          </p:txBody>
        </p:sp>
        <p:sp>
          <p:nvSpPr>
            <p:cNvPr id="37" name="文本框 36"/>
            <p:cNvSpPr txBox="1"/>
            <p:nvPr/>
          </p:nvSpPr>
          <p:spPr>
            <a:xfrm rot="1394950">
              <a:off x="727767" y="2516244"/>
              <a:ext cx="769757" cy="350591"/>
            </a:xfrm>
            <a:prstGeom prst="rect">
              <a:avLst/>
            </a:prstGeom>
            <a:noFill/>
          </p:spPr>
          <p:txBody>
            <a:bodyPr wrap="square" rtlCol="0">
              <a:spAutoFit/>
            </a:bodyPr>
            <a:lstStyle/>
            <a:p>
              <a:r>
                <a:rPr lang="zh-CN" altLang="en-US" sz="900" dirty="0">
                  <a:solidFill>
                    <a:srgbClr val="0070C0"/>
                  </a:solidFill>
                  <a:latin typeface="黑体" panose="02010609060101010101" pitchFamily="49" charset="-122"/>
                  <a:ea typeface="黑体" panose="02010609060101010101" pitchFamily="49" charset="-122"/>
                </a:rPr>
                <a:t>厂家</a:t>
              </a:r>
            </a:p>
          </p:txBody>
        </p:sp>
        <p:sp>
          <p:nvSpPr>
            <p:cNvPr id="38" name="文本框 37"/>
            <p:cNvSpPr txBox="1"/>
            <p:nvPr/>
          </p:nvSpPr>
          <p:spPr>
            <a:xfrm rot="1215868">
              <a:off x="1466599" y="3069839"/>
              <a:ext cx="903209" cy="350591"/>
            </a:xfrm>
            <a:prstGeom prst="rect">
              <a:avLst/>
            </a:prstGeom>
            <a:noFill/>
          </p:spPr>
          <p:txBody>
            <a:bodyPr wrap="square" rtlCol="0">
              <a:spAutoFit/>
            </a:bodyPr>
            <a:lstStyle/>
            <a:p>
              <a:r>
                <a:rPr lang="zh-CN" altLang="en-US" sz="900" dirty="0">
                  <a:solidFill>
                    <a:srgbClr val="0070C0"/>
                  </a:solidFill>
                  <a:latin typeface="黑体" panose="02010609060101010101" pitchFamily="49" charset="-122"/>
                  <a:ea typeface="黑体" panose="02010609060101010101" pitchFamily="49" charset="-122"/>
                </a:rPr>
                <a:t>煤</a:t>
              </a:r>
              <a:r>
                <a:rPr lang="zh-CN" altLang="en-US" sz="900" dirty="0" smtClean="0">
                  <a:solidFill>
                    <a:srgbClr val="0070C0"/>
                  </a:solidFill>
                  <a:latin typeface="黑体" panose="02010609060101010101" pitchFamily="49" charset="-122"/>
                  <a:ea typeface="黑体" panose="02010609060101010101" pitchFamily="49" charset="-122"/>
                </a:rPr>
                <a:t>监</a:t>
              </a:r>
              <a:endParaRPr lang="zh-CN" altLang="en-US" sz="900" dirty="0">
                <a:solidFill>
                  <a:srgbClr val="0070C0"/>
                </a:solidFill>
                <a:latin typeface="黑体" panose="02010609060101010101" pitchFamily="49" charset="-122"/>
                <a:ea typeface="黑体" panose="02010609060101010101" pitchFamily="49" charset="-122"/>
              </a:endParaRPr>
            </a:p>
          </p:txBody>
        </p:sp>
      </p:grpSp>
    </p:spTree>
    <p:extLst>
      <p:ext uri="{BB962C8B-B14F-4D97-AF65-F5344CB8AC3E}">
        <p14:creationId xmlns:p14="http://schemas.microsoft.com/office/powerpoint/2010/main" val="1088124086"/>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062" y="1440586"/>
            <a:ext cx="2382932" cy="3260073"/>
          </a:xfrm>
          <a:prstGeom prst="rect">
            <a:avLst/>
          </a:prstGeom>
          <a:ln>
            <a:noFill/>
          </a:ln>
          <a:effectLst>
            <a:outerShdw blurRad="292100" dist="139700" dir="2700000" algn="tl" rotWithShape="0">
              <a:srgbClr val="333333">
                <a:alpha val="65000"/>
              </a:srgbClr>
            </a:outerShdw>
          </a:effectLst>
        </p:spPr>
      </p:pic>
      <p:sp>
        <p:nvSpPr>
          <p:cNvPr id="7" name="文本框 6"/>
          <p:cNvSpPr txBox="1"/>
          <p:nvPr/>
        </p:nvSpPr>
        <p:spPr>
          <a:xfrm>
            <a:off x="1480599" y="88938"/>
            <a:ext cx="6795919" cy="523220"/>
          </a:xfrm>
          <a:prstGeom prst="rect">
            <a:avLst/>
          </a:prstGeom>
          <a:noFill/>
          <a:effectLst/>
        </p:spPr>
        <p:txBody>
          <a:bodyPr wrap="square" rtlCol="0">
            <a:spAutoFit/>
          </a:bodyPr>
          <a:lstStyle/>
          <a:p>
            <a:r>
              <a:rPr lang="zh-CN" altLang="en-US" sz="2800" dirty="0" smtClean="0">
                <a:solidFill>
                  <a:srgbClr val="078EF3"/>
                </a:solidFill>
                <a:latin typeface="黑体" panose="02010609060101010101" pitchFamily="49" charset="-122"/>
                <a:ea typeface="黑体" panose="02010609060101010101" pitchFamily="49" charset="-122"/>
                <a:sym typeface="Arial" panose="020B0604020202020204" pitchFamily="34" charset="0"/>
              </a:rPr>
              <a:t>（七）强化管理，确保升级改造期间安全</a:t>
            </a:r>
          </a:p>
        </p:txBody>
      </p:sp>
      <p:grpSp>
        <p:nvGrpSpPr>
          <p:cNvPr id="4" name="组合 29"/>
          <p:cNvGrpSpPr/>
          <p:nvPr/>
        </p:nvGrpSpPr>
        <p:grpSpPr>
          <a:xfrm>
            <a:off x="6202530" y="1400422"/>
            <a:ext cx="2105102" cy="388773"/>
            <a:chOff x="5250565" y="759361"/>
            <a:chExt cx="5535794" cy="818779"/>
          </a:xfrm>
        </p:grpSpPr>
        <p:sp>
          <p:nvSpPr>
            <p:cNvPr id="34" name="矩形 33"/>
            <p:cNvSpPr/>
            <p:nvPr/>
          </p:nvSpPr>
          <p:spPr bwMode="auto">
            <a:xfrm>
              <a:off x="5250565" y="759361"/>
              <a:ext cx="5535794" cy="818779"/>
            </a:xfrm>
            <a:prstGeom prst="rect">
              <a:avLst/>
            </a:prstGeom>
            <a:noFill/>
            <a:ln w="25400" cap="flat" cmpd="sng" algn="ctr">
              <a:solidFill>
                <a:schemeClr val="bg1"/>
              </a:solidFill>
              <a:prstDash val="dash"/>
              <a:round/>
              <a:headEnd type="none" w="med" len="med"/>
              <a:tailEnd type="none" w="med" len="med"/>
            </a:ln>
          </p:spPr>
          <p:txBody>
            <a:bodyPr vert="horz" wrap="none" lIns="52148" tIns="26074" rIns="52148" bIns="26074" numCol="1" rtlCol="0" anchor="ctr" anchorCtr="0" compatLnSpc="1"/>
            <a:lstStyle/>
            <a:p>
              <a:pPr algn="ctr" defTabSz="521482" fontAlgn="base">
                <a:spcBef>
                  <a:spcPct val="20000"/>
                </a:spcBef>
                <a:spcAft>
                  <a:spcPct val="0"/>
                </a:spcAft>
                <a:buFont typeface="Arial" charset="0"/>
                <a:buChar char="•"/>
              </a:pPr>
              <a:endParaRPr lang="zh-CN" altLang="en-US" sz="1597">
                <a:latin typeface="Arial" charset="0"/>
                <a:ea typeface="宋体" pitchFamily="2" charset="-122"/>
              </a:endParaRPr>
            </a:p>
          </p:txBody>
        </p:sp>
        <p:sp>
          <p:nvSpPr>
            <p:cNvPr id="32" name="矩形 31"/>
            <p:cNvSpPr/>
            <p:nvPr/>
          </p:nvSpPr>
          <p:spPr>
            <a:xfrm>
              <a:off x="5738033" y="784031"/>
              <a:ext cx="4633248" cy="712071"/>
            </a:xfrm>
            <a:prstGeom prst="rect">
              <a:avLst/>
            </a:prstGeom>
          </p:spPr>
          <p:txBody>
            <a:bodyPr wrap="square">
              <a:spAutoFit/>
            </a:bodyPr>
            <a:lstStyle/>
            <a:p>
              <a:pPr algn="ctr">
                <a:buNone/>
              </a:pPr>
              <a:r>
                <a:rPr lang="zh-CN" altLang="en-US" sz="1597" dirty="0">
                  <a:solidFill>
                    <a:schemeClr val="bg1"/>
                  </a:solidFill>
                  <a:latin typeface="微软雅黑" panose="020B0503020204020204" pitchFamily="34" charset="-122"/>
                  <a:ea typeface="微软雅黑" panose="020B0503020204020204" pitchFamily="34" charset="-122"/>
                </a:rPr>
                <a:t>抓好行政许可</a:t>
              </a:r>
            </a:p>
          </p:txBody>
        </p:sp>
      </p:grpSp>
      <p:sp>
        <p:nvSpPr>
          <p:cNvPr id="25" name="文本框 6"/>
          <p:cNvSpPr txBox="1"/>
          <p:nvPr/>
        </p:nvSpPr>
        <p:spPr>
          <a:xfrm>
            <a:off x="1899557" y="639523"/>
            <a:ext cx="7511632" cy="400110"/>
          </a:xfrm>
          <a:prstGeom prst="rect">
            <a:avLst/>
          </a:prstGeom>
          <a:noFill/>
          <a:effectLst/>
        </p:spPr>
        <p:txBody>
          <a:bodyPr wrap="square" rtlCol="0">
            <a:spAutoFit/>
          </a:bodyPr>
          <a:lstStyle/>
          <a:p>
            <a:endParaRPr lang="zh-CN" altLang="en-US" sz="2000" b="1" dirty="0" smtClean="0">
              <a:solidFill>
                <a:srgbClr val="078EF3"/>
              </a:solidFill>
              <a:ea typeface="微软雅黑" panose="020B0503020204020204" pitchFamily="34" charset="-122"/>
              <a:sym typeface="Arial" panose="020B0604020202020204" pitchFamily="34" charset="0"/>
            </a:endParaRPr>
          </a:p>
        </p:txBody>
      </p:sp>
      <p:sp>
        <p:nvSpPr>
          <p:cNvPr id="27" name="矩形 26"/>
          <p:cNvSpPr/>
          <p:nvPr/>
        </p:nvSpPr>
        <p:spPr>
          <a:xfrm>
            <a:off x="3702330" y="1902355"/>
            <a:ext cx="4574188" cy="2336537"/>
          </a:xfrm>
          <a:prstGeom prst="rect">
            <a:avLst/>
          </a:prstGeom>
        </p:spPr>
        <p:txBody>
          <a:bodyPr wrap="square">
            <a:spAutoFit/>
          </a:bodyPr>
          <a:lstStyle/>
          <a:p>
            <a:pPr>
              <a:lnSpc>
                <a:spcPts val="3500"/>
              </a:lnSpc>
            </a:pPr>
            <a:r>
              <a:rPr lang="zh-CN" altLang="zh-CN" sz="2400" dirty="0" smtClean="0">
                <a:solidFill>
                  <a:srgbClr val="FF0000"/>
                </a:solidFill>
                <a:latin typeface="黑体" panose="02010609060101010101" pitchFamily="49" charset="-122"/>
                <a:ea typeface="黑体" panose="02010609060101010101" pitchFamily="49" charset="-122"/>
              </a:rPr>
              <a:t>●</a:t>
            </a:r>
            <a:r>
              <a:rPr lang="zh-CN" altLang="en-US" sz="2400" dirty="0" smtClean="0">
                <a:solidFill>
                  <a:schemeClr val="accent5"/>
                </a:solidFill>
                <a:latin typeface="黑体" panose="02010609060101010101" pitchFamily="49" charset="-122"/>
                <a:ea typeface="黑体" panose="02010609060101010101" pitchFamily="49" charset="-122"/>
                <a:sym typeface="Arial" panose="020B0604020202020204" pitchFamily="34" charset="0"/>
              </a:rPr>
              <a:t>制定</a:t>
            </a:r>
            <a:r>
              <a:rPr lang="zh-CN" altLang="en-US" sz="2400" dirty="0">
                <a:solidFill>
                  <a:schemeClr val="accent5"/>
                </a:solidFill>
                <a:latin typeface="黑体" panose="02010609060101010101" pitchFamily="49" charset="-122"/>
                <a:ea typeface="黑体" panose="02010609060101010101" pitchFamily="49" charset="-122"/>
                <a:sym typeface="Arial" panose="020B0604020202020204" pitchFamily="34" charset="0"/>
              </a:rPr>
              <a:t>应急预案</a:t>
            </a:r>
            <a:r>
              <a:rPr lang="zh-CN" altLang="en-US" sz="2400" dirty="0" smtClean="0">
                <a:solidFill>
                  <a:schemeClr val="accent5"/>
                </a:solidFill>
                <a:latin typeface="黑体" panose="02010609060101010101" pitchFamily="49" charset="-122"/>
                <a:ea typeface="黑体" panose="02010609060101010101" pitchFamily="49" charset="-122"/>
                <a:sym typeface="Arial" panose="020B0604020202020204" pitchFamily="34" charset="0"/>
              </a:rPr>
              <a:t>，加强</a:t>
            </a:r>
            <a:r>
              <a:rPr lang="zh-CN" altLang="en-US" sz="2400" dirty="0">
                <a:solidFill>
                  <a:schemeClr val="accent5"/>
                </a:solidFill>
                <a:latin typeface="黑体" panose="02010609060101010101" pitchFamily="49" charset="-122"/>
                <a:ea typeface="黑体" panose="02010609060101010101" pitchFamily="49" charset="-122"/>
                <a:sym typeface="Arial" panose="020B0604020202020204" pitchFamily="34" charset="0"/>
              </a:rPr>
              <a:t>应急</a:t>
            </a:r>
            <a:r>
              <a:rPr lang="zh-CN" altLang="en-US" sz="2400" dirty="0" smtClean="0">
                <a:solidFill>
                  <a:schemeClr val="accent5"/>
                </a:solidFill>
                <a:latin typeface="黑体" panose="02010609060101010101" pitchFamily="49" charset="-122"/>
                <a:ea typeface="黑体" panose="02010609060101010101" pitchFamily="49" charset="-122"/>
                <a:sym typeface="Arial" panose="020B0604020202020204" pitchFamily="34" charset="0"/>
              </a:rPr>
              <a:t>管理</a:t>
            </a:r>
            <a:endParaRPr lang="en-US" altLang="zh-CN" sz="2400" dirty="0">
              <a:solidFill>
                <a:schemeClr val="accent5"/>
              </a:solidFill>
              <a:latin typeface="黑体" panose="02010609060101010101" pitchFamily="49" charset="-122"/>
              <a:ea typeface="黑体" panose="02010609060101010101" pitchFamily="49" charset="-122"/>
            </a:endParaRPr>
          </a:p>
          <a:p>
            <a:pPr>
              <a:lnSpc>
                <a:spcPts val="3500"/>
              </a:lnSpc>
            </a:pPr>
            <a:endParaRPr lang="en-US" altLang="zh-CN" sz="2400" dirty="0" smtClean="0">
              <a:solidFill>
                <a:srgbClr val="FF0000"/>
              </a:solidFill>
              <a:latin typeface="黑体" panose="02010609060101010101" pitchFamily="49" charset="-122"/>
              <a:ea typeface="黑体" panose="02010609060101010101" pitchFamily="49" charset="-122"/>
            </a:endParaRPr>
          </a:p>
          <a:p>
            <a:pPr>
              <a:lnSpc>
                <a:spcPts val="3500"/>
              </a:lnSpc>
            </a:pPr>
            <a:r>
              <a:rPr lang="zh-CN" altLang="zh-CN" sz="2400" dirty="0" smtClean="0">
                <a:solidFill>
                  <a:srgbClr val="FF0000"/>
                </a:solidFill>
                <a:latin typeface="黑体" panose="02010609060101010101" pitchFamily="49" charset="-122"/>
                <a:ea typeface="黑体" panose="02010609060101010101" pitchFamily="49" charset="-122"/>
              </a:rPr>
              <a:t>●</a:t>
            </a:r>
            <a:r>
              <a:rPr lang="zh-CN" altLang="en-US" sz="2400" dirty="0" smtClean="0">
                <a:solidFill>
                  <a:schemeClr val="accent5"/>
                </a:solidFill>
                <a:latin typeface="黑体" panose="02010609060101010101" pitchFamily="49" charset="-122"/>
                <a:ea typeface="黑体" panose="02010609060101010101" pitchFamily="49" charset="-122"/>
                <a:sym typeface="Arial" panose="020B0604020202020204" pitchFamily="34" charset="0"/>
              </a:rPr>
              <a:t>技术人员驻守，及时</a:t>
            </a:r>
            <a:r>
              <a:rPr lang="zh-CN" altLang="en-US" sz="2400" dirty="0">
                <a:solidFill>
                  <a:schemeClr val="accent5"/>
                </a:solidFill>
                <a:latin typeface="黑体" panose="02010609060101010101" pitchFamily="49" charset="-122"/>
                <a:ea typeface="黑体" panose="02010609060101010101" pitchFamily="49" charset="-122"/>
                <a:sym typeface="Arial" panose="020B0604020202020204" pitchFamily="34" charset="0"/>
              </a:rPr>
              <a:t>处理</a:t>
            </a:r>
            <a:r>
              <a:rPr lang="zh-CN" altLang="en-US" sz="2400" dirty="0" smtClean="0">
                <a:solidFill>
                  <a:schemeClr val="accent5"/>
                </a:solidFill>
                <a:latin typeface="黑体" panose="02010609060101010101" pitchFamily="49" charset="-122"/>
                <a:ea typeface="黑体" panose="02010609060101010101" pitchFamily="49" charset="-122"/>
                <a:sym typeface="Arial" panose="020B0604020202020204" pitchFamily="34" charset="0"/>
              </a:rPr>
              <a:t>问题</a:t>
            </a:r>
            <a:endParaRPr lang="en-US" altLang="zh-CN" sz="2400" dirty="0" smtClean="0">
              <a:solidFill>
                <a:schemeClr val="accent5"/>
              </a:solidFill>
              <a:latin typeface="黑体" panose="02010609060101010101" pitchFamily="49" charset="-122"/>
              <a:ea typeface="黑体" panose="02010609060101010101" pitchFamily="49" charset="-122"/>
              <a:sym typeface="Arial" panose="020B0604020202020204" pitchFamily="34" charset="0"/>
            </a:endParaRPr>
          </a:p>
          <a:p>
            <a:pPr>
              <a:lnSpc>
                <a:spcPts val="3500"/>
              </a:lnSpc>
            </a:pPr>
            <a:endParaRPr lang="en-US" altLang="zh-CN" sz="2400" dirty="0" smtClean="0">
              <a:solidFill>
                <a:srgbClr val="FF0000"/>
              </a:solidFill>
              <a:latin typeface="黑体" panose="02010609060101010101" pitchFamily="49" charset="-122"/>
              <a:ea typeface="黑体" panose="02010609060101010101" pitchFamily="49" charset="-122"/>
            </a:endParaRPr>
          </a:p>
          <a:p>
            <a:pPr>
              <a:lnSpc>
                <a:spcPts val="3500"/>
              </a:lnSpc>
            </a:pPr>
            <a:r>
              <a:rPr lang="zh-CN" altLang="zh-CN" sz="2400" dirty="0" smtClean="0">
                <a:solidFill>
                  <a:srgbClr val="FF0000"/>
                </a:solidFill>
                <a:latin typeface="黑体" panose="02010609060101010101" pitchFamily="49" charset="-122"/>
                <a:ea typeface="黑体" panose="02010609060101010101" pitchFamily="49" charset="-122"/>
              </a:rPr>
              <a:t>●</a:t>
            </a:r>
            <a:r>
              <a:rPr lang="zh-CN" altLang="zh-CN" sz="2400" dirty="0">
                <a:solidFill>
                  <a:schemeClr val="accent5"/>
                </a:solidFill>
                <a:latin typeface="黑体" panose="02010609060101010101" pitchFamily="49" charset="-122"/>
                <a:ea typeface="黑体" panose="02010609060101010101" pitchFamily="49" charset="-122"/>
              </a:rPr>
              <a:t>新</a:t>
            </a:r>
            <a:r>
              <a:rPr lang="zh-CN" altLang="en-US" sz="2400" dirty="0" smtClean="0">
                <a:solidFill>
                  <a:schemeClr val="accent5"/>
                </a:solidFill>
                <a:latin typeface="黑体" panose="02010609060101010101" pitchFamily="49" charset="-122"/>
                <a:ea typeface="黑体" panose="02010609060101010101" pitchFamily="49" charset="-122"/>
              </a:rPr>
              <a:t>旧并列运行，确保安全过渡</a:t>
            </a:r>
            <a:endParaRPr lang="en-US" altLang="zh-CN" sz="2000" dirty="0" smtClean="0">
              <a:solidFill>
                <a:schemeClr val="accent5"/>
              </a:solidFill>
              <a:latin typeface="黑体" panose="02010609060101010101" pitchFamily="49" charset="-122"/>
              <a:ea typeface="黑体" panose="02010609060101010101" pitchFamily="49" charset="-122"/>
              <a:sym typeface="Arial" panose="020B0604020202020204" pitchFamily="34" charset="0"/>
            </a:endParaRPr>
          </a:p>
        </p:txBody>
      </p:sp>
      <p:sp>
        <p:nvSpPr>
          <p:cNvPr id="9" name="文本框 14"/>
          <p:cNvSpPr txBox="1"/>
          <p:nvPr/>
        </p:nvSpPr>
        <p:spPr>
          <a:xfrm>
            <a:off x="4878558" y="1257799"/>
            <a:ext cx="2184434" cy="492443"/>
          </a:xfrm>
          <a:prstGeom prst="rect">
            <a:avLst/>
          </a:prstGeom>
          <a:noFill/>
        </p:spPr>
        <p:txBody>
          <a:bodyPr wrap="square" rtlCol="0">
            <a:spAutoFit/>
          </a:bodyPr>
          <a:lstStyle/>
          <a:p>
            <a:r>
              <a:rPr lang="zh-CN" altLang="en-US" sz="2600" b="1" dirty="0" smtClean="0">
                <a:solidFill>
                  <a:srgbClr val="FF0000"/>
                </a:solidFill>
                <a:ea typeface="微软雅黑" panose="020B0503020204020204" pitchFamily="34" charset="-122"/>
                <a:sym typeface="Arial" panose="020B0604020202020204" pitchFamily="34" charset="0"/>
              </a:rPr>
              <a:t>安 全 生 产</a:t>
            </a:r>
          </a:p>
        </p:txBody>
      </p:sp>
    </p:spTree>
    <p:extLst>
      <p:ext uri="{BB962C8B-B14F-4D97-AF65-F5344CB8AC3E}">
        <p14:creationId xmlns:p14="http://schemas.microsoft.com/office/powerpoint/2010/main" val="3096141484"/>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674398" y="81407"/>
            <a:ext cx="7037359" cy="523220"/>
          </a:xfrm>
          <a:prstGeom prst="rect">
            <a:avLst/>
          </a:prstGeom>
          <a:noFill/>
        </p:spPr>
        <p:txBody>
          <a:bodyPr wrap="square" rtlCol="0">
            <a:spAutoFit/>
          </a:bodyPr>
          <a:lstStyle/>
          <a:p>
            <a:r>
              <a:rPr lang="zh-CN" altLang="en-US" sz="2800" dirty="0">
                <a:solidFill>
                  <a:srgbClr val="078EF3"/>
                </a:solidFill>
                <a:latin typeface="黑体" panose="02010609060101010101" pitchFamily="49" charset="-122"/>
                <a:ea typeface="黑体" panose="02010609060101010101" pitchFamily="49" charset="-122"/>
                <a:sym typeface="Arial" panose="020B0604020202020204" pitchFamily="34" charset="0"/>
              </a:rPr>
              <a:t>三</a:t>
            </a:r>
            <a:r>
              <a:rPr lang="zh-CN" altLang="en-US" sz="2800" dirty="0" smtClean="0">
                <a:solidFill>
                  <a:srgbClr val="078EF3"/>
                </a:solidFill>
                <a:latin typeface="黑体" panose="02010609060101010101" pitchFamily="49" charset="-122"/>
                <a:ea typeface="黑体" panose="02010609060101010101" pitchFamily="49" charset="-122"/>
                <a:sym typeface="Arial" panose="020B0604020202020204" pitchFamily="34" charset="0"/>
              </a:rPr>
              <a:t>、升级改造取得成效</a:t>
            </a:r>
            <a:endParaRPr lang="zh-CN" altLang="en-US" sz="2800" dirty="0">
              <a:solidFill>
                <a:srgbClr val="078EF3"/>
              </a:solidFill>
              <a:latin typeface="黑体" panose="02010609060101010101" pitchFamily="49" charset="-122"/>
              <a:ea typeface="黑体" panose="02010609060101010101" pitchFamily="49" charset="-122"/>
              <a:sym typeface="Arial" panose="020B0604020202020204" pitchFamily="34" charset="0"/>
            </a:endParaRPr>
          </a:p>
        </p:txBody>
      </p:sp>
      <p:sp>
        <p:nvSpPr>
          <p:cNvPr id="9" name="文本框 14"/>
          <p:cNvSpPr txBox="1"/>
          <p:nvPr/>
        </p:nvSpPr>
        <p:spPr>
          <a:xfrm>
            <a:off x="3672354" y="1075715"/>
            <a:ext cx="1736228" cy="461665"/>
          </a:xfrm>
          <a:prstGeom prst="rect">
            <a:avLst/>
          </a:prstGeom>
          <a:noFill/>
        </p:spPr>
        <p:txBody>
          <a:bodyPr wrap="square" rtlCol="0">
            <a:spAutoFit/>
          </a:bodyPr>
          <a:lstStyle/>
          <a:p>
            <a:pPr>
              <a:defRPr/>
            </a:pPr>
            <a:r>
              <a:rPr lang="zh-CN" altLang="en-US" sz="2400" b="1" dirty="0" smtClean="0">
                <a:solidFill>
                  <a:srgbClr val="FF0000"/>
                </a:solidFill>
                <a:ea typeface="微软雅黑" panose="020B0503020204020204" pitchFamily="34" charset="-122"/>
                <a:sym typeface="Arial" panose="020B0604020202020204" pitchFamily="34" charset="0"/>
              </a:rPr>
              <a:t>成效显著</a:t>
            </a:r>
            <a:endParaRPr lang="zh-CN" altLang="en-US" sz="2400" b="1" dirty="0">
              <a:solidFill>
                <a:srgbClr val="FF0000"/>
              </a:solidFill>
              <a:ea typeface="微软雅黑" panose="020B0503020204020204" pitchFamily="34" charset="-122"/>
            </a:endParaRPr>
          </a:p>
        </p:txBody>
      </p:sp>
      <p:sp>
        <p:nvSpPr>
          <p:cNvPr id="4" name="矩形 3"/>
          <p:cNvSpPr/>
          <p:nvPr/>
        </p:nvSpPr>
        <p:spPr>
          <a:xfrm>
            <a:off x="87455" y="1608715"/>
            <a:ext cx="3215438" cy="441916"/>
          </a:xfrm>
          <a:prstGeom prst="rect">
            <a:avLst/>
          </a:prstGeom>
        </p:spPr>
        <p:txBody>
          <a:bodyPr wrap="square">
            <a:spAutoFit/>
          </a:bodyPr>
          <a:lstStyle/>
          <a:p>
            <a:pPr>
              <a:lnSpc>
                <a:spcPts val="3000"/>
              </a:lnSpc>
            </a:pPr>
            <a:r>
              <a:rPr lang="zh-CN" altLang="en-US" sz="2000" b="1" dirty="0" smtClean="0">
                <a:solidFill>
                  <a:schemeClr val="accent5"/>
                </a:solidFill>
                <a:latin typeface="微软雅黑" panose="020B0503020204020204" pitchFamily="34" charset="-122"/>
                <a:ea typeface="微软雅黑" panose="020B0503020204020204" pitchFamily="34" charset="-122"/>
              </a:rPr>
              <a:t>（一）系统功能明显提升</a:t>
            </a:r>
            <a:endParaRPr lang="en-US" altLang="zh-CN" sz="2000" b="1" dirty="0" smtClean="0">
              <a:solidFill>
                <a:schemeClr val="accent5"/>
              </a:solidFill>
              <a:latin typeface="微软雅黑" panose="020B0503020204020204" pitchFamily="34" charset="-122"/>
              <a:ea typeface="微软雅黑" panose="020B0503020204020204" pitchFamily="34" charset="-122"/>
            </a:endParaRPr>
          </a:p>
        </p:txBody>
      </p:sp>
      <p:sp>
        <p:nvSpPr>
          <p:cNvPr id="7" name="矩形 6"/>
          <p:cNvSpPr/>
          <p:nvPr/>
        </p:nvSpPr>
        <p:spPr>
          <a:xfrm>
            <a:off x="2891835" y="1623970"/>
            <a:ext cx="3121228" cy="441916"/>
          </a:xfrm>
          <a:prstGeom prst="rect">
            <a:avLst/>
          </a:prstGeom>
        </p:spPr>
        <p:txBody>
          <a:bodyPr wrap="square">
            <a:spAutoFit/>
          </a:bodyPr>
          <a:lstStyle/>
          <a:p>
            <a:pPr>
              <a:lnSpc>
                <a:spcPts val="3000"/>
              </a:lnSpc>
            </a:pPr>
            <a:r>
              <a:rPr lang="zh-CN" altLang="en-US" sz="2000" b="1" dirty="0" smtClean="0">
                <a:solidFill>
                  <a:schemeClr val="accent5"/>
                </a:solidFill>
                <a:latin typeface="微软雅黑" panose="020B0503020204020204" pitchFamily="34" charset="-122"/>
                <a:ea typeface="微软雅黑" panose="020B0503020204020204" pitchFamily="34" charset="-122"/>
              </a:rPr>
              <a:t>（二）系统架构明显简化</a:t>
            </a:r>
            <a:endParaRPr lang="en-US" altLang="zh-CN" sz="2000" b="1" dirty="0" smtClean="0">
              <a:solidFill>
                <a:schemeClr val="accent5"/>
              </a:solidFill>
              <a:latin typeface="微软雅黑" panose="020B0503020204020204" pitchFamily="34" charset="-122"/>
              <a:ea typeface="微软雅黑" panose="020B0503020204020204" pitchFamily="34" charset="-122"/>
            </a:endParaRPr>
          </a:p>
        </p:txBody>
      </p:sp>
      <p:sp>
        <p:nvSpPr>
          <p:cNvPr id="8" name="矩形 7"/>
          <p:cNvSpPr/>
          <p:nvPr/>
        </p:nvSpPr>
        <p:spPr>
          <a:xfrm>
            <a:off x="5670590" y="1608715"/>
            <a:ext cx="3234408" cy="441916"/>
          </a:xfrm>
          <a:prstGeom prst="rect">
            <a:avLst/>
          </a:prstGeom>
        </p:spPr>
        <p:txBody>
          <a:bodyPr wrap="square">
            <a:spAutoFit/>
          </a:bodyPr>
          <a:lstStyle/>
          <a:p>
            <a:pPr>
              <a:lnSpc>
                <a:spcPts val="3000"/>
              </a:lnSpc>
            </a:pPr>
            <a:r>
              <a:rPr lang="zh-CN" altLang="en-US" sz="2000" b="1" dirty="0" smtClean="0">
                <a:solidFill>
                  <a:schemeClr val="accent5"/>
                </a:solidFill>
                <a:latin typeface="微软雅黑" panose="020B0503020204020204" pitchFamily="34" charset="-122"/>
                <a:ea typeface="微软雅黑" panose="020B0503020204020204" pitchFamily="34" charset="-122"/>
              </a:rPr>
              <a:t>（三）智能化水平显著提升</a:t>
            </a:r>
            <a:endParaRPr lang="en-US" altLang="zh-CN" sz="2000" b="1" dirty="0" smtClean="0">
              <a:solidFill>
                <a:schemeClr val="accent5"/>
              </a:solidFill>
              <a:latin typeface="微软雅黑" panose="020B0503020204020204" pitchFamily="34" charset="-122"/>
              <a:ea typeface="微软雅黑" panose="020B0503020204020204" pitchFamily="34" charset="-122"/>
            </a:endParaRPr>
          </a:p>
        </p:txBody>
      </p:sp>
      <p:pic>
        <p:nvPicPr>
          <p:cNvPr id="16" name="图片 6" descr="C:\Users\zhl\Desktop\1-2.jpg"/>
          <p:cNvPicPr>
            <a:picLocks noChangeAspect="1"/>
          </p:cNvPicPr>
          <p:nvPr/>
        </p:nvPicPr>
        <p:blipFill>
          <a:blip r:embed="rId3"/>
          <a:stretch>
            <a:fillRect/>
          </a:stretch>
        </p:blipFill>
        <p:spPr>
          <a:xfrm>
            <a:off x="3121285" y="2242614"/>
            <a:ext cx="2709541" cy="2470835"/>
          </a:xfrm>
          <a:prstGeom prst="rect">
            <a:avLst/>
          </a:prstGeom>
          <a:ln>
            <a:noFill/>
          </a:ln>
          <a:effectLst>
            <a:outerShdw blurRad="292100" dist="139700" dir="2700000" algn="tl" rotWithShape="0">
              <a:srgbClr val="333333">
                <a:alpha val="65000"/>
              </a:srgbClr>
            </a:outerShdw>
          </a:effectLst>
        </p:spPr>
      </p:pic>
      <p:pic>
        <p:nvPicPr>
          <p:cNvPr id="17"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2100" y="2242614"/>
            <a:ext cx="2758177" cy="2470835"/>
          </a:xfrm>
          <a:prstGeom prst="rect">
            <a:avLst/>
          </a:prstGeom>
          <a:ln>
            <a:noFill/>
          </a:ln>
          <a:effectLst>
            <a:outerShdw blurRad="292100" dist="139700" dir="2700000" algn="tl" rotWithShape="0">
              <a:srgbClr val="333333">
                <a:alpha val="65000"/>
              </a:srgbClr>
            </a:outerShdw>
          </a:effectLst>
        </p:spPr>
      </p:pic>
      <p:pic>
        <p:nvPicPr>
          <p:cNvPr id="19" name="Picture 2"/>
          <p:cNvPicPr>
            <a:picLocks noChangeAspect="1"/>
          </p:cNvPicPr>
          <p:nvPr/>
        </p:nvPicPr>
        <p:blipFill>
          <a:blip r:embed="rId5"/>
          <a:srcRect/>
          <a:stretch>
            <a:fillRect/>
          </a:stretch>
        </p:blipFill>
        <p:spPr>
          <a:xfrm>
            <a:off x="299405" y="2222022"/>
            <a:ext cx="2675508" cy="24914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2357846"/>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1892" y="115443"/>
            <a:ext cx="902811" cy="523220"/>
          </a:xfrm>
          <a:prstGeom prst="rect">
            <a:avLst/>
          </a:prstGeom>
        </p:spPr>
        <p:txBody>
          <a:bodyPr wrap="none">
            <a:spAutoFit/>
          </a:bodyPr>
          <a:lstStyle/>
          <a:p>
            <a:r>
              <a:rPr lang="zh-CN" altLang="en-US" sz="2800" dirty="0" smtClean="0">
                <a:solidFill>
                  <a:schemeClr val="accent5"/>
                </a:solidFill>
                <a:ea typeface="黑体" panose="02010609060101010101" pitchFamily="49" charset="-122"/>
                <a:cs typeface="Times New Roman" panose="02020603050405020304" pitchFamily="18" charset="0"/>
              </a:rPr>
              <a:t>概述</a:t>
            </a:r>
            <a:endParaRPr lang="zh-CN" altLang="en-US" sz="2800" dirty="0">
              <a:solidFill>
                <a:schemeClr val="accent5"/>
              </a:solidFill>
            </a:endParaRPr>
          </a:p>
        </p:txBody>
      </p:sp>
      <p:sp>
        <p:nvSpPr>
          <p:cNvPr id="3" name="矩形 2"/>
          <p:cNvSpPr/>
          <p:nvPr/>
        </p:nvSpPr>
        <p:spPr>
          <a:xfrm>
            <a:off x="1700962" y="1182174"/>
            <a:ext cx="5570756" cy="523220"/>
          </a:xfrm>
          <a:prstGeom prst="rect">
            <a:avLst/>
          </a:prstGeom>
        </p:spPr>
        <p:txBody>
          <a:bodyPr wrap="none">
            <a:spAutoFit/>
          </a:bodyPr>
          <a:lstStyle/>
          <a:p>
            <a:r>
              <a:rPr lang="zh-CN" altLang="zh-CN" sz="2800" b="1" dirty="0">
                <a:solidFill>
                  <a:schemeClr val="accent5"/>
                </a:solidFill>
                <a:ea typeface="黑体" panose="02010609060101010101" pitchFamily="49" charset="-122"/>
                <a:cs typeface="Times New Roman" panose="02020603050405020304" pitchFamily="18" charset="0"/>
              </a:rPr>
              <a:t>一</a:t>
            </a:r>
            <a:r>
              <a:rPr lang="zh-CN" altLang="zh-CN" sz="2800" b="1" dirty="0" smtClean="0">
                <a:solidFill>
                  <a:schemeClr val="accent5"/>
                </a:solidFill>
                <a:ea typeface="黑体" panose="02010609060101010101" pitchFamily="49" charset="-122"/>
                <a:cs typeface="Times New Roman" panose="02020603050405020304" pitchFamily="18" charset="0"/>
              </a:rPr>
              <a:t>、</a:t>
            </a:r>
            <a:r>
              <a:rPr lang="zh-CN" altLang="en-US" sz="2800" b="1" dirty="0" smtClean="0">
                <a:solidFill>
                  <a:schemeClr val="accent5"/>
                </a:solidFill>
                <a:ea typeface="黑体" panose="02010609060101010101" pitchFamily="49" charset="-122"/>
                <a:cs typeface="Times New Roman" panose="02020603050405020304" pitchFamily="18" charset="0"/>
              </a:rPr>
              <a:t>山东煤矿及升级改造基本情况</a:t>
            </a:r>
            <a:endParaRPr lang="zh-CN" altLang="en-US" sz="2800" b="1" dirty="0">
              <a:solidFill>
                <a:schemeClr val="accent5"/>
              </a:solidFill>
            </a:endParaRPr>
          </a:p>
        </p:txBody>
      </p:sp>
      <p:sp>
        <p:nvSpPr>
          <p:cNvPr id="5" name="矩形 4"/>
          <p:cNvSpPr/>
          <p:nvPr/>
        </p:nvSpPr>
        <p:spPr>
          <a:xfrm>
            <a:off x="1700962" y="4325198"/>
            <a:ext cx="3775393" cy="523220"/>
          </a:xfrm>
          <a:prstGeom prst="rect">
            <a:avLst/>
          </a:prstGeom>
        </p:spPr>
        <p:txBody>
          <a:bodyPr wrap="none">
            <a:spAutoFit/>
          </a:bodyPr>
          <a:lstStyle/>
          <a:p>
            <a:r>
              <a:rPr lang="zh-CN" altLang="en-US" sz="2800" b="1" dirty="0">
                <a:solidFill>
                  <a:schemeClr val="accent5"/>
                </a:solidFill>
                <a:ea typeface="黑体" panose="02010609060101010101" pitchFamily="49" charset="-122"/>
                <a:cs typeface="Times New Roman" panose="02020603050405020304" pitchFamily="18" charset="0"/>
              </a:rPr>
              <a:t>五</a:t>
            </a:r>
            <a:r>
              <a:rPr lang="zh-CN" altLang="zh-CN" sz="2800" b="1" dirty="0" smtClean="0">
                <a:solidFill>
                  <a:schemeClr val="accent5"/>
                </a:solidFill>
                <a:ea typeface="黑体" panose="02010609060101010101" pitchFamily="49" charset="-122"/>
                <a:cs typeface="Times New Roman" panose="02020603050405020304" pitchFamily="18" charset="0"/>
              </a:rPr>
              <a:t>、</a:t>
            </a:r>
            <a:r>
              <a:rPr lang="zh-CN" altLang="en-US" sz="2800" b="1" dirty="0" smtClean="0">
                <a:solidFill>
                  <a:schemeClr val="accent5"/>
                </a:solidFill>
                <a:ea typeface="黑体" panose="02010609060101010101" pitchFamily="49" charset="-122"/>
                <a:cs typeface="Times New Roman" panose="02020603050405020304" pitchFamily="18" charset="0"/>
              </a:rPr>
              <a:t>下一步的主要工作</a:t>
            </a:r>
            <a:endParaRPr lang="zh-CN" altLang="en-US" sz="2800" b="1" dirty="0">
              <a:solidFill>
                <a:schemeClr val="accent5"/>
              </a:solidFill>
            </a:endParaRPr>
          </a:p>
        </p:txBody>
      </p:sp>
      <p:sp>
        <p:nvSpPr>
          <p:cNvPr id="6" name="矩形 5"/>
          <p:cNvSpPr/>
          <p:nvPr/>
        </p:nvSpPr>
        <p:spPr>
          <a:xfrm>
            <a:off x="1700962" y="1983347"/>
            <a:ext cx="3775393" cy="523220"/>
          </a:xfrm>
          <a:prstGeom prst="rect">
            <a:avLst/>
          </a:prstGeom>
        </p:spPr>
        <p:txBody>
          <a:bodyPr wrap="none">
            <a:spAutoFit/>
          </a:bodyPr>
          <a:lstStyle/>
          <a:p>
            <a:r>
              <a:rPr lang="zh-CN" altLang="en-US" sz="2800" b="1" dirty="0" smtClean="0">
                <a:solidFill>
                  <a:schemeClr val="accent5"/>
                </a:solidFill>
                <a:ea typeface="黑体" panose="02010609060101010101" pitchFamily="49" charset="-122"/>
                <a:cs typeface="Times New Roman" panose="02020603050405020304" pitchFamily="18" charset="0"/>
              </a:rPr>
              <a:t>二</a:t>
            </a:r>
            <a:r>
              <a:rPr lang="zh-CN" altLang="zh-CN" sz="2800" b="1" dirty="0" smtClean="0">
                <a:solidFill>
                  <a:schemeClr val="accent5"/>
                </a:solidFill>
                <a:ea typeface="黑体" panose="02010609060101010101" pitchFamily="49" charset="-122"/>
                <a:cs typeface="Times New Roman" panose="02020603050405020304" pitchFamily="18" charset="0"/>
              </a:rPr>
              <a:t>、</a:t>
            </a:r>
            <a:r>
              <a:rPr lang="zh-CN" altLang="en-US" sz="2800" b="1" dirty="0" smtClean="0">
                <a:solidFill>
                  <a:schemeClr val="accent5"/>
                </a:solidFill>
                <a:ea typeface="黑体" panose="02010609060101010101" pitchFamily="49" charset="-122"/>
                <a:cs typeface="Times New Roman" panose="02020603050405020304" pitchFamily="18" charset="0"/>
              </a:rPr>
              <a:t>升级改造主要做法</a:t>
            </a:r>
            <a:endParaRPr lang="zh-CN" altLang="en-US" sz="2800" b="1" dirty="0">
              <a:solidFill>
                <a:schemeClr val="accent5"/>
              </a:solidFill>
              <a:ea typeface="黑体" panose="02010609060101010101" pitchFamily="49" charset="-122"/>
              <a:cs typeface="Times New Roman" panose="02020603050405020304" pitchFamily="18" charset="0"/>
            </a:endParaRPr>
          </a:p>
        </p:txBody>
      </p:sp>
      <p:sp>
        <p:nvSpPr>
          <p:cNvPr id="7" name="矩形 6"/>
          <p:cNvSpPr/>
          <p:nvPr/>
        </p:nvSpPr>
        <p:spPr>
          <a:xfrm>
            <a:off x="1700962" y="2770672"/>
            <a:ext cx="3775393" cy="523220"/>
          </a:xfrm>
          <a:prstGeom prst="rect">
            <a:avLst/>
          </a:prstGeom>
        </p:spPr>
        <p:txBody>
          <a:bodyPr wrap="none">
            <a:spAutoFit/>
          </a:bodyPr>
          <a:lstStyle/>
          <a:p>
            <a:r>
              <a:rPr lang="zh-CN" altLang="en-US" sz="2800" b="1" dirty="0">
                <a:solidFill>
                  <a:schemeClr val="accent5"/>
                </a:solidFill>
                <a:ea typeface="黑体" panose="02010609060101010101" pitchFamily="49" charset="-122"/>
                <a:cs typeface="Times New Roman" panose="02020603050405020304" pitchFamily="18" charset="0"/>
              </a:rPr>
              <a:t>三</a:t>
            </a:r>
            <a:r>
              <a:rPr lang="zh-CN" altLang="zh-CN" sz="2800" b="1" dirty="0" smtClean="0">
                <a:solidFill>
                  <a:schemeClr val="accent5"/>
                </a:solidFill>
                <a:ea typeface="黑体" panose="02010609060101010101" pitchFamily="49" charset="-122"/>
                <a:cs typeface="Times New Roman" panose="02020603050405020304" pitchFamily="18" charset="0"/>
              </a:rPr>
              <a:t>、</a:t>
            </a:r>
            <a:r>
              <a:rPr lang="zh-CN" altLang="en-US" sz="2800" b="1" dirty="0" smtClean="0">
                <a:solidFill>
                  <a:schemeClr val="accent5"/>
                </a:solidFill>
                <a:ea typeface="黑体" panose="02010609060101010101" pitchFamily="49" charset="-122"/>
                <a:cs typeface="Times New Roman" panose="02020603050405020304" pitchFamily="18" charset="0"/>
              </a:rPr>
              <a:t>升级改造取得成效</a:t>
            </a:r>
            <a:endParaRPr lang="zh-CN" altLang="en-US" sz="2800" b="1" dirty="0">
              <a:solidFill>
                <a:schemeClr val="accent5"/>
              </a:solidFill>
            </a:endParaRPr>
          </a:p>
        </p:txBody>
      </p:sp>
      <p:sp>
        <p:nvSpPr>
          <p:cNvPr id="8" name="矩形 7"/>
          <p:cNvSpPr/>
          <p:nvPr/>
        </p:nvSpPr>
        <p:spPr>
          <a:xfrm>
            <a:off x="1700962" y="3538632"/>
            <a:ext cx="2698175" cy="523220"/>
          </a:xfrm>
          <a:prstGeom prst="rect">
            <a:avLst/>
          </a:prstGeom>
        </p:spPr>
        <p:txBody>
          <a:bodyPr wrap="none">
            <a:spAutoFit/>
          </a:bodyPr>
          <a:lstStyle/>
          <a:p>
            <a:r>
              <a:rPr lang="zh-CN" altLang="en-US" sz="2800" b="1" dirty="0">
                <a:solidFill>
                  <a:schemeClr val="accent5"/>
                </a:solidFill>
                <a:ea typeface="黑体" panose="02010609060101010101" pitchFamily="49" charset="-122"/>
                <a:cs typeface="Times New Roman" panose="02020603050405020304" pitchFamily="18" charset="0"/>
              </a:rPr>
              <a:t>四</a:t>
            </a:r>
            <a:r>
              <a:rPr lang="zh-CN" altLang="zh-CN" sz="2800" b="1" dirty="0" smtClean="0">
                <a:solidFill>
                  <a:schemeClr val="accent5"/>
                </a:solidFill>
                <a:ea typeface="黑体" panose="02010609060101010101" pitchFamily="49" charset="-122"/>
                <a:cs typeface="Times New Roman" panose="02020603050405020304" pitchFamily="18" charset="0"/>
              </a:rPr>
              <a:t>、</a:t>
            </a:r>
            <a:r>
              <a:rPr lang="zh-CN" altLang="en-US" sz="2800" b="1" dirty="0" smtClean="0">
                <a:solidFill>
                  <a:schemeClr val="accent5"/>
                </a:solidFill>
                <a:ea typeface="黑体" panose="02010609060101010101" pitchFamily="49" charset="-122"/>
                <a:cs typeface="Times New Roman" panose="02020603050405020304" pitchFamily="18" charset="0"/>
              </a:rPr>
              <a:t>问题与建议</a:t>
            </a:r>
            <a:endParaRPr lang="zh-CN" altLang="en-US" sz="2800" b="1" dirty="0">
              <a:solidFill>
                <a:schemeClr val="accent5"/>
              </a:solidFill>
            </a:endParaRPr>
          </a:p>
        </p:txBody>
      </p:sp>
    </p:spTree>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1674398" y="92982"/>
            <a:ext cx="7037359" cy="523220"/>
          </a:xfrm>
          <a:prstGeom prst="rect">
            <a:avLst/>
          </a:prstGeom>
          <a:noFill/>
        </p:spPr>
        <p:txBody>
          <a:bodyPr wrap="square" rtlCol="0">
            <a:spAutoFit/>
          </a:bodyPr>
          <a:lstStyle/>
          <a:p>
            <a:r>
              <a:rPr lang="zh-CN" altLang="en-US" sz="2800" dirty="0">
                <a:solidFill>
                  <a:srgbClr val="078EF3"/>
                </a:solidFill>
                <a:latin typeface="黑体" panose="02010609060101010101" pitchFamily="49" charset="-122"/>
                <a:ea typeface="黑体" panose="02010609060101010101" pitchFamily="49" charset="-122"/>
                <a:sym typeface="Arial" panose="020B0604020202020204" pitchFamily="34" charset="0"/>
              </a:rPr>
              <a:t>三</a:t>
            </a:r>
            <a:r>
              <a:rPr lang="zh-CN" altLang="en-US" sz="2800" dirty="0" smtClean="0">
                <a:solidFill>
                  <a:srgbClr val="078EF3"/>
                </a:solidFill>
                <a:latin typeface="黑体" panose="02010609060101010101" pitchFamily="49" charset="-122"/>
                <a:ea typeface="黑体" panose="02010609060101010101" pitchFamily="49" charset="-122"/>
                <a:sym typeface="Arial" panose="020B0604020202020204" pitchFamily="34" charset="0"/>
              </a:rPr>
              <a:t>、升级改造取得成效</a:t>
            </a:r>
            <a:endParaRPr lang="zh-CN" altLang="en-US" sz="2800" dirty="0">
              <a:solidFill>
                <a:srgbClr val="078EF3"/>
              </a:solidFill>
              <a:latin typeface="黑体" panose="02010609060101010101" pitchFamily="49" charset="-122"/>
              <a:ea typeface="黑体" panose="02010609060101010101" pitchFamily="49" charset="-122"/>
              <a:sym typeface="Arial" panose="020B0604020202020204" pitchFamily="34" charset="0"/>
            </a:endParaRPr>
          </a:p>
        </p:txBody>
      </p:sp>
      <p:sp>
        <p:nvSpPr>
          <p:cNvPr id="9" name="文本框 14"/>
          <p:cNvSpPr txBox="1"/>
          <p:nvPr/>
        </p:nvSpPr>
        <p:spPr>
          <a:xfrm>
            <a:off x="3712478" y="995370"/>
            <a:ext cx="1736228" cy="461665"/>
          </a:xfrm>
          <a:prstGeom prst="rect">
            <a:avLst/>
          </a:prstGeom>
          <a:noFill/>
        </p:spPr>
        <p:txBody>
          <a:bodyPr wrap="square" rtlCol="0">
            <a:spAutoFit/>
          </a:bodyPr>
          <a:lstStyle/>
          <a:p>
            <a:pPr>
              <a:defRPr/>
            </a:pPr>
            <a:r>
              <a:rPr lang="zh-CN" altLang="en-US" sz="2400" b="1" dirty="0" smtClean="0">
                <a:solidFill>
                  <a:srgbClr val="FF0000"/>
                </a:solidFill>
                <a:ea typeface="微软雅黑" panose="020B0503020204020204" pitchFamily="34" charset="-122"/>
                <a:sym typeface="Arial" panose="020B0604020202020204" pitchFamily="34" charset="0"/>
              </a:rPr>
              <a:t>成效显著</a:t>
            </a:r>
            <a:endParaRPr lang="zh-CN" altLang="en-US" sz="2400" b="1" dirty="0">
              <a:solidFill>
                <a:srgbClr val="FF0000"/>
              </a:solidFill>
              <a:ea typeface="微软雅黑" panose="020B0503020204020204" pitchFamily="34" charset="-122"/>
            </a:endParaRPr>
          </a:p>
        </p:txBody>
      </p:sp>
      <p:sp>
        <p:nvSpPr>
          <p:cNvPr id="10" name="矩形 9"/>
          <p:cNvSpPr/>
          <p:nvPr/>
        </p:nvSpPr>
        <p:spPr>
          <a:xfrm>
            <a:off x="5831994" y="1531864"/>
            <a:ext cx="3160930" cy="441916"/>
          </a:xfrm>
          <a:prstGeom prst="rect">
            <a:avLst/>
          </a:prstGeom>
        </p:spPr>
        <p:txBody>
          <a:bodyPr wrap="square">
            <a:spAutoFit/>
          </a:bodyPr>
          <a:lstStyle/>
          <a:p>
            <a:pPr>
              <a:lnSpc>
                <a:spcPts val="3000"/>
              </a:lnSpc>
            </a:pPr>
            <a:r>
              <a:rPr lang="zh-CN" altLang="en-US" sz="2000" b="1" dirty="0" smtClean="0">
                <a:solidFill>
                  <a:schemeClr val="accent5"/>
                </a:solidFill>
                <a:latin typeface="微软雅黑" panose="020B0503020204020204" pitchFamily="34" charset="-122"/>
                <a:ea typeface="微软雅黑" panose="020B0503020204020204" pitchFamily="34" charset="-122"/>
              </a:rPr>
              <a:t>（六）信息共享更加畅通</a:t>
            </a:r>
            <a:endParaRPr lang="en-US" altLang="zh-CN" sz="2000" b="1" dirty="0" smtClean="0">
              <a:solidFill>
                <a:schemeClr val="accent5"/>
              </a:solidFill>
              <a:latin typeface="微软雅黑" panose="020B0503020204020204" pitchFamily="34" charset="-122"/>
              <a:ea typeface="微软雅黑" panose="020B0503020204020204" pitchFamily="34" charset="-122"/>
            </a:endParaRPr>
          </a:p>
        </p:txBody>
      </p:sp>
      <p:sp>
        <p:nvSpPr>
          <p:cNvPr id="20" name="矩形 19"/>
          <p:cNvSpPr/>
          <p:nvPr/>
        </p:nvSpPr>
        <p:spPr>
          <a:xfrm>
            <a:off x="2966687" y="1531864"/>
            <a:ext cx="3160930" cy="441916"/>
          </a:xfrm>
          <a:prstGeom prst="rect">
            <a:avLst/>
          </a:prstGeom>
        </p:spPr>
        <p:txBody>
          <a:bodyPr wrap="square">
            <a:spAutoFit/>
          </a:bodyPr>
          <a:lstStyle/>
          <a:p>
            <a:pPr>
              <a:lnSpc>
                <a:spcPts val="3000"/>
              </a:lnSpc>
            </a:pPr>
            <a:r>
              <a:rPr lang="zh-CN" altLang="en-US" sz="2000" b="1" dirty="0" smtClean="0">
                <a:solidFill>
                  <a:schemeClr val="accent5"/>
                </a:solidFill>
                <a:latin typeface="微软雅黑" panose="020B0503020204020204" pitchFamily="34" charset="-122"/>
                <a:ea typeface="微软雅黑" panose="020B0503020204020204" pitchFamily="34" charset="-122"/>
              </a:rPr>
              <a:t>（五）应急响应更加迅速</a:t>
            </a:r>
            <a:endParaRPr lang="en-US" altLang="zh-CN" sz="2000" b="1" dirty="0" smtClean="0">
              <a:solidFill>
                <a:schemeClr val="accent5"/>
              </a:solidFill>
              <a:latin typeface="微软雅黑" panose="020B0503020204020204" pitchFamily="34" charset="-122"/>
              <a:ea typeface="微软雅黑" panose="020B0503020204020204" pitchFamily="34" charset="-122"/>
            </a:endParaRPr>
          </a:p>
        </p:txBody>
      </p:sp>
      <p:sp>
        <p:nvSpPr>
          <p:cNvPr id="21" name="矩形 20"/>
          <p:cNvSpPr/>
          <p:nvPr/>
        </p:nvSpPr>
        <p:spPr>
          <a:xfrm>
            <a:off x="83962" y="1531864"/>
            <a:ext cx="3160930" cy="441916"/>
          </a:xfrm>
          <a:prstGeom prst="rect">
            <a:avLst/>
          </a:prstGeom>
        </p:spPr>
        <p:txBody>
          <a:bodyPr wrap="square">
            <a:spAutoFit/>
          </a:bodyPr>
          <a:lstStyle/>
          <a:p>
            <a:pPr>
              <a:lnSpc>
                <a:spcPts val="3000"/>
              </a:lnSpc>
            </a:pPr>
            <a:r>
              <a:rPr lang="zh-CN" altLang="en-US" sz="2000" b="1" dirty="0" smtClean="0">
                <a:solidFill>
                  <a:schemeClr val="accent5"/>
                </a:solidFill>
                <a:latin typeface="微软雅黑" panose="020B0503020204020204" pitchFamily="34" charset="-122"/>
                <a:ea typeface="微软雅黑" panose="020B0503020204020204" pitchFamily="34" charset="-122"/>
              </a:rPr>
              <a:t>（</a:t>
            </a:r>
            <a:r>
              <a:rPr lang="zh-CN" altLang="en-US" sz="2000" b="1" dirty="0">
                <a:solidFill>
                  <a:schemeClr val="accent5"/>
                </a:solidFill>
                <a:latin typeface="微软雅黑" panose="020B0503020204020204" pitchFamily="34" charset="-122"/>
                <a:ea typeface="微软雅黑" panose="020B0503020204020204" pitchFamily="34" charset="-122"/>
              </a:rPr>
              <a:t>四</a:t>
            </a:r>
            <a:r>
              <a:rPr lang="zh-CN" altLang="en-US" sz="2000" b="1" dirty="0" smtClean="0">
                <a:solidFill>
                  <a:schemeClr val="accent5"/>
                </a:solidFill>
                <a:latin typeface="微软雅黑" panose="020B0503020204020204" pitchFamily="34" charset="-122"/>
                <a:ea typeface="微软雅黑" panose="020B0503020204020204" pitchFamily="34" charset="-122"/>
              </a:rPr>
              <a:t>）使用维护更加方便</a:t>
            </a:r>
            <a:endParaRPr lang="en-US" altLang="zh-CN" sz="2000" b="1" dirty="0" smtClean="0">
              <a:solidFill>
                <a:schemeClr val="accent5"/>
              </a:solidFill>
              <a:latin typeface="微软雅黑" panose="020B0503020204020204" pitchFamily="34" charset="-122"/>
              <a:ea typeface="微软雅黑" panose="020B0503020204020204" pitchFamily="34" charset="-122"/>
            </a:endParaRPr>
          </a:p>
        </p:txBody>
      </p:sp>
      <p:pic>
        <p:nvPicPr>
          <p:cNvPr id="22" name="图片 2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217241" y="2144116"/>
            <a:ext cx="2726702" cy="2342870"/>
          </a:xfrm>
          <a:prstGeom prst="rect">
            <a:avLst/>
          </a:prstGeom>
          <a:ln>
            <a:noFill/>
          </a:ln>
          <a:effectLst>
            <a:outerShdw blurRad="292100" dist="139700" dir="2700000" algn="tl" rotWithShape="0">
              <a:srgbClr val="333333">
                <a:alpha val="65000"/>
              </a:srgbClr>
            </a:outerShdw>
          </a:effectLst>
        </p:spPr>
      </p:pic>
      <p:pic>
        <p:nvPicPr>
          <p:cNvPr id="23" name="图片 22" descr="C:\Users\Administrator\Desktop\火灾预警.png火灾预警"/>
          <p:cNvPicPr>
            <a:picLocks noChangeAspect="1"/>
          </p:cNvPicPr>
          <p:nvPr/>
        </p:nvPicPr>
        <p:blipFill>
          <a:blip r:embed="rId5"/>
          <a:srcRect/>
          <a:stretch>
            <a:fillRect/>
          </a:stretch>
        </p:blipFill>
        <p:spPr>
          <a:xfrm>
            <a:off x="6141814" y="2140163"/>
            <a:ext cx="2541289" cy="2346824"/>
          </a:xfrm>
          <a:prstGeom prst="rect">
            <a:avLst/>
          </a:prstGeom>
          <a:ln>
            <a:noFill/>
          </a:ln>
          <a:effectLst>
            <a:outerShdw blurRad="292100" dist="139700" dir="2700000" algn="tl" rotWithShape="0">
              <a:srgbClr val="333333">
                <a:alpha val="65000"/>
              </a:srgbClr>
            </a:outerShdw>
          </a:effectLst>
        </p:spPr>
      </p:pic>
      <p:pic>
        <p:nvPicPr>
          <p:cNvPr id="24" name="图片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384" y="2134319"/>
            <a:ext cx="2710087" cy="2352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57247138"/>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9"/>
          <p:cNvGrpSpPr/>
          <p:nvPr/>
        </p:nvGrpSpPr>
        <p:grpSpPr>
          <a:xfrm>
            <a:off x="6289620" y="1191020"/>
            <a:ext cx="2105102" cy="388773"/>
            <a:chOff x="5250565" y="759361"/>
            <a:chExt cx="5535794" cy="818779"/>
          </a:xfrm>
        </p:grpSpPr>
        <p:sp>
          <p:nvSpPr>
            <p:cNvPr id="3" name="矩形 2"/>
            <p:cNvSpPr/>
            <p:nvPr/>
          </p:nvSpPr>
          <p:spPr bwMode="auto">
            <a:xfrm>
              <a:off x="5250565" y="759361"/>
              <a:ext cx="5535794" cy="818779"/>
            </a:xfrm>
            <a:prstGeom prst="rect">
              <a:avLst/>
            </a:prstGeom>
            <a:noFill/>
            <a:ln w="25400" cap="flat" cmpd="sng" algn="ctr">
              <a:solidFill>
                <a:schemeClr val="bg1"/>
              </a:solidFill>
              <a:prstDash val="dash"/>
              <a:round/>
              <a:headEnd type="none" w="med" len="med"/>
              <a:tailEnd type="none" w="med" len="med"/>
            </a:ln>
          </p:spPr>
          <p:txBody>
            <a:bodyPr vert="horz" wrap="none" lIns="52148" tIns="26074" rIns="52148" bIns="26074" numCol="1" rtlCol="0" anchor="ctr" anchorCtr="0" compatLnSpc="1"/>
            <a:lstStyle/>
            <a:p>
              <a:pPr algn="ctr" defTabSz="521482" fontAlgn="base">
                <a:spcBef>
                  <a:spcPct val="20000"/>
                </a:spcBef>
                <a:spcAft>
                  <a:spcPct val="0"/>
                </a:spcAft>
                <a:buFont typeface="Arial" charset="0"/>
                <a:buChar char="•"/>
              </a:pPr>
              <a:endParaRPr lang="zh-CN" altLang="en-US" sz="1597">
                <a:latin typeface="Arial" charset="0"/>
                <a:ea typeface="宋体" pitchFamily="2" charset="-122"/>
              </a:endParaRPr>
            </a:p>
          </p:txBody>
        </p:sp>
        <p:sp>
          <p:nvSpPr>
            <p:cNvPr id="4" name="矩形 3"/>
            <p:cNvSpPr/>
            <p:nvPr/>
          </p:nvSpPr>
          <p:spPr>
            <a:xfrm>
              <a:off x="5738033" y="784031"/>
              <a:ext cx="4633248" cy="712071"/>
            </a:xfrm>
            <a:prstGeom prst="rect">
              <a:avLst/>
            </a:prstGeom>
          </p:spPr>
          <p:txBody>
            <a:bodyPr wrap="square">
              <a:spAutoFit/>
            </a:bodyPr>
            <a:lstStyle/>
            <a:p>
              <a:pPr algn="ctr">
                <a:buNone/>
              </a:pPr>
              <a:r>
                <a:rPr lang="zh-CN" altLang="en-US" sz="1597" dirty="0">
                  <a:solidFill>
                    <a:schemeClr val="bg1"/>
                  </a:solidFill>
                  <a:latin typeface="微软雅黑" panose="020B0503020204020204" pitchFamily="34" charset="-122"/>
                  <a:ea typeface="微软雅黑" panose="020B0503020204020204" pitchFamily="34" charset="-122"/>
                </a:rPr>
                <a:t>抓好行政许可</a:t>
              </a:r>
            </a:p>
          </p:txBody>
        </p:sp>
      </p:grpSp>
      <p:sp>
        <p:nvSpPr>
          <p:cNvPr id="5" name="矩形 4"/>
          <p:cNvSpPr/>
          <p:nvPr/>
        </p:nvSpPr>
        <p:spPr>
          <a:xfrm>
            <a:off x="1664572" y="705022"/>
            <a:ext cx="6337995" cy="4196020"/>
          </a:xfrm>
          <a:prstGeom prst="rect">
            <a:avLst/>
          </a:prstGeom>
        </p:spPr>
        <p:txBody>
          <a:bodyPr wrap="square">
            <a:spAutoFit/>
          </a:bodyPr>
          <a:lstStyle/>
          <a:p>
            <a:pPr algn="ctr">
              <a:lnSpc>
                <a:spcPts val="4000"/>
              </a:lnSpc>
            </a:pPr>
            <a:r>
              <a:rPr lang="zh-CN" altLang="en-US" sz="2800" b="1" dirty="0" smtClean="0">
                <a:solidFill>
                  <a:srgbClr val="FF0000"/>
                </a:solidFill>
                <a:latin typeface="黑体" panose="02010609060101010101" pitchFamily="49" charset="-122"/>
                <a:ea typeface="黑体" panose="02010609060101010101" pitchFamily="49" charset="-122"/>
              </a:rPr>
              <a:t>问   题</a:t>
            </a:r>
            <a:endParaRPr lang="en-US" altLang="zh-CN" sz="2800" b="1" dirty="0" smtClean="0">
              <a:solidFill>
                <a:srgbClr val="FF0000"/>
              </a:solidFill>
              <a:latin typeface="黑体" panose="02010609060101010101" pitchFamily="49" charset="-122"/>
              <a:ea typeface="黑体" panose="02010609060101010101" pitchFamily="49" charset="-122"/>
            </a:endParaRPr>
          </a:p>
          <a:p>
            <a:pPr>
              <a:lnSpc>
                <a:spcPts val="4000"/>
              </a:lnSpc>
            </a:pPr>
            <a:r>
              <a:rPr lang="zh-CN" altLang="zh-CN" sz="2600" dirty="0" smtClean="0">
                <a:solidFill>
                  <a:srgbClr val="FF0000"/>
                </a:solidFill>
                <a:latin typeface="黑体" panose="02010609060101010101" pitchFamily="49" charset="-122"/>
                <a:ea typeface="黑体" panose="02010609060101010101" pitchFamily="49" charset="-122"/>
              </a:rPr>
              <a:t>●</a:t>
            </a:r>
            <a:r>
              <a:rPr lang="zh-CN" altLang="en-US" sz="2600" dirty="0">
                <a:solidFill>
                  <a:schemeClr val="accent5"/>
                </a:solidFill>
                <a:latin typeface="黑体" panose="02010609060101010101" pitchFamily="49" charset="-122"/>
                <a:ea typeface="黑体" panose="02010609060101010101" pitchFamily="49" charset="-122"/>
              </a:rPr>
              <a:t>多</a:t>
            </a:r>
            <a:r>
              <a:rPr lang="zh-CN" altLang="zh-CN" sz="2600" dirty="0">
                <a:solidFill>
                  <a:schemeClr val="accent5"/>
                </a:solidFill>
                <a:latin typeface="黑体" panose="02010609060101010101" pitchFamily="49" charset="-122"/>
                <a:ea typeface="黑体" panose="02010609060101010101" pitchFamily="49" charset="-122"/>
              </a:rPr>
              <a:t>系统融合深度</a:t>
            </a:r>
            <a:r>
              <a:rPr lang="zh-CN" altLang="zh-CN" sz="2600" dirty="0" smtClean="0">
                <a:solidFill>
                  <a:schemeClr val="accent5"/>
                </a:solidFill>
                <a:latin typeface="黑体" panose="02010609060101010101" pitchFamily="49" charset="-122"/>
                <a:ea typeface="黑体" panose="02010609060101010101" pitchFamily="49" charset="-122"/>
              </a:rPr>
              <a:t>不够</a:t>
            </a:r>
            <a:r>
              <a:rPr lang="zh-CN" altLang="en-US" sz="2600" dirty="0" smtClean="0">
                <a:solidFill>
                  <a:schemeClr val="accent5"/>
                </a:solidFill>
                <a:latin typeface="黑体" panose="02010609060101010101" pitchFamily="49" charset="-122"/>
                <a:ea typeface="黑体" panose="02010609060101010101" pitchFamily="49" charset="-122"/>
              </a:rPr>
              <a:t>：</a:t>
            </a:r>
            <a:endParaRPr lang="en-US" altLang="zh-CN" sz="2600" dirty="0">
              <a:solidFill>
                <a:schemeClr val="accent5"/>
              </a:solidFill>
              <a:latin typeface="黑体" panose="02010609060101010101" pitchFamily="49" charset="-122"/>
              <a:ea typeface="黑体" panose="02010609060101010101" pitchFamily="49" charset="-122"/>
            </a:endParaRPr>
          </a:p>
          <a:p>
            <a:pPr>
              <a:lnSpc>
                <a:spcPts val="4000"/>
              </a:lnSpc>
            </a:pPr>
            <a:r>
              <a:rPr lang="en-US" altLang="zh-CN" sz="2600" dirty="0">
                <a:solidFill>
                  <a:schemeClr val="accent5"/>
                </a:solidFill>
                <a:latin typeface="黑体" panose="02010609060101010101" pitchFamily="49" charset="-122"/>
                <a:ea typeface="黑体" panose="02010609060101010101" pitchFamily="49" charset="-122"/>
              </a:rPr>
              <a:t>  </a:t>
            </a:r>
            <a:r>
              <a:rPr lang="zh-CN" altLang="zh-CN" sz="2600" dirty="0">
                <a:solidFill>
                  <a:schemeClr val="accent5"/>
                </a:solidFill>
                <a:latin typeface="黑体" panose="02010609060101010101" pitchFamily="49" charset="-122"/>
                <a:ea typeface="黑体" panose="02010609060101010101" pitchFamily="49" charset="-122"/>
              </a:rPr>
              <a:t>井下融合少，井上融合多</a:t>
            </a:r>
            <a:endParaRPr lang="en-US" altLang="zh-CN" sz="2600" dirty="0">
              <a:solidFill>
                <a:schemeClr val="accent5"/>
              </a:solidFill>
              <a:latin typeface="黑体" panose="02010609060101010101" pitchFamily="49" charset="-122"/>
              <a:ea typeface="黑体" panose="02010609060101010101" pitchFamily="49" charset="-122"/>
            </a:endParaRPr>
          </a:p>
          <a:p>
            <a:pPr>
              <a:lnSpc>
                <a:spcPts val="4000"/>
              </a:lnSpc>
            </a:pPr>
            <a:r>
              <a:rPr lang="zh-CN" altLang="zh-CN" sz="2600" dirty="0" smtClean="0">
                <a:solidFill>
                  <a:srgbClr val="FF0000"/>
                </a:solidFill>
                <a:latin typeface="黑体" panose="02010609060101010101" pitchFamily="49" charset="-122"/>
                <a:ea typeface="黑体" panose="02010609060101010101" pitchFamily="49" charset="-122"/>
              </a:rPr>
              <a:t>●</a:t>
            </a:r>
            <a:r>
              <a:rPr lang="zh-CN" altLang="en-US" sz="2600" dirty="0">
                <a:solidFill>
                  <a:schemeClr val="accent5"/>
                </a:solidFill>
                <a:latin typeface="黑体" panose="02010609060101010101" pitchFamily="49" charset="-122"/>
                <a:ea typeface="黑体" panose="02010609060101010101" pitchFamily="49" charset="-122"/>
              </a:rPr>
              <a:t>维护使用有待</a:t>
            </a:r>
            <a:r>
              <a:rPr lang="zh-CN" altLang="en-US" sz="2600" dirty="0" smtClean="0">
                <a:solidFill>
                  <a:schemeClr val="accent5"/>
                </a:solidFill>
                <a:latin typeface="黑体" panose="02010609060101010101" pitchFamily="49" charset="-122"/>
                <a:ea typeface="黑体" panose="02010609060101010101" pitchFamily="49" charset="-122"/>
              </a:rPr>
              <a:t>加强和探索：</a:t>
            </a:r>
            <a:endParaRPr lang="en-US" altLang="zh-CN" sz="2600" dirty="0">
              <a:solidFill>
                <a:schemeClr val="accent5"/>
              </a:solidFill>
              <a:latin typeface="黑体" panose="02010609060101010101" pitchFamily="49" charset="-122"/>
              <a:ea typeface="黑体" panose="02010609060101010101" pitchFamily="49" charset="-122"/>
            </a:endParaRPr>
          </a:p>
          <a:p>
            <a:pPr>
              <a:lnSpc>
                <a:spcPts val="4000"/>
              </a:lnSpc>
            </a:pPr>
            <a:r>
              <a:rPr lang="zh-CN" altLang="en-US" sz="2600" dirty="0" smtClean="0">
                <a:solidFill>
                  <a:schemeClr val="accent5"/>
                </a:solidFill>
                <a:latin typeface="黑体" panose="02010609060101010101" pitchFamily="49" charset="-122"/>
                <a:ea typeface="黑体" panose="02010609060101010101" pitchFamily="49" charset="-122"/>
                <a:sym typeface="Arial" panose="020B0604020202020204" pitchFamily="34" charset="0"/>
              </a:rPr>
              <a:t>  新系统</a:t>
            </a:r>
            <a:r>
              <a:rPr lang="zh-CN" altLang="en-US" sz="2600" dirty="0">
                <a:solidFill>
                  <a:schemeClr val="accent5"/>
                </a:solidFill>
                <a:latin typeface="黑体" panose="02010609060101010101" pitchFamily="49" charset="-122"/>
                <a:ea typeface="黑体" panose="02010609060101010101" pitchFamily="49" charset="-122"/>
                <a:sym typeface="Arial" panose="020B0604020202020204" pitchFamily="34" charset="0"/>
              </a:rPr>
              <a:t>变化多、</a:t>
            </a:r>
            <a:r>
              <a:rPr lang="zh-CN" altLang="en-US" sz="2600" dirty="0">
                <a:solidFill>
                  <a:schemeClr val="accent5"/>
                </a:solidFill>
                <a:latin typeface="黑体" panose="02010609060101010101" pitchFamily="49" charset="-122"/>
                <a:ea typeface="黑体" panose="02010609060101010101" pitchFamily="49" charset="-122"/>
              </a:rPr>
              <a:t>维护使用不熟不规范</a:t>
            </a:r>
            <a:endParaRPr lang="en-US" altLang="zh-CN" sz="2600" dirty="0">
              <a:solidFill>
                <a:schemeClr val="accent5"/>
              </a:solidFill>
              <a:latin typeface="黑体" panose="02010609060101010101" pitchFamily="49" charset="-122"/>
              <a:ea typeface="黑体" panose="02010609060101010101" pitchFamily="49" charset="-122"/>
              <a:sym typeface="Arial" panose="020B0604020202020204" pitchFamily="34" charset="0"/>
            </a:endParaRPr>
          </a:p>
          <a:p>
            <a:pPr algn="ctr">
              <a:lnSpc>
                <a:spcPts val="4000"/>
              </a:lnSpc>
            </a:pPr>
            <a:r>
              <a:rPr lang="zh-CN" altLang="en-US" sz="2800" b="1" dirty="0" smtClean="0">
                <a:solidFill>
                  <a:schemeClr val="accent5"/>
                </a:solidFill>
                <a:latin typeface="黑体" panose="02010609060101010101" pitchFamily="49" charset="-122"/>
                <a:ea typeface="黑体" panose="02010609060101010101" pitchFamily="49" charset="-122"/>
                <a:sym typeface="Arial" panose="020B0604020202020204" pitchFamily="34" charset="0"/>
              </a:rPr>
              <a:t>建   议</a:t>
            </a:r>
            <a:endParaRPr lang="en-US" altLang="zh-CN" sz="2800" b="1" dirty="0">
              <a:solidFill>
                <a:schemeClr val="accent5"/>
              </a:solidFill>
              <a:latin typeface="黑体" panose="02010609060101010101" pitchFamily="49" charset="-122"/>
              <a:ea typeface="黑体" panose="02010609060101010101" pitchFamily="49" charset="-122"/>
              <a:sym typeface="Arial" panose="020B0604020202020204" pitchFamily="34" charset="0"/>
            </a:endParaRPr>
          </a:p>
          <a:p>
            <a:pPr>
              <a:lnSpc>
                <a:spcPts val="4000"/>
              </a:lnSpc>
            </a:pPr>
            <a:r>
              <a:rPr lang="zh-CN" altLang="zh-CN" sz="2600" dirty="0" smtClean="0">
                <a:solidFill>
                  <a:schemeClr val="accent5"/>
                </a:solidFill>
                <a:latin typeface="黑体" panose="02010609060101010101" pitchFamily="49" charset="-122"/>
                <a:ea typeface="黑体" panose="02010609060101010101" pitchFamily="49" charset="-122"/>
              </a:rPr>
              <a:t>●</a:t>
            </a:r>
            <a:r>
              <a:rPr lang="zh-CN" altLang="en-US" sz="2600" dirty="0" smtClean="0">
                <a:solidFill>
                  <a:schemeClr val="accent5"/>
                </a:solidFill>
                <a:latin typeface="黑体" panose="02010609060101010101" pitchFamily="49" charset="-122"/>
                <a:ea typeface="黑体" panose="02010609060101010101" pitchFamily="49" charset="-122"/>
              </a:rPr>
              <a:t>完善各种配套标准：</a:t>
            </a:r>
            <a:endParaRPr lang="en-US" altLang="zh-CN" sz="2600" dirty="0" smtClean="0">
              <a:solidFill>
                <a:schemeClr val="accent5"/>
              </a:solidFill>
              <a:latin typeface="黑体" panose="02010609060101010101" pitchFamily="49" charset="-122"/>
              <a:ea typeface="黑体" panose="02010609060101010101" pitchFamily="49" charset="-122"/>
            </a:endParaRPr>
          </a:p>
          <a:p>
            <a:pPr>
              <a:lnSpc>
                <a:spcPts val="4000"/>
              </a:lnSpc>
            </a:pPr>
            <a:r>
              <a:rPr lang="en-US" altLang="zh-CN" sz="2600" dirty="0">
                <a:solidFill>
                  <a:schemeClr val="accent5"/>
                </a:solidFill>
                <a:latin typeface="黑体" panose="02010609060101010101" pitchFamily="49" charset="-122"/>
                <a:ea typeface="黑体" panose="02010609060101010101" pitchFamily="49" charset="-122"/>
              </a:rPr>
              <a:t> </a:t>
            </a:r>
            <a:r>
              <a:rPr lang="en-US" altLang="zh-CN" sz="2600" dirty="0" smtClean="0">
                <a:solidFill>
                  <a:schemeClr val="accent5"/>
                </a:solidFill>
                <a:latin typeface="黑体" panose="02010609060101010101" pitchFamily="49" charset="-122"/>
                <a:ea typeface="黑体" panose="02010609060101010101" pitchFamily="49" charset="-122"/>
              </a:rPr>
              <a:t> </a:t>
            </a:r>
            <a:r>
              <a:rPr lang="zh-CN" altLang="en-US" sz="2600" dirty="0" smtClean="0">
                <a:solidFill>
                  <a:schemeClr val="accent5"/>
                </a:solidFill>
                <a:latin typeface="黑体" panose="02010609060101010101" pitchFamily="49" charset="-122"/>
                <a:ea typeface="黑体" panose="02010609060101010101" pitchFamily="49" charset="-122"/>
              </a:rPr>
              <a:t>便于互联互通，规范操作使用</a:t>
            </a:r>
            <a:endParaRPr lang="en-US" altLang="zh-CN" sz="2600" dirty="0">
              <a:solidFill>
                <a:schemeClr val="accent5"/>
              </a:solidFill>
              <a:latin typeface="黑体" panose="02010609060101010101" pitchFamily="49" charset="-122"/>
              <a:ea typeface="黑体" panose="02010609060101010101" pitchFamily="49" charset="-122"/>
            </a:endParaRPr>
          </a:p>
        </p:txBody>
      </p:sp>
      <p:sp>
        <p:nvSpPr>
          <p:cNvPr id="7" name="文本框 6"/>
          <p:cNvSpPr txBox="1"/>
          <p:nvPr/>
        </p:nvSpPr>
        <p:spPr>
          <a:xfrm>
            <a:off x="1664572" y="92983"/>
            <a:ext cx="7037359" cy="523220"/>
          </a:xfrm>
          <a:prstGeom prst="rect">
            <a:avLst/>
          </a:prstGeom>
          <a:noFill/>
        </p:spPr>
        <p:txBody>
          <a:bodyPr wrap="square" rtlCol="0">
            <a:spAutoFit/>
          </a:bodyPr>
          <a:lstStyle/>
          <a:p>
            <a:r>
              <a:rPr lang="zh-CN" altLang="en-US" sz="2800" dirty="0">
                <a:solidFill>
                  <a:srgbClr val="078EF3"/>
                </a:solidFill>
                <a:latin typeface="黑体" panose="02010609060101010101" pitchFamily="49" charset="-122"/>
                <a:ea typeface="黑体" panose="02010609060101010101" pitchFamily="49" charset="-122"/>
                <a:sym typeface="Arial" panose="020B0604020202020204" pitchFamily="34" charset="0"/>
              </a:rPr>
              <a:t>四、问题与建议</a:t>
            </a:r>
          </a:p>
        </p:txBody>
      </p:sp>
    </p:spTree>
    <p:extLst>
      <p:ext uri="{BB962C8B-B14F-4D97-AF65-F5344CB8AC3E}">
        <p14:creationId xmlns:p14="http://schemas.microsoft.com/office/powerpoint/2010/main" val="317911275"/>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83132" y="88938"/>
            <a:ext cx="6795919" cy="523220"/>
          </a:xfrm>
          <a:prstGeom prst="rect">
            <a:avLst/>
          </a:prstGeom>
          <a:noFill/>
          <a:effectLst/>
        </p:spPr>
        <p:txBody>
          <a:bodyPr wrap="square" rtlCol="0">
            <a:spAutoFit/>
          </a:bodyPr>
          <a:lstStyle/>
          <a:p>
            <a:r>
              <a:rPr lang="zh-CN" altLang="en-US" sz="2800" dirty="0">
                <a:solidFill>
                  <a:srgbClr val="078EF3"/>
                </a:solidFill>
                <a:latin typeface="黑体" panose="02010609060101010101" pitchFamily="49" charset="-122"/>
                <a:ea typeface="黑体" panose="02010609060101010101" pitchFamily="49" charset="-122"/>
                <a:sym typeface="Arial" panose="020B0604020202020204" pitchFamily="34" charset="0"/>
              </a:rPr>
              <a:t>五</a:t>
            </a:r>
            <a:r>
              <a:rPr lang="zh-CN" altLang="en-US" sz="2800" dirty="0" smtClean="0">
                <a:solidFill>
                  <a:srgbClr val="078EF3"/>
                </a:solidFill>
                <a:latin typeface="黑体" panose="02010609060101010101" pitchFamily="49" charset="-122"/>
                <a:ea typeface="黑体" panose="02010609060101010101" pitchFamily="49" charset="-122"/>
                <a:sym typeface="Arial" panose="020B0604020202020204" pitchFamily="34" charset="0"/>
              </a:rPr>
              <a:t>、下一步的主要工作</a:t>
            </a:r>
          </a:p>
        </p:txBody>
      </p:sp>
      <p:sp>
        <p:nvSpPr>
          <p:cNvPr id="3" name="Oval 13"/>
          <p:cNvSpPr>
            <a:spLocks noChangeArrowheads="1"/>
          </p:cNvSpPr>
          <p:nvPr/>
        </p:nvSpPr>
        <p:spPr bwMode="auto">
          <a:xfrm>
            <a:off x="1222328" y="1320049"/>
            <a:ext cx="493291" cy="481264"/>
          </a:xfrm>
          <a:prstGeom prst="ellipse">
            <a:avLst/>
          </a:prstGeom>
          <a:solidFill>
            <a:schemeClr val="accent1"/>
          </a:solidFill>
          <a:ln w="19050">
            <a:noFill/>
          </a:ln>
        </p:spPr>
        <p:txBody>
          <a:bodyPr vert="horz" wrap="square" lIns="0" tIns="0" rIns="0" bIns="0" numCol="1" anchor="ctr" anchorCtr="0" compatLnSpc="1">
            <a:prstTxWarp prst="textNoShape">
              <a:avLst/>
            </a:prstTxWarp>
          </a:bodyPr>
          <a:lstStyle/>
          <a:p>
            <a:pPr algn="ctr"/>
            <a:r>
              <a:rPr lang="zh-CN" altLang="en-US" sz="1700" b="1" dirty="0" smtClean="0">
                <a:solidFill>
                  <a:schemeClr val="bg1"/>
                </a:solidFill>
                <a:latin typeface="微软雅黑" pitchFamily="34" charset="-122"/>
                <a:ea typeface="微软雅黑" pitchFamily="34" charset="-122"/>
              </a:rPr>
              <a:t>一</a:t>
            </a:r>
            <a:endParaRPr lang="en-US" altLang="zh-CN" sz="1700" b="1" dirty="0" smtClean="0">
              <a:solidFill>
                <a:schemeClr val="bg1"/>
              </a:solidFill>
              <a:latin typeface="微软雅黑" pitchFamily="34" charset="-122"/>
              <a:ea typeface="微软雅黑" pitchFamily="34" charset="-122"/>
            </a:endParaRPr>
          </a:p>
        </p:txBody>
      </p:sp>
      <p:sp>
        <p:nvSpPr>
          <p:cNvPr id="4" name="矩形 3"/>
          <p:cNvSpPr/>
          <p:nvPr/>
        </p:nvSpPr>
        <p:spPr>
          <a:xfrm>
            <a:off x="1854988" y="1300819"/>
            <a:ext cx="5929828" cy="523220"/>
          </a:xfrm>
          <a:prstGeom prst="rect">
            <a:avLst/>
          </a:prstGeom>
        </p:spPr>
        <p:txBody>
          <a:bodyPr wrap="none">
            <a:spAutoFit/>
          </a:bodyPr>
          <a:lstStyle/>
          <a:p>
            <a:r>
              <a:rPr lang="zh-CN" altLang="en-US" sz="2800" b="1" dirty="0" smtClean="0">
                <a:solidFill>
                  <a:schemeClr val="accent5"/>
                </a:solidFill>
                <a:latin typeface="黑体" panose="02010609060101010101" pitchFamily="49" charset="-122"/>
                <a:ea typeface="黑体" panose="02010609060101010101" pitchFamily="49" charset="-122"/>
              </a:rPr>
              <a:t>强化培训提高监控系统管理维护水平</a:t>
            </a:r>
            <a:endParaRPr lang="zh-CN" altLang="en-US" sz="2800" b="1" dirty="0">
              <a:solidFill>
                <a:schemeClr val="accent5"/>
              </a:solidFill>
              <a:latin typeface="黑体" panose="02010609060101010101" pitchFamily="49" charset="-122"/>
              <a:ea typeface="黑体" panose="02010609060101010101" pitchFamily="49" charset="-122"/>
            </a:endParaRPr>
          </a:p>
        </p:txBody>
      </p:sp>
      <p:sp>
        <p:nvSpPr>
          <p:cNvPr id="5" name="Oval 13"/>
          <p:cNvSpPr>
            <a:spLocks noChangeArrowheads="1"/>
          </p:cNvSpPr>
          <p:nvPr/>
        </p:nvSpPr>
        <p:spPr bwMode="auto">
          <a:xfrm>
            <a:off x="1206286" y="2081037"/>
            <a:ext cx="493291" cy="481264"/>
          </a:xfrm>
          <a:prstGeom prst="ellipse">
            <a:avLst/>
          </a:prstGeom>
          <a:solidFill>
            <a:schemeClr val="accent1"/>
          </a:solidFill>
          <a:ln w="19050">
            <a:noFill/>
          </a:ln>
        </p:spPr>
        <p:txBody>
          <a:bodyPr vert="horz" wrap="square" lIns="0" tIns="0" rIns="0" bIns="0" numCol="1" anchor="ctr" anchorCtr="0" compatLnSpc="1">
            <a:prstTxWarp prst="textNoShape">
              <a:avLst/>
            </a:prstTxWarp>
          </a:bodyPr>
          <a:lstStyle/>
          <a:p>
            <a:pPr algn="ctr"/>
            <a:r>
              <a:rPr lang="zh-CN" altLang="en-US" sz="1700" b="1" dirty="0">
                <a:solidFill>
                  <a:schemeClr val="bg1"/>
                </a:solidFill>
                <a:latin typeface="微软雅黑" pitchFamily="34" charset="-122"/>
                <a:ea typeface="微软雅黑" pitchFamily="34" charset="-122"/>
              </a:rPr>
              <a:t>二</a:t>
            </a:r>
            <a:endParaRPr lang="en-US" altLang="zh-CN" sz="1700" b="1" dirty="0" smtClean="0">
              <a:solidFill>
                <a:schemeClr val="bg1"/>
              </a:solidFill>
              <a:latin typeface="微软雅黑" pitchFamily="34" charset="-122"/>
              <a:ea typeface="微软雅黑" pitchFamily="34" charset="-122"/>
            </a:endParaRPr>
          </a:p>
        </p:txBody>
      </p:sp>
      <p:sp>
        <p:nvSpPr>
          <p:cNvPr id="6" name="矩形 5"/>
          <p:cNvSpPr/>
          <p:nvPr/>
        </p:nvSpPr>
        <p:spPr>
          <a:xfrm>
            <a:off x="1838946" y="2061807"/>
            <a:ext cx="5929828" cy="523220"/>
          </a:xfrm>
          <a:prstGeom prst="rect">
            <a:avLst/>
          </a:prstGeom>
        </p:spPr>
        <p:txBody>
          <a:bodyPr wrap="none">
            <a:spAutoFit/>
          </a:bodyPr>
          <a:lstStyle/>
          <a:p>
            <a:r>
              <a:rPr lang="zh-CN" altLang="en-US" sz="2800" b="1" dirty="0" smtClean="0">
                <a:solidFill>
                  <a:schemeClr val="accent5"/>
                </a:solidFill>
                <a:latin typeface="黑体" panose="02010609060101010101" pitchFamily="49" charset="-122"/>
                <a:ea typeface="黑体" panose="02010609060101010101" pitchFamily="49" charset="-122"/>
              </a:rPr>
              <a:t>督促做好监控系统升级改造验收工作</a:t>
            </a:r>
            <a:endParaRPr lang="zh-CN" altLang="en-US" sz="2800" b="1" dirty="0">
              <a:solidFill>
                <a:schemeClr val="accent5"/>
              </a:solidFill>
              <a:latin typeface="黑体" panose="02010609060101010101" pitchFamily="49" charset="-122"/>
              <a:ea typeface="黑体" panose="02010609060101010101" pitchFamily="49" charset="-122"/>
            </a:endParaRPr>
          </a:p>
        </p:txBody>
      </p:sp>
      <p:sp>
        <p:nvSpPr>
          <p:cNvPr id="7" name="Oval 13"/>
          <p:cNvSpPr>
            <a:spLocks noChangeArrowheads="1"/>
          </p:cNvSpPr>
          <p:nvPr/>
        </p:nvSpPr>
        <p:spPr bwMode="auto">
          <a:xfrm>
            <a:off x="1182223" y="2858524"/>
            <a:ext cx="493291" cy="481264"/>
          </a:xfrm>
          <a:prstGeom prst="ellipse">
            <a:avLst/>
          </a:prstGeom>
          <a:solidFill>
            <a:schemeClr val="accent1"/>
          </a:solidFill>
          <a:ln w="19050">
            <a:noFill/>
          </a:ln>
        </p:spPr>
        <p:txBody>
          <a:bodyPr vert="horz" wrap="square" lIns="0" tIns="0" rIns="0" bIns="0" numCol="1" anchor="ctr" anchorCtr="0" compatLnSpc="1">
            <a:prstTxWarp prst="textNoShape">
              <a:avLst/>
            </a:prstTxWarp>
          </a:bodyPr>
          <a:lstStyle/>
          <a:p>
            <a:pPr algn="ctr"/>
            <a:r>
              <a:rPr lang="zh-CN" altLang="en-US" sz="1700" b="1" dirty="0">
                <a:solidFill>
                  <a:schemeClr val="bg1"/>
                </a:solidFill>
                <a:latin typeface="微软雅黑" pitchFamily="34" charset="-122"/>
                <a:ea typeface="微软雅黑" pitchFamily="34" charset="-122"/>
              </a:rPr>
              <a:t>三</a:t>
            </a:r>
            <a:endParaRPr lang="en-US" altLang="zh-CN" sz="1700" b="1" dirty="0" smtClean="0">
              <a:solidFill>
                <a:schemeClr val="bg1"/>
              </a:solidFill>
              <a:latin typeface="微软雅黑" pitchFamily="34" charset="-122"/>
              <a:ea typeface="微软雅黑" pitchFamily="34" charset="-122"/>
            </a:endParaRPr>
          </a:p>
        </p:txBody>
      </p:sp>
      <p:sp>
        <p:nvSpPr>
          <p:cNvPr id="8" name="矩形 7"/>
          <p:cNvSpPr/>
          <p:nvPr/>
        </p:nvSpPr>
        <p:spPr>
          <a:xfrm>
            <a:off x="1814883" y="2839294"/>
            <a:ext cx="4493538" cy="523220"/>
          </a:xfrm>
          <a:prstGeom prst="rect">
            <a:avLst/>
          </a:prstGeom>
        </p:spPr>
        <p:txBody>
          <a:bodyPr wrap="none">
            <a:spAutoFit/>
          </a:bodyPr>
          <a:lstStyle/>
          <a:p>
            <a:r>
              <a:rPr lang="zh-CN" altLang="en-US" sz="2800" b="1" dirty="0" smtClean="0">
                <a:solidFill>
                  <a:schemeClr val="accent5"/>
                </a:solidFill>
                <a:latin typeface="黑体" panose="02010609060101010101" pitchFamily="49" charset="-122"/>
                <a:ea typeface="黑体" panose="02010609060101010101" pitchFamily="49" charset="-122"/>
              </a:rPr>
              <a:t>持续提升监控系统装备标准</a:t>
            </a:r>
            <a:endParaRPr lang="zh-CN" altLang="en-US" sz="2800" b="1" dirty="0">
              <a:solidFill>
                <a:schemeClr val="accent5"/>
              </a:solidFill>
              <a:latin typeface="黑体" panose="02010609060101010101" pitchFamily="49" charset="-122"/>
              <a:ea typeface="黑体" panose="02010609060101010101" pitchFamily="49" charset="-122"/>
            </a:endParaRPr>
          </a:p>
        </p:txBody>
      </p:sp>
      <p:sp>
        <p:nvSpPr>
          <p:cNvPr id="9" name="Oval 13"/>
          <p:cNvSpPr>
            <a:spLocks noChangeArrowheads="1"/>
          </p:cNvSpPr>
          <p:nvPr/>
        </p:nvSpPr>
        <p:spPr bwMode="auto">
          <a:xfrm>
            <a:off x="1166181" y="3642662"/>
            <a:ext cx="493291" cy="481264"/>
          </a:xfrm>
          <a:prstGeom prst="ellipse">
            <a:avLst/>
          </a:prstGeom>
          <a:solidFill>
            <a:schemeClr val="accent1"/>
          </a:solidFill>
          <a:ln w="19050">
            <a:noFill/>
          </a:ln>
        </p:spPr>
        <p:txBody>
          <a:bodyPr vert="horz" wrap="square" lIns="0" tIns="0" rIns="0" bIns="0" numCol="1" anchor="ctr" anchorCtr="0" compatLnSpc="1">
            <a:prstTxWarp prst="textNoShape">
              <a:avLst/>
            </a:prstTxWarp>
          </a:bodyPr>
          <a:lstStyle/>
          <a:p>
            <a:pPr algn="ctr"/>
            <a:r>
              <a:rPr lang="zh-CN" altLang="en-US" sz="1700" b="1" dirty="0">
                <a:solidFill>
                  <a:schemeClr val="bg1"/>
                </a:solidFill>
                <a:latin typeface="微软雅黑" pitchFamily="34" charset="-122"/>
                <a:ea typeface="微软雅黑" pitchFamily="34" charset="-122"/>
              </a:rPr>
              <a:t>四</a:t>
            </a:r>
            <a:endParaRPr lang="en-US" altLang="zh-CN" sz="1700" b="1" dirty="0" smtClean="0">
              <a:solidFill>
                <a:schemeClr val="bg1"/>
              </a:solidFill>
              <a:latin typeface="微软雅黑" pitchFamily="34" charset="-122"/>
              <a:ea typeface="微软雅黑" pitchFamily="34" charset="-122"/>
            </a:endParaRPr>
          </a:p>
        </p:txBody>
      </p:sp>
      <p:sp>
        <p:nvSpPr>
          <p:cNvPr id="10" name="矩形 9"/>
          <p:cNvSpPr/>
          <p:nvPr/>
        </p:nvSpPr>
        <p:spPr>
          <a:xfrm>
            <a:off x="1798841" y="3623432"/>
            <a:ext cx="4852610" cy="523220"/>
          </a:xfrm>
          <a:prstGeom prst="rect">
            <a:avLst/>
          </a:prstGeom>
        </p:spPr>
        <p:txBody>
          <a:bodyPr wrap="none">
            <a:spAutoFit/>
          </a:bodyPr>
          <a:lstStyle/>
          <a:p>
            <a:r>
              <a:rPr lang="zh-CN" altLang="en-US" sz="2800" b="1" dirty="0" smtClean="0">
                <a:solidFill>
                  <a:schemeClr val="accent5"/>
                </a:solidFill>
                <a:latin typeface="黑体" panose="02010609060101010101" pitchFamily="49" charset="-122"/>
                <a:ea typeface="黑体" panose="02010609060101010101" pitchFamily="49" charset="-122"/>
              </a:rPr>
              <a:t>持续推进</a:t>
            </a:r>
            <a:r>
              <a:rPr lang="zh-CN" altLang="en-US" sz="2800" b="1" dirty="0">
                <a:solidFill>
                  <a:schemeClr val="accent5"/>
                </a:solidFill>
                <a:latin typeface="黑体" panose="02010609060101010101" pitchFamily="49" charset="-122"/>
                <a:ea typeface="黑体" panose="02010609060101010101" pitchFamily="49" charset="-122"/>
              </a:rPr>
              <a:t>山东</a:t>
            </a:r>
            <a:r>
              <a:rPr lang="zh-CN" altLang="en-US" sz="2800" b="1" dirty="0" smtClean="0">
                <a:solidFill>
                  <a:schemeClr val="accent5"/>
                </a:solidFill>
                <a:latin typeface="黑体" panose="02010609060101010101" pitchFamily="49" charset="-122"/>
                <a:ea typeface="黑体" panose="02010609060101010101" pitchFamily="49" charset="-122"/>
              </a:rPr>
              <a:t>煤矿信息化建设</a:t>
            </a:r>
            <a:endParaRPr lang="zh-CN" altLang="en-US" sz="2800" b="1" dirty="0">
              <a:solidFill>
                <a:schemeClr val="accent5"/>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724619659"/>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893061" y="2162963"/>
            <a:ext cx="3635756" cy="923330"/>
          </a:xfrm>
          <a:prstGeom prst="rect">
            <a:avLst/>
          </a:prstGeom>
        </p:spPr>
        <p:txBody>
          <a:bodyPr wrap="square">
            <a:spAutoFit/>
          </a:bodyPr>
          <a:lstStyle/>
          <a:p>
            <a:r>
              <a:rPr lang="zh-CN" altLang="en-US" sz="5400" b="1" dirty="0" smtClean="0">
                <a:solidFill>
                  <a:schemeClr val="bg1"/>
                </a:solidFill>
                <a:latin typeface="楷体_GB2312"/>
                <a:ea typeface="黑体" panose="02010609060101010101" pitchFamily="49" charset="-122"/>
                <a:sym typeface="Arial" panose="020B0604020202020204" pitchFamily="34" charset="0"/>
              </a:rPr>
              <a:t>敬请指正</a:t>
            </a:r>
            <a:endParaRPr lang="zh-CN" altLang="en-US" sz="5400" b="1" spc="-300" dirty="0">
              <a:solidFill>
                <a:schemeClr val="bg1"/>
              </a:solidFill>
              <a:latin typeface="楷体_GB2312"/>
              <a:ea typeface="黑体" panose="02010609060101010101" pitchFamily="49" charset="-122"/>
              <a:sym typeface="Arial" panose="020B0604020202020204" pitchFamily="34" charset="0"/>
            </a:endParaRPr>
          </a:p>
        </p:txBody>
      </p:sp>
    </p:spTree>
    <p:extLst>
      <p:ext uri="{BB962C8B-B14F-4D97-AF65-F5344CB8AC3E}">
        <p14:creationId xmlns:p14="http://schemas.microsoft.com/office/powerpoint/2010/main" val="37028940"/>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71892" y="127018"/>
            <a:ext cx="5570756" cy="523220"/>
          </a:xfrm>
          <a:prstGeom prst="rect">
            <a:avLst/>
          </a:prstGeom>
        </p:spPr>
        <p:txBody>
          <a:bodyPr wrap="none">
            <a:spAutoFit/>
          </a:bodyPr>
          <a:lstStyle/>
          <a:p>
            <a:r>
              <a:rPr lang="zh-CN" altLang="zh-CN" sz="2800" dirty="0">
                <a:solidFill>
                  <a:schemeClr val="accent5"/>
                </a:solidFill>
                <a:ea typeface="黑体" panose="02010609060101010101" pitchFamily="49" charset="-122"/>
                <a:cs typeface="Times New Roman" panose="02020603050405020304" pitchFamily="18" charset="0"/>
              </a:rPr>
              <a:t>一</a:t>
            </a:r>
            <a:r>
              <a:rPr lang="zh-CN" altLang="zh-CN" sz="2800" dirty="0" smtClean="0">
                <a:solidFill>
                  <a:schemeClr val="accent5"/>
                </a:solidFill>
                <a:ea typeface="黑体" panose="02010609060101010101" pitchFamily="49" charset="-122"/>
                <a:cs typeface="Times New Roman" panose="02020603050405020304" pitchFamily="18" charset="0"/>
              </a:rPr>
              <a:t>、</a:t>
            </a:r>
            <a:r>
              <a:rPr lang="zh-CN" altLang="en-US" sz="2800" dirty="0" smtClean="0">
                <a:solidFill>
                  <a:schemeClr val="accent5"/>
                </a:solidFill>
                <a:ea typeface="黑体" panose="02010609060101010101" pitchFamily="49" charset="-122"/>
                <a:cs typeface="Times New Roman" panose="02020603050405020304" pitchFamily="18" charset="0"/>
              </a:rPr>
              <a:t>山东煤矿及升级改造基本情况</a:t>
            </a:r>
            <a:endParaRPr lang="zh-CN" altLang="en-US" sz="2800" dirty="0">
              <a:solidFill>
                <a:schemeClr val="accent5"/>
              </a:solidFill>
            </a:endParaRPr>
          </a:p>
        </p:txBody>
      </p:sp>
      <p:sp>
        <p:nvSpPr>
          <p:cNvPr id="5" name="矩形 4"/>
          <p:cNvSpPr/>
          <p:nvPr/>
        </p:nvSpPr>
        <p:spPr>
          <a:xfrm>
            <a:off x="4856936" y="1568034"/>
            <a:ext cx="3914127" cy="3234219"/>
          </a:xfrm>
          <a:prstGeom prst="rect">
            <a:avLst/>
          </a:prstGeom>
        </p:spPr>
        <p:txBody>
          <a:bodyPr wrap="square">
            <a:spAutoFit/>
          </a:bodyPr>
          <a:lstStyle/>
          <a:p>
            <a:pPr>
              <a:lnSpc>
                <a:spcPts val="3500"/>
              </a:lnSpc>
            </a:pPr>
            <a:r>
              <a:rPr lang="zh-CN" altLang="zh-CN" sz="2000" b="1" dirty="0" smtClean="0">
                <a:solidFill>
                  <a:schemeClr val="accent5"/>
                </a:solidFill>
                <a:latin typeface="楷体_GB2312" panose="02010609030101010101" pitchFamily="49" charset="-122"/>
                <a:ea typeface="楷体_GB2312" panose="02010609030101010101" pitchFamily="49" charset="-122"/>
              </a:rPr>
              <a:t>●</a:t>
            </a:r>
            <a:r>
              <a:rPr lang="en-US" altLang="zh-CN" sz="2000" dirty="0"/>
              <a:t> </a:t>
            </a:r>
            <a:r>
              <a:rPr lang="en-US" altLang="zh-CN" sz="2000" dirty="0">
                <a:solidFill>
                  <a:srgbClr val="FF0000"/>
                </a:solidFill>
                <a:latin typeface="黑体" panose="02010609060101010101" pitchFamily="49" charset="-122"/>
                <a:ea typeface="黑体" panose="02010609060101010101" pitchFamily="49" charset="-122"/>
              </a:rPr>
              <a:t>10</a:t>
            </a:r>
            <a:r>
              <a:rPr lang="zh-CN" altLang="zh-CN" sz="2000" dirty="0">
                <a:solidFill>
                  <a:srgbClr val="FF0000"/>
                </a:solidFill>
                <a:latin typeface="黑体" panose="02010609060101010101" pitchFamily="49" charset="-122"/>
                <a:ea typeface="黑体" panose="02010609060101010101" pitchFamily="49" charset="-122"/>
              </a:rPr>
              <a:t>个</a:t>
            </a:r>
            <a:r>
              <a:rPr lang="zh-CN" altLang="zh-CN" sz="2000" dirty="0">
                <a:solidFill>
                  <a:schemeClr val="accent5"/>
                </a:solidFill>
                <a:latin typeface="黑体" panose="02010609060101010101" pitchFamily="49" charset="-122"/>
                <a:ea typeface="黑体" panose="02010609060101010101" pitchFamily="49" charset="-122"/>
              </a:rPr>
              <a:t>产煤市，</a:t>
            </a:r>
            <a:r>
              <a:rPr lang="en-US" altLang="zh-CN" sz="2000" dirty="0">
                <a:solidFill>
                  <a:srgbClr val="FF0000"/>
                </a:solidFill>
                <a:latin typeface="黑体" panose="02010609060101010101" pitchFamily="49" charset="-122"/>
                <a:ea typeface="黑体" panose="02010609060101010101" pitchFamily="49" charset="-122"/>
              </a:rPr>
              <a:t>27</a:t>
            </a:r>
            <a:r>
              <a:rPr lang="zh-CN" altLang="zh-CN" sz="2000" dirty="0">
                <a:solidFill>
                  <a:srgbClr val="FF0000"/>
                </a:solidFill>
                <a:latin typeface="黑体" panose="02010609060101010101" pitchFamily="49" charset="-122"/>
                <a:ea typeface="黑体" panose="02010609060101010101" pitchFamily="49" charset="-122"/>
              </a:rPr>
              <a:t>个</a:t>
            </a:r>
            <a:r>
              <a:rPr lang="zh-CN" altLang="zh-CN" sz="2000" dirty="0">
                <a:solidFill>
                  <a:schemeClr val="accent5"/>
                </a:solidFill>
                <a:latin typeface="黑体" panose="02010609060101010101" pitchFamily="49" charset="-122"/>
                <a:ea typeface="黑体" panose="02010609060101010101" pitchFamily="49" charset="-122"/>
              </a:rPr>
              <a:t>产煤县</a:t>
            </a:r>
            <a:endParaRPr lang="en-US" altLang="zh-CN" sz="2000" dirty="0">
              <a:solidFill>
                <a:schemeClr val="accent5"/>
              </a:solidFill>
              <a:latin typeface="黑体" panose="02010609060101010101" pitchFamily="49" charset="-122"/>
              <a:ea typeface="黑体" panose="02010609060101010101" pitchFamily="49" charset="-122"/>
            </a:endParaRPr>
          </a:p>
          <a:p>
            <a:pPr>
              <a:lnSpc>
                <a:spcPts val="3500"/>
              </a:lnSpc>
            </a:pPr>
            <a:r>
              <a:rPr lang="zh-CN" altLang="zh-CN" sz="2000" b="1" dirty="0" smtClean="0">
                <a:solidFill>
                  <a:schemeClr val="accent5"/>
                </a:solidFill>
                <a:latin typeface="楷体_GB2312" panose="02010609030101010101" pitchFamily="49" charset="-122"/>
                <a:ea typeface="楷体_GB2312" panose="02010609030101010101" pitchFamily="49" charset="-122"/>
              </a:rPr>
              <a:t>●</a:t>
            </a:r>
            <a:r>
              <a:rPr lang="en-US" altLang="zh-CN" sz="2000" b="1" dirty="0" smtClean="0">
                <a:solidFill>
                  <a:schemeClr val="accent5"/>
                </a:solidFill>
                <a:latin typeface="楷体_GB2312" panose="02010609030101010101" pitchFamily="49" charset="-122"/>
                <a:ea typeface="楷体_GB2312" panose="02010609030101010101" pitchFamily="49" charset="-122"/>
              </a:rPr>
              <a:t> </a:t>
            </a:r>
            <a:r>
              <a:rPr lang="zh-CN" altLang="en-US" sz="2000" spc="-100" dirty="0" smtClean="0">
                <a:solidFill>
                  <a:srgbClr val="FF0000"/>
                </a:solidFill>
                <a:latin typeface="黑体" panose="02010609060101010101" pitchFamily="49" charset="-122"/>
                <a:ea typeface="黑体" panose="02010609060101010101" pitchFamily="49" charset="-122"/>
              </a:rPr>
              <a:t>兖矿</a:t>
            </a:r>
            <a:r>
              <a:rPr lang="zh-CN" altLang="en-US" sz="2000" spc="-100" dirty="0" smtClean="0">
                <a:solidFill>
                  <a:schemeClr val="accent5"/>
                </a:solidFill>
                <a:latin typeface="黑体" panose="02010609060101010101" pitchFamily="49" charset="-122"/>
                <a:ea typeface="黑体" panose="02010609060101010101" pitchFamily="49" charset="-122"/>
              </a:rPr>
              <a:t>集团，</a:t>
            </a:r>
            <a:r>
              <a:rPr lang="zh-CN" altLang="en-US" sz="2000" spc="-100" dirty="0" smtClean="0">
                <a:solidFill>
                  <a:srgbClr val="FF0000"/>
                </a:solidFill>
                <a:latin typeface="黑体" panose="02010609060101010101" pitchFamily="49" charset="-122"/>
                <a:ea typeface="黑体" panose="02010609060101010101" pitchFamily="49" charset="-122"/>
              </a:rPr>
              <a:t>山能</a:t>
            </a:r>
            <a:r>
              <a:rPr lang="zh-CN" altLang="en-US" sz="2000" spc="-100" dirty="0" smtClean="0">
                <a:solidFill>
                  <a:schemeClr val="accent5"/>
                </a:solidFill>
                <a:latin typeface="黑体" panose="02010609060101010101" pitchFamily="49" charset="-122"/>
                <a:ea typeface="黑体" panose="02010609060101010101" pitchFamily="49" charset="-122"/>
              </a:rPr>
              <a:t>集团及其</a:t>
            </a:r>
            <a:r>
              <a:rPr lang="en-US" altLang="zh-CN" sz="2000" spc="-100" dirty="0">
                <a:solidFill>
                  <a:srgbClr val="FF0000"/>
                </a:solidFill>
                <a:latin typeface="黑体" panose="02010609060101010101" pitchFamily="49" charset="-122"/>
                <a:ea typeface="黑体" panose="02010609060101010101" pitchFamily="49" charset="-122"/>
              </a:rPr>
              <a:t>6</a:t>
            </a:r>
            <a:r>
              <a:rPr lang="zh-CN" altLang="en-US" sz="2000" spc="-100" dirty="0" smtClean="0">
                <a:solidFill>
                  <a:srgbClr val="FF0000"/>
                </a:solidFill>
                <a:latin typeface="黑体" panose="02010609060101010101" pitchFamily="49" charset="-122"/>
                <a:ea typeface="黑体" panose="02010609060101010101" pitchFamily="49" charset="-122"/>
              </a:rPr>
              <a:t>家</a:t>
            </a:r>
            <a:endParaRPr lang="en-US" altLang="zh-CN" sz="2000" spc="-100" dirty="0" smtClean="0">
              <a:solidFill>
                <a:srgbClr val="FF0000"/>
              </a:solidFill>
              <a:latin typeface="黑体" panose="02010609060101010101" pitchFamily="49" charset="-122"/>
              <a:ea typeface="黑体" panose="02010609060101010101" pitchFamily="49" charset="-122"/>
            </a:endParaRPr>
          </a:p>
          <a:p>
            <a:pPr>
              <a:lnSpc>
                <a:spcPts val="3500"/>
              </a:lnSpc>
            </a:pPr>
            <a:r>
              <a:rPr lang="en-US" altLang="zh-CN" sz="2000" dirty="0">
                <a:solidFill>
                  <a:srgbClr val="FF0000"/>
                </a:solidFill>
                <a:latin typeface="黑体" panose="02010609060101010101" pitchFamily="49" charset="-122"/>
                <a:ea typeface="黑体" panose="02010609060101010101" pitchFamily="49" charset="-122"/>
              </a:rPr>
              <a:t> </a:t>
            </a:r>
            <a:r>
              <a:rPr lang="en-US" altLang="zh-CN" sz="2000" dirty="0" smtClean="0">
                <a:solidFill>
                  <a:srgbClr val="FF0000"/>
                </a:solidFill>
                <a:latin typeface="黑体" panose="02010609060101010101" pitchFamily="49" charset="-122"/>
                <a:ea typeface="黑体" panose="02010609060101010101" pitchFamily="49" charset="-122"/>
              </a:rPr>
              <a:t> </a:t>
            </a:r>
            <a:r>
              <a:rPr lang="zh-CN" altLang="en-US" sz="2000" spc="-100" dirty="0" smtClean="0">
                <a:solidFill>
                  <a:schemeClr val="accent5"/>
                </a:solidFill>
                <a:latin typeface="黑体" panose="02010609060101010101" pitchFamily="49" charset="-122"/>
                <a:ea typeface="黑体" panose="02010609060101010101" pitchFamily="49" charset="-122"/>
              </a:rPr>
              <a:t>权属集团，市县企业集团</a:t>
            </a:r>
            <a:r>
              <a:rPr lang="en-US" altLang="zh-CN" sz="2000" spc="-100" dirty="0" smtClean="0">
                <a:solidFill>
                  <a:srgbClr val="FF0000"/>
                </a:solidFill>
                <a:latin typeface="黑体" panose="02010609060101010101" pitchFamily="49" charset="-122"/>
                <a:ea typeface="黑体" panose="02010609060101010101" pitchFamily="49" charset="-122"/>
              </a:rPr>
              <a:t>21</a:t>
            </a:r>
            <a:r>
              <a:rPr lang="zh-CN" altLang="en-US" sz="2000" spc="-100" dirty="0" smtClean="0">
                <a:solidFill>
                  <a:schemeClr val="accent5"/>
                </a:solidFill>
                <a:latin typeface="黑体" panose="02010609060101010101" pitchFamily="49" charset="-122"/>
                <a:ea typeface="黑体" panose="02010609060101010101" pitchFamily="49" charset="-122"/>
              </a:rPr>
              <a:t>个</a:t>
            </a:r>
            <a:endParaRPr lang="en-US" altLang="zh-CN" sz="2000" spc="-100" dirty="0">
              <a:solidFill>
                <a:schemeClr val="accent5"/>
              </a:solidFill>
              <a:latin typeface="黑体" panose="02010609060101010101" pitchFamily="49" charset="-122"/>
              <a:ea typeface="黑体" panose="02010609060101010101" pitchFamily="49" charset="-122"/>
            </a:endParaRPr>
          </a:p>
          <a:p>
            <a:pPr>
              <a:lnSpc>
                <a:spcPts val="3500"/>
              </a:lnSpc>
            </a:pPr>
            <a:r>
              <a:rPr lang="zh-CN" altLang="zh-CN" sz="2000" b="1" dirty="0" smtClean="0">
                <a:solidFill>
                  <a:schemeClr val="accent5"/>
                </a:solidFill>
                <a:latin typeface="楷体_GB2312" panose="02010609030101010101" pitchFamily="49" charset="-122"/>
                <a:ea typeface="楷体_GB2312" panose="02010609030101010101" pitchFamily="49" charset="-122"/>
              </a:rPr>
              <a:t>●</a:t>
            </a:r>
            <a:r>
              <a:rPr lang="en-US" altLang="zh-CN" sz="2000" dirty="0" smtClean="0"/>
              <a:t> </a:t>
            </a:r>
            <a:r>
              <a:rPr lang="zh-CN" altLang="en-US" sz="2000" spc="-100" dirty="0">
                <a:solidFill>
                  <a:schemeClr val="accent5"/>
                </a:solidFill>
                <a:latin typeface="黑体" panose="02010609060101010101" pitchFamily="49" charset="-122"/>
                <a:ea typeface="黑体" panose="02010609060101010101" pitchFamily="49" charset="-122"/>
              </a:rPr>
              <a:t>矿井</a:t>
            </a:r>
            <a:r>
              <a:rPr lang="en-US" altLang="zh-CN" sz="2000" spc="-100" dirty="0" smtClean="0">
                <a:solidFill>
                  <a:srgbClr val="FF0000"/>
                </a:solidFill>
                <a:latin typeface="楷体_GB2312" panose="02010609030101010101" pitchFamily="49" charset="-122"/>
                <a:ea typeface="楷体_GB2312" panose="02010609030101010101" pitchFamily="49" charset="-122"/>
              </a:rPr>
              <a:t>112</a:t>
            </a:r>
            <a:r>
              <a:rPr lang="zh-CN" altLang="en-US" sz="2000" spc="-100" dirty="0" smtClean="0">
                <a:solidFill>
                  <a:srgbClr val="FF0000"/>
                </a:solidFill>
                <a:latin typeface="楷体_GB2312" panose="02010609030101010101" pitchFamily="49" charset="-122"/>
                <a:ea typeface="楷体_GB2312" panose="02010609030101010101" pitchFamily="49" charset="-122"/>
              </a:rPr>
              <a:t>处</a:t>
            </a:r>
            <a:r>
              <a:rPr lang="zh-CN" altLang="en-US" sz="2000" spc="-100" dirty="0" smtClean="0">
                <a:solidFill>
                  <a:schemeClr val="accent5"/>
                </a:solidFill>
                <a:latin typeface="黑体" panose="02010609060101010101" pitchFamily="49" charset="-122"/>
                <a:ea typeface="黑体" panose="02010609060101010101" pitchFamily="49" charset="-122"/>
              </a:rPr>
              <a:t>，</a:t>
            </a:r>
            <a:r>
              <a:rPr lang="zh-CN" altLang="zh-CN" sz="2000" spc="-100" dirty="0" smtClean="0">
                <a:solidFill>
                  <a:schemeClr val="accent5"/>
                </a:solidFill>
                <a:latin typeface="黑体" panose="02010609060101010101" pitchFamily="49" charset="-122"/>
                <a:ea typeface="黑体" panose="02010609060101010101" pitchFamily="49" charset="-122"/>
              </a:rPr>
              <a:t>生产</a:t>
            </a:r>
            <a:r>
              <a:rPr lang="zh-CN" altLang="en-US" sz="2000" spc="-100" dirty="0" smtClean="0">
                <a:solidFill>
                  <a:schemeClr val="accent5"/>
                </a:solidFill>
                <a:latin typeface="黑体" panose="02010609060101010101" pitchFamily="49" charset="-122"/>
                <a:ea typeface="黑体" panose="02010609060101010101" pitchFamily="49" charset="-122"/>
              </a:rPr>
              <a:t>矿井</a:t>
            </a:r>
            <a:r>
              <a:rPr lang="en-US" altLang="zh-CN" sz="2000" spc="-100" dirty="0" smtClean="0">
                <a:solidFill>
                  <a:srgbClr val="FF0000"/>
                </a:solidFill>
                <a:latin typeface="楷体_GB2312" panose="02010609030101010101" pitchFamily="49" charset="-122"/>
                <a:ea typeface="楷体_GB2312" panose="02010609030101010101" pitchFamily="49" charset="-122"/>
              </a:rPr>
              <a:t>106</a:t>
            </a:r>
            <a:r>
              <a:rPr lang="zh-CN" altLang="zh-CN" sz="2000" spc="-100" dirty="0" smtClean="0">
                <a:solidFill>
                  <a:srgbClr val="FF0000"/>
                </a:solidFill>
                <a:latin typeface="楷体_GB2312" panose="02010609030101010101" pitchFamily="49" charset="-122"/>
                <a:ea typeface="楷体_GB2312" panose="02010609030101010101" pitchFamily="49" charset="-122"/>
              </a:rPr>
              <a:t>处</a:t>
            </a:r>
            <a:r>
              <a:rPr lang="zh-CN" altLang="zh-CN" sz="2000" spc="-100" dirty="0" smtClean="0">
                <a:solidFill>
                  <a:schemeClr val="accent5"/>
                </a:solidFill>
                <a:latin typeface="黑体" panose="02010609060101010101" pitchFamily="49" charset="-122"/>
                <a:ea typeface="黑体" panose="02010609060101010101" pitchFamily="49" charset="-122"/>
              </a:rPr>
              <a:t>，</a:t>
            </a:r>
            <a:endParaRPr lang="en-US" altLang="zh-CN" sz="2000" spc="-100" dirty="0" smtClean="0">
              <a:solidFill>
                <a:schemeClr val="accent5"/>
              </a:solidFill>
              <a:latin typeface="黑体" panose="02010609060101010101" pitchFamily="49" charset="-122"/>
              <a:ea typeface="黑体" panose="02010609060101010101" pitchFamily="49" charset="-122"/>
            </a:endParaRPr>
          </a:p>
          <a:p>
            <a:pPr>
              <a:lnSpc>
                <a:spcPts val="3500"/>
              </a:lnSpc>
            </a:pPr>
            <a:r>
              <a:rPr lang="zh-CN" altLang="en-US" sz="2000" dirty="0" smtClean="0">
                <a:solidFill>
                  <a:schemeClr val="accent5"/>
                </a:solidFill>
                <a:latin typeface="黑体" panose="02010609060101010101" pitchFamily="49" charset="-122"/>
                <a:ea typeface="黑体" panose="02010609060101010101" pitchFamily="49" charset="-122"/>
              </a:rPr>
              <a:t>   建设矿井</a:t>
            </a:r>
            <a:r>
              <a:rPr lang="en-US" altLang="zh-CN" sz="2000" dirty="0" smtClean="0">
                <a:solidFill>
                  <a:srgbClr val="FF0000"/>
                </a:solidFill>
                <a:latin typeface="楷体_GB2312" panose="02010609030101010101" pitchFamily="49" charset="-122"/>
                <a:ea typeface="楷体_GB2312" panose="02010609030101010101" pitchFamily="49" charset="-122"/>
              </a:rPr>
              <a:t>5</a:t>
            </a:r>
            <a:r>
              <a:rPr lang="zh-CN" altLang="zh-CN" sz="2000" dirty="0" smtClean="0">
                <a:solidFill>
                  <a:srgbClr val="FF0000"/>
                </a:solidFill>
                <a:latin typeface="楷体_GB2312" panose="02010609030101010101" pitchFamily="49" charset="-122"/>
                <a:ea typeface="楷体_GB2312" panose="02010609030101010101" pitchFamily="49" charset="-122"/>
              </a:rPr>
              <a:t>处</a:t>
            </a:r>
            <a:endParaRPr lang="en-US" altLang="zh-CN" sz="2000" dirty="0">
              <a:solidFill>
                <a:schemeClr val="accent5"/>
              </a:solidFill>
              <a:latin typeface="黑体" panose="02010609060101010101" pitchFamily="49" charset="-122"/>
              <a:ea typeface="黑体" panose="02010609060101010101" pitchFamily="49" charset="-122"/>
            </a:endParaRPr>
          </a:p>
          <a:p>
            <a:pPr>
              <a:lnSpc>
                <a:spcPts val="3500"/>
              </a:lnSpc>
            </a:pPr>
            <a:r>
              <a:rPr lang="zh-CN" altLang="zh-CN" sz="2000" b="1" dirty="0" smtClean="0">
                <a:solidFill>
                  <a:schemeClr val="accent5"/>
                </a:solidFill>
                <a:latin typeface="楷体_GB2312" panose="02010609030101010101" pitchFamily="49" charset="-122"/>
                <a:ea typeface="楷体_GB2312" panose="02010609030101010101" pitchFamily="49" charset="-122"/>
              </a:rPr>
              <a:t>●</a:t>
            </a:r>
            <a:r>
              <a:rPr lang="en-US" altLang="zh-CN" sz="2000" b="1" dirty="0" smtClean="0">
                <a:solidFill>
                  <a:schemeClr val="accent5"/>
                </a:solidFill>
                <a:latin typeface="楷体_GB2312" panose="02010609030101010101" pitchFamily="49" charset="-122"/>
                <a:ea typeface="楷体_GB2312" panose="02010609030101010101" pitchFamily="49" charset="-122"/>
              </a:rPr>
              <a:t> </a:t>
            </a:r>
            <a:r>
              <a:rPr lang="zh-CN" altLang="zh-CN" sz="2000" spc="-100" dirty="0" smtClean="0">
                <a:solidFill>
                  <a:schemeClr val="accent5"/>
                </a:solidFill>
                <a:latin typeface="黑体" panose="02010609060101010101" pitchFamily="49" charset="-122"/>
                <a:ea typeface="黑体" panose="02010609060101010101" pitchFamily="49" charset="-122"/>
              </a:rPr>
              <a:t>核定产能</a:t>
            </a:r>
            <a:r>
              <a:rPr lang="en-US" altLang="zh-CN" sz="2000" spc="-100" dirty="0">
                <a:solidFill>
                  <a:srgbClr val="FF0000"/>
                </a:solidFill>
                <a:latin typeface="楷体_GB2312" panose="02010609030101010101" pitchFamily="49" charset="-122"/>
                <a:ea typeface="楷体_GB2312" panose="02010609030101010101" pitchFamily="49" charset="-122"/>
              </a:rPr>
              <a:t>1.5</a:t>
            </a:r>
            <a:r>
              <a:rPr lang="zh-CN" altLang="zh-CN" sz="2000" spc="-100" dirty="0">
                <a:solidFill>
                  <a:srgbClr val="FF0000"/>
                </a:solidFill>
                <a:latin typeface="楷体_GB2312" panose="02010609030101010101" pitchFamily="49" charset="-122"/>
                <a:ea typeface="楷体_GB2312" panose="02010609030101010101" pitchFamily="49" charset="-122"/>
              </a:rPr>
              <a:t>亿吨</a:t>
            </a:r>
            <a:r>
              <a:rPr lang="zh-CN" altLang="zh-CN" sz="2000" spc="-100" dirty="0" smtClean="0">
                <a:solidFill>
                  <a:schemeClr val="accent5"/>
                </a:solidFill>
                <a:latin typeface="黑体" panose="02010609060101010101" pitchFamily="49" charset="-122"/>
                <a:ea typeface="黑体" panose="02010609060101010101" pitchFamily="49" charset="-122"/>
              </a:rPr>
              <a:t>，</a:t>
            </a:r>
            <a:r>
              <a:rPr lang="en-US" altLang="zh-CN" sz="2000" spc="-100" dirty="0" smtClean="0">
                <a:solidFill>
                  <a:schemeClr val="accent5"/>
                </a:solidFill>
                <a:latin typeface="黑体" panose="02010609060101010101" pitchFamily="49" charset="-122"/>
                <a:ea typeface="黑体" panose="02010609060101010101" pitchFamily="49" charset="-122"/>
              </a:rPr>
              <a:t>2017</a:t>
            </a:r>
            <a:r>
              <a:rPr lang="zh-CN" altLang="zh-CN" sz="2000" spc="-100" dirty="0" smtClean="0">
                <a:solidFill>
                  <a:schemeClr val="accent5"/>
                </a:solidFill>
                <a:latin typeface="黑体" panose="02010609060101010101" pitchFamily="49" charset="-122"/>
                <a:ea typeface="黑体" panose="02010609060101010101" pitchFamily="49" charset="-122"/>
              </a:rPr>
              <a:t>年生</a:t>
            </a:r>
            <a:endParaRPr lang="en-US" altLang="zh-CN" sz="2000" spc="-100" dirty="0" smtClean="0">
              <a:solidFill>
                <a:schemeClr val="accent5"/>
              </a:solidFill>
              <a:latin typeface="黑体" panose="02010609060101010101" pitchFamily="49" charset="-122"/>
              <a:ea typeface="黑体" panose="02010609060101010101" pitchFamily="49" charset="-122"/>
            </a:endParaRPr>
          </a:p>
          <a:p>
            <a:pPr>
              <a:lnSpc>
                <a:spcPts val="3500"/>
              </a:lnSpc>
            </a:pPr>
            <a:r>
              <a:rPr lang="en-US" altLang="zh-CN" sz="2000" dirty="0">
                <a:solidFill>
                  <a:schemeClr val="accent5"/>
                </a:solidFill>
                <a:latin typeface="黑体" panose="02010609060101010101" pitchFamily="49" charset="-122"/>
                <a:ea typeface="黑体" panose="02010609060101010101" pitchFamily="49" charset="-122"/>
              </a:rPr>
              <a:t> </a:t>
            </a:r>
            <a:r>
              <a:rPr lang="en-US" altLang="zh-CN" sz="2000" dirty="0" smtClean="0">
                <a:solidFill>
                  <a:schemeClr val="accent5"/>
                </a:solidFill>
                <a:latin typeface="黑体" panose="02010609060101010101" pitchFamily="49" charset="-122"/>
                <a:ea typeface="黑体" panose="02010609060101010101" pitchFamily="49" charset="-122"/>
              </a:rPr>
              <a:t>  </a:t>
            </a:r>
            <a:r>
              <a:rPr lang="zh-CN" altLang="zh-CN" sz="2000" dirty="0" smtClean="0">
                <a:solidFill>
                  <a:schemeClr val="accent5"/>
                </a:solidFill>
                <a:latin typeface="黑体" panose="02010609060101010101" pitchFamily="49" charset="-122"/>
                <a:ea typeface="黑体" panose="02010609060101010101" pitchFamily="49" charset="-122"/>
              </a:rPr>
              <a:t>产原煤</a:t>
            </a:r>
            <a:r>
              <a:rPr lang="en-US" altLang="zh-CN" sz="2000" dirty="0">
                <a:solidFill>
                  <a:srgbClr val="FF0000"/>
                </a:solidFill>
                <a:latin typeface="楷体_GB2312" panose="02010609030101010101" pitchFamily="49" charset="-122"/>
                <a:ea typeface="楷体_GB2312" panose="02010609030101010101" pitchFamily="49" charset="-122"/>
              </a:rPr>
              <a:t>1.25</a:t>
            </a:r>
            <a:r>
              <a:rPr lang="zh-CN" altLang="zh-CN" sz="2000" dirty="0">
                <a:solidFill>
                  <a:srgbClr val="FF0000"/>
                </a:solidFill>
                <a:latin typeface="楷体_GB2312" panose="02010609030101010101" pitchFamily="49" charset="-122"/>
                <a:ea typeface="楷体_GB2312" panose="02010609030101010101" pitchFamily="49" charset="-122"/>
              </a:rPr>
              <a:t>亿</a:t>
            </a:r>
            <a:r>
              <a:rPr lang="zh-CN" altLang="zh-CN" sz="2000" dirty="0" smtClean="0">
                <a:solidFill>
                  <a:srgbClr val="FF0000"/>
                </a:solidFill>
                <a:latin typeface="楷体_GB2312" panose="02010609030101010101" pitchFamily="49" charset="-122"/>
                <a:ea typeface="楷体_GB2312" panose="02010609030101010101" pitchFamily="49" charset="-122"/>
              </a:rPr>
              <a:t>吨</a:t>
            </a:r>
            <a:endParaRPr lang="en-US" altLang="zh-CN" sz="2000" dirty="0">
              <a:solidFill>
                <a:schemeClr val="accent5"/>
              </a:solidFill>
              <a:latin typeface="黑体" panose="02010609060101010101" pitchFamily="49" charset="-122"/>
              <a:ea typeface="黑体" panose="02010609060101010101" pitchFamily="49" charset="-122"/>
            </a:endParaRPr>
          </a:p>
        </p:txBody>
      </p:sp>
      <p:sp>
        <p:nvSpPr>
          <p:cNvPr id="6" name="文本框 5"/>
          <p:cNvSpPr txBox="1"/>
          <p:nvPr/>
        </p:nvSpPr>
        <p:spPr>
          <a:xfrm>
            <a:off x="5334616" y="975021"/>
            <a:ext cx="2958768" cy="461665"/>
          </a:xfrm>
          <a:prstGeom prst="rect">
            <a:avLst/>
          </a:prstGeom>
          <a:noFill/>
          <a:effectLst/>
        </p:spPr>
        <p:txBody>
          <a:bodyPr wrap="square" rtlCol="0">
            <a:spAutoFit/>
          </a:bodyPr>
          <a:lstStyle/>
          <a:p>
            <a:pPr defTabSz="521482" fontAlgn="base">
              <a:spcBef>
                <a:spcPct val="0"/>
              </a:spcBef>
              <a:spcAft>
                <a:spcPct val="0"/>
              </a:spcAft>
            </a:pPr>
            <a:r>
              <a:rPr lang="zh-CN" altLang="en-US" sz="2400" b="1" dirty="0" smtClean="0">
                <a:solidFill>
                  <a:srgbClr val="078EF3"/>
                </a:solidFill>
                <a:latin typeface="Arial" pitchFamily="34" charset="0"/>
                <a:ea typeface="微软雅黑" panose="020B0503020204020204" pitchFamily="34" charset="-122"/>
                <a:sym typeface="Arial" panose="020B0604020202020204" pitchFamily="34" charset="0"/>
              </a:rPr>
              <a:t>（一）总体情况</a:t>
            </a:r>
            <a:endParaRPr lang="zh-CN" altLang="en-US" sz="2400" b="1" dirty="0">
              <a:solidFill>
                <a:srgbClr val="078EF3"/>
              </a:solidFill>
              <a:latin typeface="Arial" panose="020B0604020202020204" pitchFamily="34" charset="0"/>
              <a:ea typeface="微软雅黑" panose="020B0503020204020204" pitchFamily="34" charset="-122"/>
              <a:sym typeface="Arial" panose="020B0604020202020204" pitchFamily="34" charset="0"/>
            </a:endParaRPr>
          </a:p>
        </p:txBody>
      </p:sp>
      <p:pic>
        <p:nvPicPr>
          <p:cNvPr id="7" name="Picture 1" descr="C:\Users\xzs\Desktop\山东地图-4个分局-2017年.png"/>
          <p:cNvPicPr>
            <a:picLocks noChangeAspect="1" noChangeArrowheads="1"/>
          </p:cNvPicPr>
          <p:nvPr/>
        </p:nvPicPr>
        <p:blipFill>
          <a:blip r:embed="rId3" cstate="print"/>
          <a:srcRect/>
          <a:stretch>
            <a:fillRect/>
          </a:stretch>
        </p:blipFill>
        <p:spPr bwMode="auto">
          <a:xfrm>
            <a:off x="188448" y="1619489"/>
            <a:ext cx="4644484" cy="2920630"/>
          </a:xfrm>
          <a:prstGeom prst="rect">
            <a:avLst/>
          </a:prstGeom>
          <a:noFill/>
        </p:spPr>
      </p:pic>
    </p:spTree>
    <p:extLst>
      <p:ext uri="{BB962C8B-B14F-4D97-AF65-F5344CB8AC3E}">
        <p14:creationId xmlns:p14="http://schemas.microsoft.com/office/powerpoint/2010/main" val="749955854"/>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71892" y="122502"/>
            <a:ext cx="5570756" cy="523220"/>
          </a:xfrm>
          <a:prstGeom prst="rect">
            <a:avLst/>
          </a:prstGeom>
        </p:spPr>
        <p:txBody>
          <a:bodyPr wrap="none">
            <a:spAutoFit/>
          </a:bodyPr>
          <a:lstStyle/>
          <a:p>
            <a:r>
              <a:rPr lang="zh-CN" altLang="zh-CN" sz="2800" dirty="0" smtClean="0">
                <a:solidFill>
                  <a:schemeClr val="accent5"/>
                </a:solidFill>
                <a:ea typeface="黑体" panose="02010609060101010101" pitchFamily="49" charset="-122"/>
                <a:cs typeface="Times New Roman" panose="02020603050405020304" pitchFamily="18" charset="0"/>
              </a:rPr>
              <a:t>一</a:t>
            </a:r>
            <a:r>
              <a:rPr lang="zh-CN" altLang="zh-CN" sz="2800" dirty="0">
                <a:solidFill>
                  <a:schemeClr val="accent5"/>
                </a:solidFill>
                <a:ea typeface="黑体" panose="02010609060101010101" pitchFamily="49" charset="-122"/>
                <a:cs typeface="Times New Roman" panose="02020603050405020304" pitchFamily="18" charset="0"/>
              </a:rPr>
              <a:t>、</a:t>
            </a:r>
            <a:r>
              <a:rPr lang="zh-CN" altLang="en-US" sz="2800" dirty="0">
                <a:solidFill>
                  <a:schemeClr val="accent5"/>
                </a:solidFill>
                <a:ea typeface="黑体" panose="02010609060101010101" pitchFamily="49" charset="-122"/>
                <a:cs typeface="Times New Roman" panose="02020603050405020304" pitchFamily="18" charset="0"/>
              </a:rPr>
              <a:t>山东煤矿及升级改造基本情况</a:t>
            </a:r>
            <a:endParaRPr lang="zh-CN" altLang="en-US" sz="2800" dirty="0">
              <a:solidFill>
                <a:schemeClr val="accent5"/>
              </a:solidFill>
            </a:endParaRPr>
          </a:p>
        </p:txBody>
      </p:sp>
      <p:sp>
        <p:nvSpPr>
          <p:cNvPr id="5" name="矩形 4"/>
          <p:cNvSpPr/>
          <p:nvPr/>
        </p:nvSpPr>
        <p:spPr>
          <a:xfrm>
            <a:off x="1687270" y="1619414"/>
            <a:ext cx="6218239" cy="2657138"/>
          </a:xfrm>
          <a:prstGeom prst="rect">
            <a:avLst/>
          </a:prstGeom>
        </p:spPr>
        <p:txBody>
          <a:bodyPr wrap="square">
            <a:spAutoFit/>
          </a:bodyPr>
          <a:lstStyle/>
          <a:p>
            <a:pPr>
              <a:lnSpc>
                <a:spcPts val="4000"/>
              </a:lnSpc>
            </a:pPr>
            <a:r>
              <a:rPr lang="zh-CN" altLang="zh-CN" sz="2400" b="1" dirty="0" smtClean="0">
                <a:solidFill>
                  <a:schemeClr val="accent5"/>
                </a:solidFill>
                <a:latin typeface="楷体_GB2312" panose="02010609030101010101" pitchFamily="49" charset="-122"/>
                <a:ea typeface="楷体_GB2312" panose="02010609030101010101" pitchFamily="49" charset="-122"/>
              </a:rPr>
              <a:t>●</a:t>
            </a:r>
            <a:r>
              <a:rPr lang="en-US" altLang="zh-CN" sz="2400" b="1" dirty="0" smtClean="0">
                <a:solidFill>
                  <a:schemeClr val="accent5"/>
                </a:solidFill>
                <a:latin typeface="楷体_GB2312" panose="02010609030101010101" pitchFamily="49" charset="-122"/>
                <a:ea typeface="楷体_GB2312" panose="02010609030101010101" pitchFamily="49" charset="-122"/>
              </a:rPr>
              <a:t> </a:t>
            </a:r>
            <a:r>
              <a:rPr lang="zh-CN" altLang="zh-CN" sz="2400" dirty="0">
                <a:solidFill>
                  <a:schemeClr val="accent5"/>
                </a:solidFill>
                <a:latin typeface="黑体" panose="02010609060101010101" pitchFamily="49" charset="-122"/>
                <a:ea typeface="黑体" panose="02010609060101010101" pitchFamily="49" charset="-122"/>
              </a:rPr>
              <a:t>水文地质类型复杂及</a:t>
            </a:r>
            <a:r>
              <a:rPr lang="zh-CN" altLang="zh-CN" sz="2400" dirty="0" smtClean="0">
                <a:solidFill>
                  <a:schemeClr val="accent5"/>
                </a:solidFill>
                <a:latin typeface="黑体" panose="02010609060101010101" pitchFamily="49" charset="-122"/>
                <a:ea typeface="黑体" panose="02010609060101010101" pitchFamily="49" charset="-122"/>
              </a:rPr>
              <a:t>以上矿井</a:t>
            </a:r>
            <a:r>
              <a:rPr lang="en-US" altLang="zh-CN" sz="2400" dirty="0" smtClean="0">
                <a:solidFill>
                  <a:schemeClr val="accent5"/>
                </a:solidFill>
                <a:latin typeface="黑体" panose="02010609060101010101" pitchFamily="49" charset="-122"/>
                <a:ea typeface="黑体" panose="02010609060101010101" pitchFamily="49" charset="-122"/>
              </a:rPr>
              <a:t>    </a:t>
            </a:r>
            <a:r>
              <a:rPr lang="en-US" altLang="zh-CN" sz="2400" dirty="0" smtClean="0">
                <a:solidFill>
                  <a:srgbClr val="FF0000"/>
                </a:solidFill>
                <a:latin typeface="黑体" panose="02010609060101010101" pitchFamily="49" charset="-122"/>
                <a:ea typeface="黑体" panose="02010609060101010101" pitchFamily="49" charset="-122"/>
              </a:rPr>
              <a:t>18</a:t>
            </a:r>
            <a:r>
              <a:rPr lang="zh-CN" altLang="zh-CN" sz="2400" dirty="0">
                <a:solidFill>
                  <a:srgbClr val="FF0000"/>
                </a:solidFill>
                <a:latin typeface="黑体" panose="02010609060101010101" pitchFamily="49" charset="-122"/>
                <a:ea typeface="黑体" panose="02010609060101010101" pitchFamily="49" charset="-122"/>
              </a:rPr>
              <a:t>处</a:t>
            </a:r>
            <a:endParaRPr lang="en-US" altLang="zh-CN" sz="2400" dirty="0">
              <a:solidFill>
                <a:srgbClr val="FF0000"/>
              </a:solidFill>
              <a:latin typeface="黑体" panose="02010609060101010101" pitchFamily="49" charset="-122"/>
              <a:ea typeface="黑体" panose="02010609060101010101" pitchFamily="49" charset="-122"/>
            </a:endParaRPr>
          </a:p>
          <a:p>
            <a:pPr>
              <a:lnSpc>
                <a:spcPts val="4000"/>
              </a:lnSpc>
            </a:pPr>
            <a:r>
              <a:rPr lang="zh-CN" altLang="zh-CN" sz="2400" b="1" dirty="0" smtClean="0">
                <a:solidFill>
                  <a:schemeClr val="accent5"/>
                </a:solidFill>
                <a:latin typeface="楷体_GB2312" panose="02010609030101010101" pitchFamily="49" charset="-122"/>
                <a:ea typeface="楷体_GB2312" panose="02010609030101010101" pitchFamily="49" charset="-122"/>
              </a:rPr>
              <a:t>●</a:t>
            </a:r>
            <a:r>
              <a:rPr lang="en-US" altLang="zh-CN" sz="2400" b="1" dirty="0">
                <a:solidFill>
                  <a:schemeClr val="accent5"/>
                </a:solidFill>
                <a:latin typeface="楷体_GB2312" panose="02010609030101010101" pitchFamily="49" charset="-122"/>
                <a:ea typeface="楷体_GB2312" panose="02010609030101010101" pitchFamily="49" charset="-122"/>
              </a:rPr>
              <a:t> </a:t>
            </a:r>
            <a:r>
              <a:rPr lang="zh-CN" altLang="zh-CN" sz="2400" dirty="0" smtClean="0">
                <a:solidFill>
                  <a:schemeClr val="accent5"/>
                </a:solidFill>
                <a:latin typeface="黑体" panose="02010609060101010101" pitchFamily="49" charset="-122"/>
                <a:ea typeface="黑体" panose="02010609060101010101" pitchFamily="49" charset="-122"/>
              </a:rPr>
              <a:t>开采</a:t>
            </a:r>
            <a:r>
              <a:rPr lang="zh-CN" altLang="zh-CN" sz="2400" dirty="0">
                <a:solidFill>
                  <a:schemeClr val="accent5"/>
                </a:solidFill>
                <a:latin typeface="黑体" panose="02010609060101010101" pitchFamily="49" charset="-122"/>
                <a:ea typeface="黑体" panose="02010609060101010101" pitchFamily="49" charset="-122"/>
              </a:rPr>
              <a:t>自燃和易自燃煤层</a:t>
            </a:r>
            <a:r>
              <a:rPr lang="zh-CN" altLang="zh-CN" sz="2400" dirty="0" smtClean="0">
                <a:solidFill>
                  <a:schemeClr val="accent5"/>
                </a:solidFill>
                <a:latin typeface="黑体" panose="02010609060101010101" pitchFamily="49" charset="-122"/>
                <a:ea typeface="黑体" panose="02010609060101010101" pitchFamily="49" charset="-122"/>
              </a:rPr>
              <a:t>矿井</a:t>
            </a:r>
            <a:r>
              <a:rPr lang="en-US" altLang="zh-CN" sz="2400" dirty="0" smtClean="0">
                <a:solidFill>
                  <a:schemeClr val="accent5"/>
                </a:solidFill>
                <a:latin typeface="黑体" panose="02010609060101010101" pitchFamily="49" charset="-122"/>
                <a:ea typeface="黑体" panose="02010609060101010101" pitchFamily="49" charset="-122"/>
              </a:rPr>
              <a:t>     </a:t>
            </a:r>
            <a:r>
              <a:rPr lang="en-US" altLang="zh-CN" sz="2400" dirty="0" smtClean="0">
                <a:solidFill>
                  <a:srgbClr val="FF0000"/>
                </a:solidFill>
                <a:latin typeface="黑体" panose="02010609060101010101" pitchFamily="49" charset="-122"/>
                <a:ea typeface="黑体" panose="02010609060101010101" pitchFamily="49" charset="-122"/>
              </a:rPr>
              <a:t>102</a:t>
            </a:r>
            <a:r>
              <a:rPr lang="zh-CN" altLang="zh-CN" sz="2400" dirty="0" smtClean="0">
                <a:solidFill>
                  <a:srgbClr val="FF0000"/>
                </a:solidFill>
                <a:latin typeface="黑体" panose="02010609060101010101" pitchFamily="49" charset="-122"/>
                <a:ea typeface="黑体" panose="02010609060101010101" pitchFamily="49" charset="-122"/>
              </a:rPr>
              <a:t>处</a:t>
            </a:r>
            <a:endParaRPr lang="en-US" altLang="zh-CN" sz="2400" dirty="0">
              <a:solidFill>
                <a:srgbClr val="FF0000"/>
              </a:solidFill>
              <a:latin typeface="黑体" panose="02010609060101010101" pitchFamily="49" charset="-122"/>
              <a:ea typeface="黑体" panose="02010609060101010101" pitchFamily="49" charset="-122"/>
            </a:endParaRPr>
          </a:p>
          <a:p>
            <a:pPr>
              <a:lnSpc>
                <a:spcPts val="4000"/>
              </a:lnSpc>
            </a:pPr>
            <a:r>
              <a:rPr lang="zh-CN" altLang="zh-CN" sz="2400" b="1" dirty="0" smtClean="0">
                <a:solidFill>
                  <a:schemeClr val="accent5"/>
                </a:solidFill>
                <a:latin typeface="楷体_GB2312" panose="02010609030101010101" pitchFamily="49" charset="-122"/>
                <a:ea typeface="楷体_GB2312" panose="02010609030101010101" pitchFamily="49" charset="-122"/>
              </a:rPr>
              <a:t>●</a:t>
            </a:r>
            <a:r>
              <a:rPr lang="en-US" altLang="zh-CN" sz="2400" b="1" dirty="0" smtClean="0">
                <a:solidFill>
                  <a:schemeClr val="accent5"/>
                </a:solidFill>
                <a:latin typeface="楷体_GB2312" panose="02010609030101010101" pitchFamily="49" charset="-122"/>
                <a:ea typeface="楷体_GB2312" panose="02010609030101010101" pitchFamily="49" charset="-122"/>
              </a:rPr>
              <a:t> </a:t>
            </a:r>
            <a:r>
              <a:rPr lang="zh-CN" altLang="zh-CN" sz="2400" dirty="0" smtClean="0">
                <a:solidFill>
                  <a:schemeClr val="accent5"/>
                </a:solidFill>
                <a:latin typeface="黑体" panose="02010609060101010101" pitchFamily="49" charset="-122"/>
                <a:ea typeface="黑体" panose="02010609060101010101" pitchFamily="49" charset="-122"/>
              </a:rPr>
              <a:t>具有</a:t>
            </a:r>
            <a:r>
              <a:rPr lang="zh-CN" altLang="zh-CN" sz="2400" dirty="0">
                <a:solidFill>
                  <a:schemeClr val="accent5"/>
                </a:solidFill>
                <a:latin typeface="黑体" panose="02010609060101010101" pitchFamily="49" charset="-122"/>
                <a:ea typeface="黑体" panose="02010609060101010101" pitchFamily="49" charset="-122"/>
              </a:rPr>
              <a:t>煤尘爆炸</a:t>
            </a:r>
            <a:r>
              <a:rPr lang="zh-CN" altLang="zh-CN" sz="2400" dirty="0" smtClean="0">
                <a:solidFill>
                  <a:schemeClr val="accent5"/>
                </a:solidFill>
                <a:latin typeface="黑体" panose="02010609060101010101" pitchFamily="49" charset="-122"/>
                <a:ea typeface="黑体" panose="02010609060101010101" pitchFamily="49" charset="-122"/>
              </a:rPr>
              <a:t>危险性</a:t>
            </a:r>
            <a:r>
              <a:rPr lang="zh-CN" altLang="en-US" sz="2400" dirty="0" smtClean="0">
                <a:solidFill>
                  <a:schemeClr val="accent5"/>
                </a:solidFill>
                <a:latin typeface="黑体" panose="02010609060101010101" pitchFamily="49" charset="-122"/>
                <a:ea typeface="黑体" panose="02010609060101010101" pitchFamily="49" charset="-122"/>
              </a:rPr>
              <a:t>矿井       </a:t>
            </a:r>
            <a:r>
              <a:rPr lang="en-US" altLang="zh-CN" sz="2400" dirty="0" smtClean="0">
                <a:solidFill>
                  <a:srgbClr val="FF0000"/>
                </a:solidFill>
                <a:latin typeface="黑体" panose="02010609060101010101" pitchFamily="49" charset="-122"/>
                <a:ea typeface="黑体" panose="02010609060101010101" pitchFamily="49" charset="-122"/>
              </a:rPr>
              <a:t>112</a:t>
            </a:r>
            <a:r>
              <a:rPr lang="zh-CN" altLang="en-US" sz="2400" dirty="0" smtClean="0">
                <a:solidFill>
                  <a:srgbClr val="FF0000"/>
                </a:solidFill>
                <a:latin typeface="黑体" panose="02010609060101010101" pitchFamily="49" charset="-122"/>
                <a:ea typeface="黑体" panose="02010609060101010101" pitchFamily="49" charset="-122"/>
              </a:rPr>
              <a:t>处</a:t>
            </a:r>
            <a:endParaRPr lang="en-US" altLang="zh-CN" sz="2400" dirty="0">
              <a:solidFill>
                <a:schemeClr val="accent5"/>
              </a:solidFill>
              <a:latin typeface="黑体" panose="02010609060101010101" pitchFamily="49" charset="-122"/>
              <a:ea typeface="黑体" panose="02010609060101010101" pitchFamily="49" charset="-122"/>
            </a:endParaRPr>
          </a:p>
          <a:p>
            <a:pPr>
              <a:lnSpc>
                <a:spcPts val="4000"/>
              </a:lnSpc>
            </a:pPr>
            <a:r>
              <a:rPr lang="zh-CN" altLang="zh-CN" sz="2400" b="1" dirty="0" smtClean="0">
                <a:solidFill>
                  <a:schemeClr val="accent5"/>
                </a:solidFill>
                <a:latin typeface="楷体_GB2312" panose="02010609030101010101" pitchFamily="49" charset="-122"/>
                <a:ea typeface="楷体_GB2312" panose="02010609030101010101" pitchFamily="49" charset="-122"/>
              </a:rPr>
              <a:t>●</a:t>
            </a:r>
            <a:r>
              <a:rPr lang="en-US" altLang="zh-CN" sz="2400" b="1" dirty="0" smtClean="0">
                <a:solidFill>
                  <a:schemeClr val="accent5"/>
                </a:solidFill>
                <a:latin typeface="楷体_GB2312" panose="02010609030101010101" pitchFamily="49" charset="-122"/>
                <a:ea typeface="楷体_GB2312" panose="02010609030101010101" pitchFamily="49" charset="-122"/>
              </a:rPr>
              <a:t> </a:t>
            </a:r>
            <a:r>
              <a:rPr lang="zh-CN" altLang="zh-CN" sz="2400" dirty="0" smtClean="0">
                <a:solidFill>
                  <a:schemeClr val="accent5"/>
                </a:solidFill>
                <a:latin typeface="黑体" panose="02010609060101010101" pitchFamily="49" charset="-122"/>
                <a:ea typeface="黑体" panose="02010609060101010101" pitchFamily="49" charset="-122"/>
              </a:rPr>
              <a:t>受</a:t>
            </a:r>
            <a:r>
              <a:rPr lang="zh-CN" altLang="zh-CN" sz="2400" dirty="0">
                <a:solidFill>
                  <a:schemeClr val="accent5"/>
                </a:solidFill>
                <a:latin typeface="黑体" panose="02010609060101010101" pitchFamily="49" charset="-122"/>
                <a:ea typeface="黑体" panose="02010609060101010101" pitchFamily="49" charset="-122"/>
              </a:rPr>
              <a:t>冲击地压威胁</a:t>
            </a:r>
            <a:r>
              <a:rPr lang="zh-CN" altLang="zh-CN" sz="2400" dirty="0" smtClean="0">
                <a:solidFill>
                  <a:schemeClr val="accent5"/>
                </a:solidFill>
                <a:latin typeface="黑体" panose="02010609060101010101" pitchFamily="49" charset="-122"/>
                <a:ea typeface="黑体" panose="02010609060101010101" pitchFamily="49" charset="-122"/>
              </a:rPr>
              <a:t>矿井</a:t>
            </a:r>
            <a:r>
              <a:rPr lang="en-US" altLang="zh-CN" sz="2400" dirty="0" smtClean="0">
                <a:solidFill>
                  <a:schemeClr val="accent5"/>
                </a:solidFill>
                <a:latin typeface="黑体" panose="02010609060101010101" pitchFamily="49" charset="-122"/>
                <a:ea typeface="黑体" panose="02010609060101010101" pitchFamily="49" charset="-122"/>
              </a:rPr>
              <a:t>            </a:t>
            </a:r>
            <a:r>
              <a:rPr lang="en-US" altLang="zh-CN" sz="2400" dirty="0" smtClean="0">
                <a:solidFill>
                  <a:srgbClr val="FF0000"/>
                </a:solidFill>
                <a:latin typeface="黑体" panose="02010609060101010101" pitchFamily="49" charset="-122"/>
                <a:ea typeface="黑体" panose="02010609060101010101" pitchFamily="49" charset="-122"/>
              </a:rPr>
              <a:t>42</a:t>
            </a:r>
            <a:r>
              <a:rPr lang="zh-CN" altLang="zh-CN" sz="2400" dirty="0" smtClean="0">
                <a:solidFill>
                  <a:srgbClr val="FF0000"/>
                </a:solidFill>
                <a:latin typeface="黑体" panose="02010609060101010101" pitchFamily="49" charset="-122"/>
                <a:ea typeface="黑体" panose="02010609060101010101" pitchFamily="49" charset="-122"/>
              </a:rPr>
              <a:t>处</a:t>
            </a:r>
            <a:endParaRPr lang="en-US" altLang="zh-CN" sz="2400" dirty="0" smtClean="0">
              <a:solidFill>
                <a:schemeClr val="accent5"/>
              </a:solidFill>
              <a:latin typeface="黑体" panose="02010609060101010101" pitchFamily="49" charset="-122"/>
              <a:ea typeface="黑体" panose="02010609060101010101" pitchFamily="49" charset="-122"/>
            </a:endParaRPr>
          </a:p>
          <a:p>
            <a:pPr>
              <a:lnSpc>
                <a:spcPts val="4000"/>
              </a:lnSpc>
            </a:pPr>
            <a:r>
              <a:rPr lang="zh-CN" altLang="zh-CN" sz="2400" b="1" dirty="0" smtClean="0">
                <a:solidFill>
                  <a:schemeClr val="accent5"/>
                </a:solidFill>
                <a:latin typeface="楷体_GB2312" panose="02010609030101010101" pitchFamily="49" charset="-122"/>
                <a:ea typeface="楷体_GB2312" panose="02010609030101010101" pitchFamily="49" charset="-122"/>
              </a:rPr>
              <a:t>●</a:t>
            </a:r>
            <a:r>
              <a:rPr lang="en-US" altLang="zh-CN" sz="2400" b="1" dirty="0" smtClean="0">
                <a:solidFill>
                  <a:schemeClr val="accent5"/>
                </a:solidFill>
                <a:latin typeface="楷体_GB2312" panose="02010609030101010101" pitchFamily="49" charset="-122"/>
                <a:ea typeface="楷体_GB2312" panose="02010609030101010101" pitchFamily="49" charset="-122"/>
              </a:rPr>
              <a:t> </a:t>
            </a:r>
            <a:r>
              <a:rPr lang="zh-CN" altLang="zh-CN" sz="2400" dirty="0" smtClean="0">
                <a:solidFill>
                  <a:schemeClr val="accent5"/>
                </a:solidFill>
                <a:latin typeface="黑体" panose="02010609060101010101" pitchFamily="49" charset="-122"/>
                <a:ea typeface="黑体" panose="02010609060101010101" pitchFamily="49" charset="-122"/>
              </a:rPr>
              <a:t>千米</a:t>
            </a:r>
            <a:r>
              <a:rPr lang="zh-CN" altLang="zh-CN" sz="2400" dirty="0">
                <a:solidFill>
                  <a:schemeClr val="accent5"/>
                </a:solidFill>
                <a:latin typeface="黑体" panose="02010609060101010101" pitchFamily="49" charset="-122"/>
                <a:ea typeface="黑体" panose="02010609060101010101" pitchFamily="49" charset="-122"/>
              </a:rPr>
              <a:t>以上</a:t>
            </a:r>
            <a:r>
              <a:rPr lang="zh-CN" altLang="zh-CN" sz="2400" dirty="0" smtClean="0">
                <a:solidFill>
                  <a:schemeClr val="accent5"/>
                </a:solidFill>
                <a:latin typeface="黑体" panose="02010609060101010101" pitchFamily="49" charset="-122"/>
                <a:ea typeface="黑体" panose="02010609060101010101" pitchFamily="49" charset="-122"/>
              </a:rPr>
              <a:t>矿井</a:t>
            </a:r>
            <a:r>
              <a:rPr lang="en-US" altLang="zh-CN" sz="2400" dirty="0" smtClean="0">
                <a:solidFill>
                  <a:schemeClr val="accent5"/>
                </a:solidFill>
                <a:latin typeface="黑体" panose="02010609060101010101" pitchFamily="49" charset="-122"/>
                <a:ea typeface="黑体" panose="02010609060101010101" pitchFamily="49" charset="-122"/>
              </a:rPr>
              <a:t>                  </a:t>
            </a:r>
            <a:r>
              <a:rPr lang="en-US" altLang="zh-CN" sz="2400" dirty="0" smtClean="0">
                <a:solidFill>
                  <a:srgbClr val="FF0000"/>
                </a:solidFill>
                <a:latin typeface="黑体" panose="02010609060101010101" pitchFamily="49" charset="-122"/>
                <a:ea typeface="黑体" panose="02010609060101010101" pitchFamily="49" charset="-122"/>
              </a:rPr>
              <a:t>20</a:t>
            </a:r>
            <a:r>
              <a:rPr lang="zh-CN" altLang="zh-CN" sz="2400" dirty="0" smtClean="0">
                <a:solidFill>
                  <a:srgbClr val="FF0000"/>
                </a:solidFill>
                <a:latin typeface="黑体" panose="02010609060101010101" pitchFamily="49" charset="-122"/>
                <a:ea typeface="黑体" panose="02010609060101010101" pitchFamily="49" charset="-122"/>
              </a:rPr>
              <a:t>处</a:t>
            </a:r>
            <a:endParaRPr lang="en-US" altLang="zh-CN" sz="2400" dirty="0">
              <a:solidFill>
                <a:srgbClr val="FF0000"/>
              </a:solidFill>
              <a:latin typeface="黑体" panose="02010609060101010101" pitchFamily="49" charset="-122"/>
              <a:ea typeface="黑体" panose="02010609060101010101" pitchFamily="49" charset="-122"/>
            </a:endParaRPr>
          </a:p>
        </p:txBody>
      </p:sp>
      <p:sp>
        <p:nvSpPr>
          <p:cNvPr id="6" name="文本框 5"/>
          <p:cNvSpPr txBox="1"/>
          <p:nvPr/>
        </p:nvSpPr>
        <p:spPr>
          <a:xfrm>
            <a:off x="2793165" y="1083756"/>
            <a:ext cx="2958768" cy="461665"/>
          </a:xfrm>
          <a:prstGeom prst="rect">
            <a:avLst/>
          </a:prstGeom>
          <a:noFill/>
          <a:effectLst/>
        </p:spPr>
        <p:txBody>
          <a:bodyPr wrap="square" rtlCol="0">
            <a:spAutoFit/>
          </a:bodyPr>
          <a:lstStyle/>
          <a:p>
            <a:pPr defTabSz="521482" fontAlgn="base">
              <a:spcBef>
                <a:spcPct val="0"/>
              </a:spcBef>
              <a:spcAft>
                <a:spcPct val="0"/>
              </a:spcAft>
            </a:pPr>
            <a:r>
              <a:rPr lang="zh-CN" altLang="en-US" sz="2400" b="1" dirty="0" smtClean="0">
                <a:solidFill>
                  <a:srgbClr val="078EF3"/>
                </a:solidFill>
                <a:latin typeface="Arial" pitchFamily="34" charset="0"/>
                <a:ea typeface="微软雅黑" panose="020B0503020204020204" pitchFamily="34" charset="-122"/>
                <a:sym typeface="Arial" panose="020B0604020202020204" pitchFamily="34" charset="0"/>
              </a:rPr>
              <a:t>（二）</a:t>
            </a:r>
            <a:r>
              <a:rPr lang="zh-CN" altLang="zh-CN" sz="2400" b="1" dirty="0">
                <a:solidFill>
                  <a:srgbClr val="078EF3"/>
                </a:solidFill>
                <a:latin typeface="Arial" pitchFamily="34" charset="0"/>
                <a:ea typeface="微软雅黑" panose="020B0503020204020204" pitchFamily="34" charset="-122"/>
              </a:rPr>
              <a:t>主要灾害</a:t>
            </a:r>
            <a:r>
              <a:rPr lang="zh-CN" altLang="zh-CN" sz="2400" b="1" dirty="0" smtClean="0">
                <a:solidFill>
                  <a:srgbClr val="078EF3"/>
                </a:solidFill>
                <a:latin typeface="Arial" pitchFamily="34" charset="0"/>
                <a:ea typeface="微软雅黑" panose="020B0503020204020204" pitchFamily="34" charset="-122"/>
              </a:rPr>
              <a:t>情况</a:t>
            </a:r>
            <a:endParaRPr lang="zh-CN" altLang="en-US" sz="2400" b="1" dirty="0">
              <a:solidFill>
                <a:srgbClr val="078EF3"/>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798228951"/>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4508" y="4096133"/>
            <a:ext cx="2363724" cy="757130"/>
          </a:xfrm>
          <a:prstGeom prst="rect">
            <a:avLst/>
          </a:prstGeom>
        </p:spPr>
        <p:txBody>
          <a:bodyPr wrap="square">
            <a:spAutoFit/>
          </a:bodyPr>
          <a:lstStyle/>
          <a:p>
            <a:pPr algn="ctr"/>
            <a:r>
              <a:rPr lang="en-US" altLang="zh-CN" sz="1440" b="1" dirty="0" smtClean="0">
                <a:solidFill>
                  <a:srgbClr val="002060"/>
                </a:solidFill>
                <a:latin typeface="微软雅黑" panose="020B0503020204020204" pitchFamily="34" charset="-122"/>
                <a:ea typeface="微软雅黑" panose="020B0503020204020204" pitchFamily="34" charset="-122"/>
              </a:rPr>
              <a:t>2016.12</a:t>
            </a:r>
          </a:p>
          <a:p>
            <a:pPr algn="ctr"/>
            <a:r>
              <a:rPr lang="zh-CN" altLang="en-US" sz="1440" b="1" dirty="0" smtClean="0">
                <a:solidFill>
                  <a:srgbClr val="002060"/>
                </a:solidFill>
                <a:latin typeface="微软雅黑" panose="020B0503020204020204" pitchFamily="34" charset="-122"/>
                <a:ea typeface="微软雅黑" panose="020B0503020204020204" pitchFamily="34" charset="-122"/>
              </a:rPr>
              <a:t>国家局下发</a:t>
            </a:r>
            <a:endParaRPr lang="en-US" altLang="zh-CN" sz="1440" b="1" dirty="0" smtClean="0">
              <a:solidFill>
                <a:srgbClr val="002060"/>
              </a:solidFill>
              <a:latin typeface="微软雅黑" panose="020B0503020204020204" pitchFamily="34" charset="-122"/>
              <a:ea typeface="微软雅黑" panose="020B0503020204020204" pitchFamily="34" charset="-122"/>
            </a:endParaRPr>
          </a:p>
          <a:p>
            <a:pPr algn="ctr"/>
            <a:r>
              <a:rPr lang="en-US" altLang="zh-CN" sz="1440" b="1" dirty="0" smtClean="0">
                <a:solidFill>
                  <a:srgbClr val="002060"/>
                </a:solidFill>
                <a:latin typeface="微软雅黑" panose="020B0503020204020204" pitchFamily="34" charset="-122"/>
                <a:ea typeface="微软雅黑" panose="020B0503020204020204" pitchFamily="34" charset="-122"/>
              </a:rPr>
              <a:t>《</a:t>
            </a:r>
            <a:r>
              <a:rPr lang="zh-CN" altLang="en-US" sz="1440" b="1" dirty="0" smtClean="0">
                <a:solidFill>
                  <a:srgbClr val="002060"/>
                </a:solidFill>
                <a:latin typeface="微软雅黑" panose="020B0503020204020204" pitchFamily="34" charset="-122"/>
                <a:ea typeface="微软雅黑" panose="020B0503020204020204" pitchFamily="34" charset="-122"/>
              </a:rPr>
              <a:t>升级改造技术方案</a:t>
            </a:r>
            <a:r>
              <a:rPr lang="en-US" altLang="zh-CN" sz="1440" b="1" dirty="0" smtClean="0">
                <a:solidFill>
                  <a:srgbClr val="002060"/>
                </a:solidFill>
                <a:latin typeface="微软雅黑" panose="020B0503020204020204" pitchFamily="34" charset="-122"/>
                <a:ea typeface="微软雅黑" panose="020B0503020204020204" pitchFamily="34" charset="-122"/>
              </a:rPr>
              <a:t>》</a:t>
            </a:r>
            <a:endParaRPr lang="en-US" altLang="zh-CN" sz="1440" b="1" dirty="0">
              <a:solidFill>
                <a:srgbClr val="002060"/>
              </a:solidFill>
              <a:latin typeface="微软雅黑" panose="020B0503020204020204" pitchFamily="34" charset="-122"/>
              <a:ea typeface="微软雅黑" panose="020B0503020204020204" pitchFamily="34" charset="-122"/>
            </a:endParaRPr>
          </a:p>
        </p:txBody>
      </p:sp>
      <p:sp>
        <p:nvSpPr>
          <p:cNvPr id="3" name="任意多边形 2"/>
          <p:cNvSpPr/>
          <p:nvPr/>
        </p:nvSpPr>
        <p:spPr>
          <a:xfrm rot="274850">
            <a:off x="1291309" y="966990"/>
            <a:ext cx="6552872" cy="3181314"/>
          </a:xfrm>
          <a:custGeom>
            <a:avLst/>
            <a:gdLst>
              <a:gd name="connsiteX0" fmla="*/ 0 w 8391525"/>
              <a:gd name="connsiteY0" fmla="*/ 2790825 h 2790825"/>
              <a:gd name="connsiteX1" fmla="*/ 3829050 w 8391525"/>
              <a:gd name="connsiteY1" fmla="*/ 2228850 h 2790825"/>
              <a:gd name="connsiteX2" fmla="*/ 7315200 w 8391525"/>
              <a:gd name="connsiteY2" fmla="*/ 571500 h 2790825"/>
              <a:gd name="connsiteX3" fmla="*/ 8391525 w 8391525"/>
              <a:gd name="connsiteY3" fmla="*/ 0 h 2790825"/>
              <a:gd name="connsiteX0-1" fmla="*/ 0 w 8391525"/>
              <a:gd name="connsiteY0-2" fmla="*/ 2790825 h 2790825"/>
              <a:gd name="connsiteX1-3" fmla="*/ 3829050 w 8391525"/>
              <a:gd name="connsiteY1-4" fmla="*/ 2228850 h 2790825"/>
              <a:gd name="connsiteX2-5" fmla="*/ 7286625 w 8391525"/>
              <a:gd name="connsiteY2-6" fmla="*/ 733425 h 2790825"/>
              <a:gd name="connsiteX3-7" fmla="*/ 8391525 w 8391525"/>
              <a:gd name="connsiteY3-8" fmla="*/ 0 h 2790825"/>
              <a:gd name="connsiteX0-9" fmla="*/ 0 w 8391525"/>
              <a:gd name="connsiteY0-10" fmla="*/ 2790825 h 2790825"/>
              <a:gd name="connsiteX1-11" fmla="*/ 3829050 w 8391525"/>
              <a:gd name="connsiteY1-12" fmla="*/ 2228850 h 2790825"/>
              <a:gd name="connsiteX2-13" fmla="*/ 8391525 w 8391525"/>
              <a:gd name="connsiteY2-14" fmla="*/ 0 h 2790825"/>
              <a:gd name="connsiteX0-15" fmla="*/ 0 w 8391525"/>
              <a:gd name="connsiteY0-16" fmla="*/ 2790825 h 2790825"/>
              <a:gd name="connsiteX1-17" fmla="*/ 4133850 w 8391525"/>
              <a:gd name="connsiteY1-18" fmla="*/ 2124075 h 2790825"/>
              <a:gd name="connsiteX2-19" fmla="*/ 8391525 w 8391525"/>
              <a:gd name="connsiteY2-20" fmla="*/ 0 h 2790825"/>
              <a:gd name="connsiteX0-21" fmla="*/ 0 w 8391525"/>
              <a:gd name="connsiteY0-22" fmla="*/ 2790825 h 2790825"/>
              <a:gd name="connsiteX1-23" fmla="*/ 4133850 w 8391525"/>
              <a:gd name="connsiteY1-24" fmla="*/ 2124075 h 2790825"/>
              <a:gd name="connsiteX2-25" fmla="*/ 8391525 w 8391525"/>
              <a:gd name="connsiteY2-26" fmla="*/ 0 h 2790825"/>
              <a:gd name="connsiteX0-27" fmla="*/ 0 w 8172450"/>
              <a:gd name="connsiteY0-28" fmla="*/ 2905125 h 2905125"/>
              <a:gd name="connsiteX1-29" fmla="*/ 4133850 w 8172450"/>
              <a:gd name="connsiteY1-30" fmla="*/ 2238375 h 2905125"/>
              <a:gd name="connsiteX2-31" fmla="*/ 8172450 w 8172450"/>
              <a:gd name="connsiteY2-32" fmla="*/ 0 h 2905125"/>
              <a:gd name="connsiteX0-33" fmla="*/ 0 w 8172450"/>
              <a:gd name="connsiteY0-34" fmla="*/ 2905125 h 2905125"/>
              <a:gd name="connsiteX1-35" fmla="*/ 4133850 w 8172450"/>
              <a:gd name="connsiteY1-36" fmla="*/ 2238375 h 2905125"/>
              <a:gd name="connsiteX2-37" fmla="*/ 8172450 w 8172450"/>
              <a:gd name="connsiteY2-38" fmla="*/ 0 h 2905125"/>
              <a:gd name="connsiteX0-39" fmla="*/ 0 w 8158489"/>
              <a:gd name="connsiteY0-40" fmla="*/ 2995867 h 2995867"/>
              <a:gd name="connsiteX1-41" fmla="*/ 4133850 w 8158489"/>
              <a:gd name="connsiteY1-42" fmla="*/ 2329117 h 2995867"/>
              <a:gd name="connsiteX2-43" fmla="*/ 8158489 w 8158489"/>
              <a:gd name="connsiteY2-44" fmla="*/ 0 h 2995867"/>
              <a:gd name="connsiteX0-45" fmla="*/ 0 w 8158489"/>
              <a:gd name="connsiteY0-46" fmla="*/ 2995867 h 2995867"/>
              <a:gd name="connsiteX1-47" fmla="*/ 4245532 w 8158489"/>
              <a:gd name="connsiteY1-48" fmla="*/ 2329117 h 2995867"/>
              <a:gd name="connsiteX2-49" fmla="*/ 8158489 w 8158489"/>
              <a:gd name="connsiteY2-50" fmla="*/ 0 h 2995867"/>
              <a:gd name="connsiteX0-51" fmla="*/ 0 w 8158489"/>
              <a:gd name="connsiteY0-52" fmla="*/ 2995867 h 2995867"/>
              <a:gd name="connsiteX1-53" fmla="*/ 4245532 w 8158489"/>
              <a:gd name="connsiteY1-54" fmla="*/ 2329117 h 2995867"/>
              <a:gd name="connsiteX2-55" fmla="*/ 8158489 w 8158489"/>
              <a:gd name="connsiteY2-56" fmla="*/ 0 h 2995867"/>
              <a:gd name="connsiteX0-57" fmla="*/ 0 w 8305072"/>
              <a:gd name="connsiteY0-58" fmla="*/ 3198292 h 3198292"/>
              <a:gd name="connsiteX1-59" fmla="*/ 4392115 w 8305072"/>
              <a:gd name="connsiteY1-60" fmla="*/ 2329117 h 3198292"/>
              <a:gd name="connsiteX2-61" fmla="*/ 8305072 w 8305072"/>
              <a:gd name="connsiteY2-62" fmla="*/ 0 h 3198292"/>
              <a:gd name="connsiteX0-63" fmla="*/ 0 w 8381854"/>
              <a:gd name="connsiteY0-64" fmla="*/ 3261113 h 3261113"/>
              <a:gd name="connsiteX1-65" fmla="*/ 4468897 w 8381854"/>
              <a:gd name="connsiteY1-66" fmla="*/ 2329117 h 3261113"/>
              <a:gd name="connsiteX2-67" fmla="*/ 8381854 w 8381854"/>
              <a:gd name="connsiteY2-68" fmla="*/ 0 h 3261113"/>
              <a:gd name="connsiteX0-69" fmla="*/ 0 w 8381854"/>
              <a:gd name="connsiteY0-70" fmla="*/ 3261113 h 3261113"/>
              <a:gd name="connsiteX1-71" fmla="*/ 4468897 w 8381854"/>
              <a:gd name="connsiteY1-72" fmla="*/ 2329117 h 3261113"/>
              <a:gd name="connsiteX2-73" fmla="*/ 8381854 w 8381854"/>
              <a:gd name="connsiteY2-74" fmla="*/ 0 h 3261113"/>
              <a:gd name="connsiteX0-75" fmla="*/ 0 w 8381854"/>
              <a:gd name="connsiteY0-76" fmla="*/ 3261113 h 3261113"/>
              <a:gd name="connsiteX1-77" fmla="*/ 4524738 w 8381854"/>
              <a:gd name="connsiteY1-78" fmla="*/ 2350057 h 3261113"/>
              <a:gd name="connsiteX2-79" fmla="*/ 8381854 w 8381854"/>
              <a:gd name="connsiteY2-80" fmla="*/ 0 h 3261113"/>
              <a:gd name="connsiteX0-81" fmla="*/ 0 w 8242250"/>
              <a:gd name="connsiteY0-82" fmla="*/ 3268093 h 3268093"/>
              <a:gd name="connsiteX1-83" fmla="*/ 4524738 w 8242250"/>
              <a:gd name="connsiteY1-84" fmla="*/ 2357037 h 3268093"/>
              <a:gd name="connsiteX2-85" fmla="*/ 8242250 w 8242250"/>
              <a:gd name="connsiteY2-86" fmla="*/ 0 h 3268093"/>
              <a:gd name="connsiteX0-87" fmla="*/ 0 w 8242250"/>
              <a:gd name="connsiteY0-88" fmla="*/ 3268093 h 3268093"/>
              <a:gd name="connsiteX1-89" fmla="*/ 4768578 w 8242250"/>
              <a:gd name="connsiteY1-90" fmla="*/ 2219877 h 3268093"/>
              <a:gd name="connsiteX2-91" fmla="*/ 8242250 w 8242250"/>
              <a:gd name="connsiteY2-92" fmla="*/ 0 h 3268093"/>
              <a:gd name="connsiteX0-93" fmla="*/ 0 w 8242250"/>
              <a:gd name="connsiteY0-94" fmla="*/ 3268093 h 3268093"/>
              <a:gd name="connsiteX1-95" fmla="*/ 4768578 w 8242250"/>
              <a:gd name="connsiteY1-96" fmla="*/ 2219877 h 3268093"/>
              <a:gd name="connsiteX2-97" fmla="*/ 8242250 w 8242250"/>
              <a:gd name="connsiteY2-98" fmla="*/ 0 h 3268093"/>
              <a:gd name="connsiteX0-99" fmla="*/ 0 w 8242250"/>
              <a:gd name="connsiteY0-100" fmla="*/ 3268093 h 3268093"/>
              <a:gd name="connsiteX1-101" fmla="*/ 4768578 w 8242250"/>
              <a:gd name="connsiteY1-102" fmla="*/ 2219877 h 3268093"/>
              <a:gd name="connsiteX2-103" fmla="*/ 8242250 w 8242250"/>
              <a:gd name="connsiteY2-104" fmla="*/ 0 h 3268093"/>
              <a:gd name="connsiteX0-105" fmla="*/ 0 w 8242250"/>
              <a:gd name="connsiteY0-106" fmla="*/ 3268093 h 3268093"/>
              <a:gd name="connsiteX1-107" fmla="*/ 4768578 w 8242250"/>
              <a:gd name="connsiteY1-108" fmla="*/ 2219877 h 3268093"/>
              <a:gd name="connsiteX2-109" fmla="*/ 8242250 w 8242250"/>
              <a:gd name="connsiteY2-110" fmla="*/ 0 h 3268093"/>
              <a:gd name="connsiteX0-111" fmla="*/ 0 w 8242250"/>
              <a:gd name="connsiteY0-112" fmla="*/ 3268093 h 3268093"/>
              <a:gd name="connsiteX1-113" fmla="*/ 4768578 w 8242250"/>
              <a:gd name="connsiteY1-114" fmla="*/ 2288457 h 3268093"/>
              <a:gd name="connsiteX2-115" fmla="*/ 8242250 w 8242250"/>
              <a:gd name="connsiteY2-116" fmla="*/ 0 h 3268093"/>
              <a:gd name="connsiteX0-117" fmla="*/ 0 w 7815530"/>
              <a:gd name="connsiteY0-118" fmla="*/ 3534793 h 3534793"/>
              <a:gd name="connsiteX1-119" fmla="*/ 4768578 w 7815530"/>
              <a:gd name="connsiteY1-120" fmla="*/ 2555157 h 3534793"/>
              <a:gd name="connsiteX2-121" fmla="*/ 7815530 w 7815530"/>
              <a:gd name="connsiteY2-122" fmla="*/ 0 h 3534793"/>
              <a:gd name="connsiteX0-123" fmla="*/ 0 w 7815530"/>
              <a:gd name="connsiteY0-124" fmla="*/ 3534793 h 3534793"/>
              <a:gd name="connsiteX1-125" fmla="*/ 4768578 w 7815530"/>
              <a:gd name="connsiteY1-126" fmla="*/ 2555157 h 3534793"/>
              <a:gd name="connsiteX2-127" fmla="*/ 7815530 w 7815530"/>
              <a:gd name="connsiteY2-128" fmla="*/ 0 h 3534793"/>
              <a:gd name="connsiteX0-129" fmla="*/ 0 w 7815530"/>
              <a:gd name="connsiteY0-130" fmla="*/ 3534793 h 3534793"/>
              <a:gd name="connsiteX1-131" fmla="*/ 4768578 w 7815530"/>
              <a:gd name="connsiteY1-132" fmla="*/ 2555157 h 3534793"/>
              <a:gd name="connsiteX2-133" fmla="*/ 7815530 w 7815530"/>
              <a:gd name="connsiteY2-134" fmla="*/ 0 h 3534793"/>
              <a:gd name="connsiteX0-135" fmla="*/ 0 w 7815530"/>
              <a:gd name="connsiteY0-136" fmla="*/ 3534793 h 3534793"/>
              <a:gd name="connsiteX1-137" fmla="*/ 4776198 w 7815530"/>
              <a:gd name="connsiteY1-138" fmla="*/ 2555157 h 3534793"/>
              <a:gd name="connsiteX2-139" fmla="*/ 7815530 w 7815530"/>
              <a:gd name="connsiteY2-140" fmla="*/ 0 h 3534793"/>
              <a:gd name="connsiteX0-141" fmla="*/ 0 w 7815530"/>
              <a:gd name="connsiteY0-142" fmla="*/ 3534793 h 3534793"/>
              <a:gd name="connsiteX1-143" fmla="*/ 4776198 w 7815530"/>
              <a:gd name="connsiteY1-144" fmla="*/ 2555157 h 3534793"/>
              <a:gd name="connsiteX2-145" fmla="*/ 7815530 w 7815530"/>
              <a:gd name="connsiteY2-146" fmla="*/ 0 h 3534793"/>
              <a:gd name="connsiteX0-147" fmla="*/ 0 w 7815530"/>
              <a:gd name="connsiteY0-148" fmla="*/ 3534793 h 3534793"/>
              <a:gd name="connsiteX1-149" fmla="*/ 4776198 w 7815530"/>
              <a:gd name="connsiteY1-150" fmla="*/ 2555157 h 3534793"/>
              <a:gd name="connsiteX2-151" fmla="*/ 7815530 w 7815530"/>
              <a:gd name="connsiteY2-152" fmla="*/ 0 h 3534793"/>
            </a:gdLst>
            <a:ahLst/>
            <a:cxnLst>
              <a:cxn ang="0">
                <a:pos x="connsiteX0-1" y="connsiteY0-2"/>
              </a:cxn>
              <a:cxn ang="0">
                <a:pos x="connsiteX1-3" y="connsiteY1-4"/>
              </a:cxn>
              <a:cxn ang="0">
                <a:pos x="connsiteX2-5" y="connsiteY2-6"/>
              </a:cxn>
            </a:cxnLst>
            <a:rect l="l" t="t" r="r" b="b"/>
            <a:pathLst>
              <a:path w="7815530" h="3534793">
                <a:moveTo>
                  <a:pt x="0" y="3534793"/>
                </a:moveTo>
                <a:cubicBezTo>
                  <a:pt x="1304925" y="3438749"/>
                  <a:pt x="3283110" y="3243349"/>
                  <a:pt x="4776198" y="2555157"/>
                </a:cubicBezTo>
                <a:cubicBezTo>
                  <a:pt x="6269286" y="1866965"/>
                  <a:pt x="7279578" y="793749"/>
                  <a:pt x="7815530" y="0"/>
                </a:cubicBezTo>
              </a:path>
            </a:pathLst>
          </a:custGeom>
          <a:noFill/>
          <a:ln w="76200">
            <a:gradFill flip="none" rotWithShape="1">
              <a:gsLst>
                <a:gs pos="0">
                  <a:srgbClr val="C00000">
                    <a:lumMod val="64000"/>
                    <a:alpha val="0"/>
                  </a:srgbClr>
                </a:gs>
                <a:gs pos="84000">
                  <a:srgbClr val="00B050">
                    <a:lumMod val="82000"/>
                  </a:srgbClr>
                </a:gs>
                <a:gs pos="35000">
                  <a:srgbClr val="00B0F0"/>
                </a:gs>
              </a:gsLst>
              <a:lin ang="18900000" scaled="1"/>
              <a:tileRect/>
            </a:gradFill>
            <a:headEnd type="none" w="med" len="med"/>
            <a:tailEnd type="triangle" w="lg" len="lg"/>
          </a:ln>
          <a:effectLst>
            <a:outerShdw blurRad="203200" dist="76200" dir="3000000" sx="96000" sy="96000" kx="-1200000" algn="bl"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dirty="0">
              <a:ea typeface="微软雅黑" panose="020B0503020204020204" pitchFamily="34" charset="-122"/>
            </a:endParaRPr>
          </a:p>
        </p:txBody>
      </p:sp>
      <p:sp>
        <p:nvSpPr>
          <p:cNvPr id="4" name="矩形 3"/>
          <p:cNvSpPr/>
          <p:nvPr/>
        </p:nvSpPr>
        <p:spPr>
          <a:xfrm>
            <a:off x="2250059" y="3968215"/>
            <a:ext cx="2488669" cy="701731"/>
          </a:xfrm>
          <a:prstGeom prst="rect">
            <a:avLst/>
          </a:prstGeom>
        </p:spPr>
        <p:txBody>
          <a:bodyPr wrap="square">
            <a:spAutoFit/>
          </a:bodyPr>
          <a:lstStyle/>
          <a:p>
            <a:pPr algn="ctr"/>
            <a:r>
              <a:rPr lang="en-US" altLang="zh-CN" sz="1440" b="1" dirty="0" smtClean="0">
                <a:solidFill>
                  <a:srgbClr val="002060"/>
                </a:solidFill>
                <a:latin typeface="微软雅黑" panose="020B0503020204020204" pitchFamily="34" charset="-122"/>
                <a:ea typeface="微软雅黑" panose="020B0503020204020204" pitchFamily="34" charset="-122"/>
              </a:rPr>
              <a:t>2017.08</a:t>
            </a:r>
            <a:endParaRPr lang="en-US" altLang="zh-CN" sz="1440" b="1" dirty="0">
              <a:solidFill>
                <a:srgbClr val="002060"/>
              </a:solidFill>
              <a:latin typeface="微软雅黑" panose="020B0503020204020204" pitchFamily="34" charset="-122"/>
              <a:ea typeface="微软雅黑" panose="020B0503020204020204" pitchFamily="34" charset="-122"/>
            </a:endParaRPr>
          </a:p>
          <a:p>
            <a:pPr algn="ctr"/>
            <a:r>
              <a:rPr lang="zh-CN" altLang="en-US" sz="1260" b="1" dirty="0" smtClean="0">
                <a:solidFill>
                  <a:srgbClr val="002060"/>
                </a:solidFill>
                <a:latin typeface="微软雅黑" panose="020B0503020204020204" pitchFamily="34" charset="-122"/>
                <a:ea typeface="微软雅黑" panose="020B0503020204020204" pitchFamily="34" charset="-122"/>
              </a:rPr>
              <a:t>制定并发布山东</a:t>
            </a:r>
            <a:endParaRPr lang="en-US" altLang="zh-CN" sz="1260" b="1" dirty="0" smtClean="0">
              <a:solidFill>
                <a:srgbClr val="002060"/>
              </a:solidFill>
              <a:latin typeface="微软雅黑" panose="020B0503020204020204" pitchFamily="34" charset="-122"/>
              <a:ea typeface="微软雅黑" panose="020B0503020204020204" pitchFamily="34" charset="-122"/>
            </a:endParaRPr>
          </a:p>
          <a:p>
            <a:pPr algn="ctr"/>
            <a:r>
              <a:rPr lang="en-US" altLang="zh-CN" sz="1260" b="1" dirty="0" smtClean="0">
                <a:solidFill>
                  <a:srgbClr val="002060"/>
                </a:solidFill>
                <a:latin typeface="微软雅黑" panose="020B0503020204020204" pitchFamily="34" charset="-122"/>
                <a:ea typeface="微软雅黑" panose="020B0503020204020204" pitchFamily="34" charset="-122"/>
              </a:rPr>
              <a:t>《</a:t>
            </a:r>
            <a:r>
              <a:rPr lang="zh-CN" altLang="en-US" sz="1260" b="1" dirty="0">
                <a:solidFill>
                  <a:srgbClr val="002060"/>
                </a:solidFill>
                <a:latin typeface="微软雅黑" panose="020B0503020204020204" pitchFamily="34" charset="-122"/>
                <a:ea typeface="微软雅黑" panose="020B0503020204020204" pitchFamily="34" charset="-122"/>
              </a:rPr>
              <a:t>升级改造实施</a:t>
            </a:r>
            <a:r>
              <a:rPr lang="zh-CN" altLang="en-US" sz="1260" b="1" dirty="0" smtClean="0">
                <a:solidFill>
                  <a:srgbClr val="002060"/>
                </a:solidFill>
                <a:latin typeface="微软雅黑" panose="020B0503020204020204" pitchFamily="34" charset="-122"/>
                <a:ea typeface="微软雅黑" panose="020B0503020204020204" pitchFamily="34" charset="-122"/>
              </a:rPr>
              <a:t>标准</a:t>
            </a:r>
            <a:r>
              <a:rPr lang="en-US" altLang="zh-CN" sz="1260" b="1" dirty="0" smtClean="0">
                <a:solidFill>
                  <a:srgbClr val="002060"/>
                </a:solidFill>
                <a:latin typeface="微软雅黑" panose="020B0503020204020204" pitchFamily="34" charset="-122"/>
                <a:ea typeface="微软雅黑" panose="020B0503020204020204" pitchFamily="34" charset="-122"/>
              </a:rPr>
              <a:t>》</a:t>
            </a:r>
            <a:endParaRPr lang="en-US" altLang="zh-CN" sz="1260" b="1" dirty="0">
              <a:solidFill>
                <a:srgbClr val="002060"/>
              </a:solidFill>
              <a:latin typeface="微软雅黑" panose="020B0503020204020204" pitchFamily="34" charset="-122"/>
              <a:ea typeface="微软雅黑" panose="020B0503020204020204" pitchFamily="34" charset="-122"/>
            </a:endParaRPr>
          </a:p>
        </p:txBody>
      </p:sp>
      <p:sp>
        <p:nvSpPr>
          <p:cNvPr id="5" name="矩形 4"/>
          <p:cNvSpPr/>
          <p:nvPr/>
        </p:nvSpPr>
        <p:spPr>
          <a:xfrm>
            <a:off x="985046" y="2830979"/>
            <a:ext cx="2130552" cy="738664"/>
          </a:xfrm>
          <a:prstGeom prst="rect">
            <a:avLst/>
          </a:prstGeom>
        </p:spPr>
        <p:txBody>
          <a:bodyPr wrap="square">
            <a:spAutoFit/>
          </a:bodyPr>
          <a:lstStyle/>
          <a:p>
            <a:pPr algn="ctr"/>
            <a:r>
              <a:rPr lang="en-US" altLang="zh-CN" sz="1400" b="1" dirty="0" smtClean="0">
                <a:solidFill>
                  <a:srgbClr val="002060"/>
                </a:solidFill>
                <a:latin typeface="微软雅黑" panose="020B0503020204020204" pitchFamily="34" charset="-122"/>
                <a:ea typeface="微软雅黑" panose="020B0503020204020204" pitchFamily="34" charset="-122"/>
              </a:rPr>
              <a:t>2017.02</a:t>
            </a:r>
            <a:r>
              <a:rPr lang="zh-CN" altLang="en-US" sz="1400" b="1" dirty="0" smtClean="0">
                <a:solidFill>
                  <a:srgbClr val="002060"/>
                </a:solidFill>
                <a:latin typeface="微软雅黑" panose="020B0503020204020204" pitchFamily="34" charset="-122"/>
                <a:ea typeface="微软雅黑" panose="020B0503020204020204" pitchFamily="34" charset="-122"/>
              </a:rPr>
              <a:t>山东局</a:t>
            </a:r>
            <a:endParaRPr lang="en-US" altLang="zh-CN" sz="1400" b="1" dirty="0">
              <a:solidFill>
                <a:srgbClr val="002060"/>
              </a:solidFill>
              <a:latin typeface="微软雅黑" panose="020B0503020204020204" pitchFamily="34" charset="-122"/>
              <a:ea typeface="微软雅黑" panose="020B0503020204020204" pitchFamily="34" charset="-122"/>
            </a:endParaRPr>
          </a:p>
          <a:p>
            <a:pPr algn="ctr"/>
            <a:r>
              <a:rPr lang="zh-CN" altLang="en-US" sz="1400" b="1" dirty="0" smtClean="0">
                <a:solidFill>
                  <a:srgbClr val="002060"/>
                </a:solidFill>
                <a:latin typeface="微软雅黑" panose="020B0503020204020204" pitchFamily="34" charset="-122"/>
                <a:ea typeface="微软雅黑" panose="020B0503020204020204" pitchFamily="34" charset="-122"/>
              </a:rPr>
              <a:t>煤矿信息化建设规划</a:t>
            </a:r>
            <a:endParaRPr lang="en-US" altLang="zh-CN" sz="1400" b="1" dirty="0" smtClean="0">
              <a:solidFill>
                <a:srgbClr val="002060"/>
              </a:solidFill>
              <a:latin typeface="微软雅黑" panose="020B0503020204020204" pitchFamily="34" charset="-122"/>
              <a:ea typeface="微软雅黑" panose="020B0503020204020204" pitchFamily="34" charset="-122"/>
            </a:endParaRPr>
          </a:p>
          <a:p>
            <a:pPr algn="ctr"/>
            <a:r>
              <a:rPr lang="zh-CN" altLang="en-US" sz="1400" b="1" dirty="0" smtClean="0">
                <a:solidFill>
                  <a:srgbClr val="002060"/>
                </a:solidFill>
                <a:latin typeface="微软雅黑" panose="020B0503020204020204" pitchFamily="34" charset="-122"/>
                <a:ea typeface="微软雅黑" panose="020B0503020204020204" pitchFamily="34" charset="-122"/>
              </a:rPr>
              <a:t>成立升级改造小组</a:t>
            </a:r>
            <a:endParaRPr lang="zh-CN" altLang="en-US" sz="1400" b="1" dirty="0">
              <a:solidFill>
                <a:srgbClr val="002060"/>
              </a:solidFill>
              <a:latin typeface="微软雅黑" panose="020B0503020204020204" pitchFamily="34" charset="-122"/>
              <a:ea typeface="微软雅黑" panose="020B0503020204020204" pitchFamily="34" charset="-122"/>
            </a:endParaRPr>
          </a:p>
        </p:txBody>
      </p:sp>
      <p:sp>
        <p:nvSpPr>
          <p:cNvPr id="6" name="矩形 5"/>
          <p:cNvSpPr/>
          <p:nvPr/>
        </p:nvSpPr>
        <p:spPr>
          <a:xfrm>
            <a:off x="4633124" y="3532710"/>
            <a:ext cx="1632208" cy="701731"/>
          </a:xfrm>
          <a:prstGeom prst="rect">
            <a:avLst/>
          </a:prstGeom>
        </p:spPr>
        <p:txBody>
          <a:bodyPr wrap="square">
            <a:spAutoFit/>
          </a:bodyPr>
          <a:lstStyle/>
          <a:p>
            <a:pPr algn="ctr"/>
            <a:r>
              <a:rPr lang="en-US" altLang="zh-CN" sz="1440" b="1" dirty="0" smtClean="0">
                <a:solidFill>
                  <a:srgbClr val="002060"/>
                </a:solidFill>
                <a:latin typeface="微软雅黑" panose="020B0503020204020204" pitchFamily="34" charset="-122"/>
                <a:ea typeface="微软雅黑" panose="020B0503020204020204" pitchFamily="34" charset="-122"/>
              </a:rPr>
              <a:t>2018.03</a:t>
            </a:r>
            <a:endParaRPr lang="en-US" altLang="zh-CN" sz="1440" b="1" dirty="0">
              <a:solidFill>
                <a:srgbClr val="002060"/>
              </a:solidFill>
              <a:latin typeface="微软雅黑" panose="020B0503020204020204" pitchFamily="34" charset="-122"/>
              <a:ea typeface="微软雅黑" panose="020B0503020204020204" pitchFamily="34" charset="-122"/>
            </a:endParaRPr>
          </a:p>
          <a:p>
            <a:pPr algn="ctr"/>
            <a:r>
              <a:rPr lang="zh-CN" altLang="en-US" sz="1260" b="1" dirty="0" smtClean="0">
                <a:solidFill>
                  <a:srgbClr val="002060"/>
                </a:solidFill>
                <a:latin typeface="微软雅黑" panose="020B0503020204020204" pitchFamily="34" charset="-122"/>
                <a:ea typeface="微软雅黑" panose="020B0503020204020204" pitchFamily="34" charset="-122"/>
              </a:rPr>
              <a:t>总结经验、座谈交流</a:t>
            </a:r>
            <a:endParaRPr lang="en-US" altLang="zh-CN" sz="1260" b="1" dirty="0" smtClean="0">
              <a:solidFill>
                <a:srgbClr val="002060"/>
              </a:solidFill>
              <a:latin typeface="微软雅黑" panose="020B0503020204020204" pitchFamily="34" charset="-122"/>
              <a:ea typeface="微软雅黑" panose="020B0503020204020204" pitchFamily="34" charset="-122"/>
            </a:endParaRPr>
          </a:p>
          <a:p>
            <a:pPr algn="ctr"/>
            <a:r>
              <a:rPr lang="zh-CN" altLang="en-US" sz="1260" b="1" dirty="0" smtClean="0">
                <a:solidFill>
                  <a:srgbClr val="002060"/>
                </a:solidFill>
                <a:latin typeface="微软雅黑" panose="020B0503020204020204" pitchFamily="34" charset="-122"/>
                <a:ea typeface="微软雅黑" panose="020B0503020204020204" pitchFamily="34" charset="-122"/>
              </a:rPr>
              <a:t>全省推广全面实施</a:t>
            </a:r>
            <a:endParaRPr lang="zh-CN" altLang="en-US" sz="1260" b="1" dirty="0">
              <a:solidFill>
                <a:srgbClr val="002060"/>
              </a:solidFill>
              <a:latin typeface="微软雅黑" panose="020B0503020204020204" pitchFamily="34" charset="-122"/>
              <a:ea typeface="微软雅黑" panose="020B0503020204020204" pitchFamily="34" charset="-122"/>
            </a:endParaRPr>
          </a:p>
        </p:txBody>
      </p:sp>
      <p:sp>
        <p:nvSpPr>
          <p:cNvPr id="7" name="矩形 6"/>
          <p:cNvSpPr/>
          <p:nvPr/>
        </p:nvSpPr>
        <p:spPr>
          <a:xfrm>
            <a:off x="4927217" y="2247263"/>
            <a:ext cx="1573566" cy="507831"/>
          </a:xfrm>
          <a:prstGeom prst="rect">
            <a:avLst/>
          </a:prstGeom>
        </p:spPr>
        <p:txBody>
          <a:bodyPr wrap="square">
            <a:spAutoFit/>
          </a:bodyPr>
          <a:lstStyle/>
          <a:p>
            <a:pPr algn="ctr"/>
            <a:r>
              <a:rPr lang="en-US" altLang="zh-CN" sz="1440" b="1" dirty="0" smtClean="0">
                <a:solidFill>
                  <a:srgbClr val="002060"/>
                </a:solidFill>
                <a:latin typeface="微软雅黑" panose="020B0503020204020204" pitchFamily="34" charset="-122"/>
                <a:ea typeface="微软雅黑" panose="020B0503020204020204" pitchFamily="34" charset="-122"/>
              </a:rPr>
              <a:t>2018.04-09</a:t>
            </a:r>
            <a:endParaRPr lang="en-US" altLang="zh-CN" sz="1440" b="1" dirty="0">
              <a:solidFill>
                <a:srgbClr val="002060"/>
              </a:solidFill>
              <a:latin typeface="微软雅黑" panose="020B0503020204020204" pitchFamily="34" charset="-122"/>
              <a:ea typeface="微软雅黑" panose="020B0503020204020204" pitchFamily="34" charset="-122"/>
            </a:endParaRPr>
          </a:p>
          <a:p>
            <a:pPr algn="ctr"/>
            <a:r>
              <a:rPr lang="zh-CN" altLang="en-US" sz="1260" b="1" dirty="0" smtClean="0">
                <a:solidFill>
                  <a:srgbClr val="002060"/>
                </a:solidFill>
                <a:latin typeface="微软雅黑" panose="020B0503020204020204" pitchFamily="34" charset="-122"/>
                <a:ea typeface="微软雅黑" panose="020B0503020204020204" pitchFamily="34" charset="-122"/>
              </a:rPr>
              <a:t>分片督导推进</a:t>
            </a:r>
            <a:endParaRPr lang="zh-CN" altLang="en-US" sz="1260" b="1" dirty="0">
              <a:solidFill>
                <a:srgbClr val="002060"/>
              </a:solidFill>
              <a:latin typeface="微软雅黑" panose="020B0503020204020204" pitchFamily="34" charset="-122"/>
              <a:ea typeface="微软雅黑" panose="020B0503020204020204" pitchFamily="34" charset="-122"/>
            </a:endParaRPr>
          </a:p>
        </p:txBody>
      </p:sp>
      <p:sp>
        <p:nvSpPr>
          <p:cNvPr id="8" name="矩形 7"/>
          <p:cNvSpPr/>
          <p:nvPr/>
        </p:nvSpPr>
        <p:spPr>
          <a:xfrm>
            <a:off x="3455617" y="2776676"/>
            <a:ext cx="1826514" cy="507831"/>
          </a:xfrm>
          <a:prstGeom prst="rect">
            <a:avLst/>
          </a:prstGeom>
        </p:spPr>
        <p:txBody>
          <a:bodyPr wrap="square">
            <a:spAutoFit/>
          </a:bodyPr>
          <a:lstStyle/>
          <a:p>
            <a:pPr algn="ctr"/>
            <a:r>
              <a:rPr lang="en-US" altLang="zh-CN" sz="1440" b="1" dirty="0" smtClean="0">
                <a:solidFill>
                  <a:srgbClr val="002060"/>
                </a:solidFill>
                <a:latin typeface="微软雅黑" panose="020B0503020204020204" pitchFamily="34" charset="-122"/>
                <a:ea typeface="微软雅黑" panose="020B0503020204020204" pitchFamily="34" charset="-122"/>
              </a:rPr>
              <a:t>2017.08-2018.02</a:t>
            </a:r>
            <a:endParaRPr lang="en-US" altLang="zh-CN" sz="1440" b="1" dirty="0">
              <a:solidFill>
                <a:srgbClr val="002060"/>
              </a:solidFill>
              <a:latin typeface="微软雅黑" panose="020B0503020204020204" pitchFamily="34" charset="-122"/>
              <a:ea typeface="微软雅黑" panose="020B0503020204020204" pitchFamily="34" charset="-122"/>
            </a:endParaRPr>
          </a:p>
          <a:p>
            <a:pPr algn="ctr"/>
            <a:r>
              <a:rPr lang="en-US" altLang="zh-CN" sz="1260" b="1" dirty="0" smtClean="0">
                <a:solidFill>
                  <a:srgbClr val="002060"/>
                </a:solidFill>
                <a:latin typeface="微软雅黑" panose="020B0503020204020204" pitchFamily="34" charset="-122"/>
                <a:ea typeface="微软雅黑" panose="020B0503020204020204" pitchFamily="34" charset="-122"/>
              </a:rPr>
              <a:t>14</a:t>
            </a:r>
            <a:r>
              <a:rPr lang="zh-CN" altLang="en-US" sz="1260" b="1" dirty="0" smtClean="0">
                <a:solidFill>
                  <a:srgbClr val="002060"/>
                </a:solidFill>
                <a:latin typeface="微软雅黑" panose="020B0503020204020204" pitchFamily="34" charset="-122"/>
                <a:ea typeface="微软雅黑" panose="020B0503020204020204" pitchFamily="34" charset="-122"/>
              </a:rPr>
              <a:t>处煤矿试点示范</a:t>
            </a:r>
            <a:endParaRPr lang="zh-CN" altLang="en-US" sz="1260" b="1" dirty="0">
              <a:solidFill>
                <a:srgbClr val="002060"/>
              </a:solidFill>
              <a:latin typeface="微软雅黑" panose="020B0503020204020204" pitchFamily="34" charset="-122"/>
              <a:ea typeface="微软雅黑" panose="020B0503020204020204" pitchFamily="34" charset="-122"/>
            </a:endParaRPr>
          </a:p>
        </p:txBody>
      </p:sp>
      <p:sp>
        <p:nvSpPr>
          <p:cNvPr id="9" name="五角星 8"/>
          <p:cNvSpPr/>
          <p:nvPr/>
        </p:nvSpPr>
        <p:spPr>
          <a:xfrm>
            <a:off x="967725" y="3725347"/>
            <a:ext cx="300255" cy="300255"/>
          </a:xfrm>
          <a:prstGeom prst="star5">
            <a:avLst>
              <a:gd name="adj" fmla="val 29428"/>
              <a:gd name="hf" fmla="val 105146"/>
              <a:gd name="vf" fmla="val 110557"/>
            </a:avLst>
          </a:prstGeom>
          <a:solidFill>
            <a:srgbClr val="0070C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dirty="0">
              <a:ea typeface="微软雅黑" panose="020B0503020204020204" pitchFamily="34" charset="-122"/>
            </a:endParaRPr>
          </a:p>
        </p:txBody>
      </p:sp>
      <p:sp>
        <p:nvSpPr>
          <p:cNvPr id="10" name="五角星 9"/>
          <p:cNvSpPr/>
          <p:nvPr/>
        </p:nvSpPr>
        <p:spPr>
          <a:xfrm>
            <a:off x="1864622" y="3692638"/>
            <a:ext cx="300255" cy="300255"/>
          </a:xfrm>
          <a:prstGeom prst="star5">
            <a:avLst>
              <a:gd name="adj" fmla="val 29428"/>
              <a:gd name="hf" fmla="val 105146"/>
              <a:gd name="vf" fmla="val 110557"/>
            </a:avLst>
          </a:prstGeom>
          <a:solidFill>
            <a:srgbClr val="0070C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dirty="0">
              <a:ea typeface="微软雅黑" panose="020B0503020204020204" pitchFamily="34" charset="-122"/>
            </a:endParaRPr>
          </a:p>
        </p:txBody>
      </p:sp>
      <p:sp>
        <p:nvSpPr>
          <p:cNvPr id="11" name="五角星 10"/>
          <p:cNvSpPr/>
          <p:nvPr/>
        </p:nvSpPr>
        <p:spPr>
          <a:xfrm>
            <a:off x="3194138" y="3593028"/>
            <a:ext cx="300255" cy="300255"/>
          </a:xfrm>
          <a:prstGeom prst="star5">
            <a:avLst>
              <a:gd name="adj" fmla="val 29428"/>
              <a:gd name="hf" fmla="val 105146"/>
              <a:gd name="vf" fmla="val 110557"/>
            </a:avLst>
          </a:prstGeom>
          <a:solidFill>
            <a:srgbClr val="0070C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dirty="0">
              <a:ea typeface="微软雅黑" panose="020B0503020204020204" pitchFamily="34" charset="-122"/>
            </a:endParaRPr>
          </a:p>
        </p:txBody>
      </p:sp>
      <p:sp>
        <p:nvSpPr>
          <p:cNvPr id="12" name="五角星 11"/>
          <p:cNvSpPr/>
          <p:nvPr/>
        </p:nvSpPr>
        <p:spPr>
          <a:xfrm>
            <a:off x="4290334" y="3369722"/>
            <a:ext cx="300255" cy="300255"/>
          </a:xfrm>
          <a:prstGeom prst="star5">
            <a:avLst>
              <a:gd name="adj" fmla="val 29428"/>
              <a:gd name="hf" fmla="val 105146"/>
              <a:gd name="vf" fmla="val 110557"/>
            </a:avLst>
          </a:prstGeom>
          <a:solidFill>
            <a:srgbClr val="0070C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dirty="0">
              <a:ea typeface="微软雅黑" panose="020B0503020204020204" pitchFamily="34" charset="-122"/>
            </a:endParaRPr>
          </a:p>
        </p:txBody>
      </p:sp>
      <p:sp>
        <p:nvSpPr>
          <p:cNvPr id="13" name="五角星 12"/>
          <p:cNvSpPr/>
          <p:nvPr/>
        </p:nvSpPr>
        <p:spPr>
          <a:xfrm>
            <a:off x="5132003" y="3116776"/>
            <a:ext cx="300255" cy="300255"/>
          </a:xfrm>
          <a:prstGeom prst="star5">
            <a:avLst>
              <a:gd name="adj" fmla="val 29428"/>
              <a:gd name="hf" fmla="val 105146"/>
              <a:gd name="vf" fmla="val 110557"/>
            </a:avLst>
          </a:prstGeom>
          <a:solidFill>
            <a:srgbClr val="0070C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dirty="0">
              <a:ea typeface="微软雅黑" panose="020B0503020204020204" pitchFamily="34" charset="-122"/>
            </a:endParaRPr>
          </a:p>
        </p:txBody>
      </p:sp>
      <p:sp>
        <p:nvSpPr>
          <p:cNvPr id="14" name="五角星 13"/>
          <p:cNvSpPr/>
          <p:nvPr/>
        </p:nvSpPr>
        <p:spPr>
          <a:xfrm>
            <a:off x="5884952" y="2698550"/>
            <a:ext cx="300255" cy="300255"/>
          </a:xfrm>
          <a:prstGeom prst="star5">
            <a:avLst>
              <a:gd name="adj" fmla="val 29428"/>
              <a:gd name="hf" fmla="val 105146"/>
              <a:gd name="vf" fmla="val 110557"/>
            </a:avLst>
          </a:prstGeom>
          <a:solidFill>
            <a:srgbClr val="0070C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dirty="0">
              <a:ea typeface="微软雅黑" panose="020B0503020204020204" pitchFamily="34" charset="-122"/>
            </a:endParaRPr>
          </a:p>
        </p:txBody>
      </p:sp>
      <p:sp>
        <p:nvSpPr>
          <p:cNvPr id="18" name="矩形 17"/>
          <p:cNvSpPr/>
          <p:nvPr/>
        </p:nvSpPr>
        <p:spPr>
          <a:xfrm>
            <a:off x="1644259" y="101646"/>
            <a:ext cx="5570756" cy="523220"/>
          </a:xfrm>
          <a:prstGeom prst="rect">
            <a:avLst/>
          </a:prstGeom>
        </p:spPr>
        <p:txBody>
          <a:bodyPr wrap="none">
            <a:spAutoFit/>
          </a:bodyPr>
          <a:lstStyle/>
          <a:p>
            <a:r>
              <a:rPr lang="zh-CN" altLang="zh-CN" sz="2800" dirty="0">
                <a:solidFill>
                  <a:schemeClr val="accent5"/>
                </a:solidFill>
                <a:ea typeface="黑体" panose="02010609060101010101" pitchFamily="49" charset="-122"/>
                <a:cs typeface="Times New Roman" panose="02020603050405020304" pitchFamily="18" charset="0"/>
              </a:rPr>
              <a:t>一、</a:t>
            </a:r>
            <a:r>
              <a:rPr lang="zh-CN" altLang="en-US" sz="2800" dirty="0">
                <a:solidFill>
                  <a:schemeClr val="accent5"/>
                </a:solidFill>
                <a:ea typeface="黑体" panose="02010609060101010101" pitchFamily="49" charset="-122"/>
                <a:cs typeface="Times New Roman" panose="02020603050405020304" pitchFamily="18" charset="0"/>
              </a:rPr>
              <a:t>山东煤矿及升级改造基本情况</a:t>
            </a:r>
            <a:endParaRPr lang="zh-CN" altLang="en-US" sz="2800" dirty="0">
              <a:solidFill>
                <a:schemeClr val="accent5"/>
              </a:solidFill>
            </a:endParaRPr>
          </a:p>
        </p:txBody>
      </p:sp>
      <p:sp>
        <p:nvSpPr>
          <p:cNvPr id="20" name="矩形 19"/>
          <p:cNvSpPr/>
          <p:nvPr/>
        </p:nvSpPr>
        <p:spPr>
          <a:xfrm>
            <a:off x="7856246" y="851951"/>
            <a:ext cx="1098924" cy="810478"/>
          </a:xfrm>
          <a:prstGeom prst="rect">
            <a:avLst/>
          </a:prstGeom>
        </p:spPr>
        <p:txBody>
          <a:bodyPr wrap="square">
            <a:spAutoFit/>
          </a:bodyPr>
          <a:lstStyle/>
          <a:p>
            <a:pPr>
              <a:lnSpc>
                <a:spcPts val="2800"/>
              </a:lnSpc>
            </a:pPr>
            <a:r>
              <a:rPr lang="en-US" altLang="zh-CN" sz="1440" b="1" dirty="0" smtClean="0">
                <a:solidFill>
                  <a:srgbClr val="002060"/>
                </a:solidFill>
                <a:latin typeface="微软雅黑" panose="020B0503020204020204" pitchFamily="34" charset="-122"/>
                <a:ea typeface="微软雅黑" panose="020B0503020204020204" pitchFamily="34" charset="-122"/>
              </a:rPr>
              <a:t>2018</a:t>
            </a:r>
            <a:r>
              <a:rPr lang="zh-CN" altLang="en-US" sz="1440" b="1" dirty="0" smtClean="0">
                <a:solidFill>
                  <a:srgbClr val="002060"/>
                </a:solidFill>
                <a:latin typeface="微软雅黑" panose="020B0503020204020204" pitchFamily="34" charset="-122"/>
                <a:ea typeface="微软雅黑" panose="020B0503020204020204" pitchFamily="34" charset="-122"/>
              </a:rPr>
              <a:t>年底</a:t>
            </a:r>
            <a:endParaRPr lang="en-US" altLang="zh-CN" sz="1440" b="1" dirty="0" smtClean="0">
              <a:solidFill>
                <a:srgbClr val="002060"/>
              </a:solidFill>
              <a:latin typeface="微软雅黑" panose="020B0503020204020204" pitchFamily="34" charset="-122"/>
              <a:ea typeface="微软雅黑" panose="020B0503020204020204" pitchFamily="34" charset="-122"/>
            </a:endParaRPr>
          </a:p>
          <a:p>
            <a:pPr>
              <a:lnSpc>
                <a:spcPts val="2800"/>
              </a:lnSpc>
            </a:pPr>
            <a:r>
              <a:rPr lang="zh-CN" altLang="en-US" sz="1440" b="1" dirty="0" smtClean="0">
                <a:solidFill>
                  <a:srgbClr val="002060"/>
                </a:solidFill>
                <a:latin typeface="微软雅黑" panose="020B0503020204020204" pitchFamily="34" charset="-122"/>
                <a:ea typeface="微软雅黑" panose="020B0503020204020204" pitchFamily="34" charset="-122"/>
              </a:rPr>
              <a:t>前全面完成</a:t>
            </a:r>
            <a:endParaRPr lang="en-US" altLang="zh-CN" sz="1440" b="1" dirty="0">
              <a:solidFill>
                <a:srgbClr val="002060"/>
              </a:solidFill>
              <a:latin typeface="微软雅黑" panose="020B0503020204020204" pitchFamily="34" charset="-122"/>
              <a:ea typeface="微软雅黑" panose="020B0503020204020204" pitchFamily="34" charset="-122"/>
            </a:endParaRPr>
          </a:p>
        </p:txBody>
      </p:sp>
      <p:sp>
        <p:nvSpPr>
          <p:cNvPr id="21" name="五角星 20"/>
          <p:cNvSpPr/>
          <p:nvPr/>
        </p:nvSpPr>
        <p:spPr>
          <a:xfrm>
            <a:off x="6500783" y="2225681"/>
            <a:ext cx="300255" cy="300255"/>
          </a:xfrm>
          <a:prstGeom prst="star5">
            <a:avLst>
              <a:gd name="adj" fmla="val 29428"/>
              <a:gd name="hf" fmla="val 105146"/>
              <a:gd name="vf" fmla="val 110557"/>
            </a:avLst>
          </a:prstGeom>
          <a:solidFill>
            <a:srgbClr val="0070C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dirty="0">
              <a:ea typeface="微软雅黑" panose="020B0503020204020204" pitchFamily="34" charset="-122"/>
            </a:endParaRPr>
          </a:p>
        </p:txBody>
      </p:sp>
      <p:sp>
        <p:nvSpPr>
          <p:cNvPr id="23" name="五角星 22"/>
          <p:cNvSpPr/>
          <p:nvPr/>
        </p:nvSpPr>
        <p:spPr>
          <a:xfrm>
            <a:off x="7102140" y="1782238"/>
            <a:ext cx="300255" cy="300255"/>
          </a:xfrm>
          <a:prstGeom prst="star5">
            <a:avLst>
              <a:gd name="adj" fmla="val 29428"/>
              <a:gd name="hf" fmla="val 105146"/>
              <a:gd name="vf" fmla="val 110557"/>
            </a:avLst>
          </a:prstGeom>
          <a:solidFill>
            <a:srgbClr val="0070C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dirty="0">
              <a:ea typeface="微软雅黑" panose="020B0503020204020204" pitchFamily="34" charset="-122"/>
            </a:endParaRPr>
          </a:p>
        </p:txBody>
      </p:sp>
      <p:sp>
        <p:nvSpPr>
          <p:cNvPr id="24" name="矩形 23"/>
          <p:cNvSpPr/>
          <p:nvPr/>
        </p:nvSpPr>
        <p:spPr>
          <a:xfrm>
            <a:off x="6185804" y="2572987"/>
            <a:ext cx="1573566" cy="507831"/>
          </a:xfrm>
          <a:prstGeom prst="rect">
            <a:avLst/>
          </a:prstGeom>
        </p:spPr>
        <p:txBody>
          <a:bodyPr wrap="square">
            <a:spAutoFit/>
          </a:bodyPr>
          <a:lstStyle/>
          <a:p>
            <a:pPr algn="ctr"/>
            <a:r>
              <a:rPr lang="en-US" altLang="zh-CN" sz="1440" b="1" dirty="0" smtClean="0">
                <a:solidFill>
                  <a:srgbClr val="002060"/>
                </a:solidFill>
                <a:latin typeface="微软雅黑" panose="020B0503020204020204" pitchFamily="34" charset="-122"/>
                <a:ea typeface="微软雅黑" panose="020B0503020204020204" pitchFamily="34" charset="-122"/>
              </a:rPr>
              <a:t>2018.09</a:t>
            </a:r>
            <a:endParaRPr lang="en-US" altLang="zh-CN" sz="1440" b="1" dirty="0">
              <a:solidFill>
                <a:srgbClr val="002060"/>
              </a:solidFill>
              <a:latin typeface="微软雅黑" panose="020B0503020204020204" pitchFamily="34" charset="-122"/>
              <a:ea typeface="微软雅黑" panose="020B0503020204020204" pitchFamily="34" charset="-122"/>
            </a:endParaRPr>
          </a:p>
          <a:p>
            <a:pPr algn="ctr"/>
            <a:r>
              <a:rPr lang="zh-CN" altLang="en-US" sz="1260" b="1" dirty="0" smtClean="0">
                <a:solidFill>
                  <a:srgbClr val="002060"/>
                </a:solidFill>
                <a:latin typeface="微软雅黑" panose="020B0503020204020204" pitchFamily="34" charset="-122"/>
                <a:ea typeface="微软雅黑" panose="020B0503020204020204" pitchFamily="34" charset="-122"/>
              </a:rPr>
              <a:t>召开接口对接会</a:t>
            </a:r>
            <a:endParaRPr lang="zh-CN" altLang="en-US" sz="1260" b="1" dirty="0">
              <a:solidFill>
                <a:srgbClr val="002060"/>
              </a:solidFill>
              <a:latin typeface="微软雅黑" panose="020B0503020204020204" pitchFamily="34" charset="-122"/>
              <a:ea typeface="微软雅黑" panose="020B0503020204020204" pitchFamily="34" charset="-122"/>
            </a:endParaRPr>
          </a:p>
        </p:txBody>
      </p:sp>
      <p:sp>
        <p:nvSpPr>
          <p:cNvPr id="25" name="矩形 24"/>
          <p:cNvSpPr/>
          <p:nvPr/>
        </p:nvSpPr>
        <p:spPr>
          <a:xfrm>
            <a:off x="6035079" y="1357865"/>
            <a:ext cx="1573566" cy="507831"/>
          </a:xfrm>
          <a:prstGeom prst="rect">
            <a:avLst/>
          </a:prstGeom>
        </p:spPr>
        <p:txBody>
          <a:bodyPr wrap="square">
            <a:spAutoFit/>
          </a:bodyPr>
          <a:lstStyle/>
          <a:p>
            <a:pPr algn="ctr"/>
            <a:r>
              <a:rPr lang="zh-CN" altLang="en-US" sz="1440" b="1" dirty="0" smtClean="0">
                <a:solidFill>
                  <a:srgbClr val="002060"/>
                </a:solidFill>
                <a:latin typeface="微软雅黑" panose="020B0503020204020204" pitchFamily="34" charset="-122"/>
                <a:ea typeface="微软雅黑" panose="020B0503020204020204" pitchFamily="34" charset="-122"/>
              </a:rPr>
              <a:t>目前完成</a:t>
            </a:r>
            <a:r>
              <a:rPr lang="en-US" altLang="zh-CN" sz="1440" b="1" dirty="0" smtClean="0">
                <a:solidFill>
                  <a:srgbClr val="FF0000"/>
                </a:solidFill>
                <a:latin typeface="微软雅黑" panose="020B0503020204020204" pitchFamily="34" charset="-122"/>
                <a:ea typeface="微软雅黑" panose="020B0503020204020204" pitchFamily="34" charset="-122"/>
              </a:rPr>
              <a:t>72</a:t>
            </a:r>
            <a:r>
              <a:rPr lang="zh-CN" altLang="en-US" sz="1440" b="1" dirty="0" smtClean="0">
                <a:solidFill>
                  <a:srgbClr val="FF0000"/>
                </a:solidFill>
                <a:latin typeface="微软雅黑" panose="020B0503020204020204" pitchFamily="34" charset="-122"/>
                <a:ea typeface="微软雅黑" panose="020B0503020204020204" pitchFamily="34" charset="-122"/>
              </a:rPr>
              <a:t>处</a:t>
            </a:r>
            <a:endParaRPr lang="en-US" altLang="zh-CN" sz="1440" b="1" dirty="0">
              <a:solidFill>
                <a:srgbClr val="FF0000"/>
              </a:solidFill>
              <a:latin typeface="微软雅黑" panose="020B0503020204020204" pitchFamily="34" charset="-122"/>
              <a:ea typeface="微软雅黑" panose="020B0503020204020204" pitchFamily="34" charset="-122"/>
            </a:endParaRPr>
          </a:p>
          <a:p>
            <a:pPr algn="ctr"/>
            <a:r>
              <a:rPr lang="zh-CN" altLang="en-US" sz="1260" b="1" dirty="0" smtClean="0">
                <a:solidFill>
                  <a:srgbClr val="002060"/>
                </a:solidFill>
                <a:latin typeface="微软雅黑" panose="020B0503020204020204" pitchFamily="34" charset="-122"/>
                <a:ea typeface="微软雅黑" panose="020B0503020204020204" pitchFamily="34" charset="-122"/>
              </a:rPr>
              <a:t>其余正在施工</a:t>
            </a:r>
            <a:endParaRPr lang="zh-CN" altLang="en-US" sz="1260" b="1" dirty="0">
              <a:solidFill>
                <a:srgbClr val="002060"/>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2323362" y="909951"/>
            <a:ext cx="2958768" cy="461665"/>
          </a:xfrm>
          <a:prstGeom prst="rect">
            <a:avLst/>
          </a:prstGeom>
          <a:noFill/>
          <a:effectLst/>
        </p:spPr>
        <p:txBody>
          <a:bodyPr wrap="square" rtlCol="0">
            <a:spAutoFit/>
          </a:bodyPr>
          <a:lstStyle/>
          <a:p>
            <a:pPr defTabSz="521482" fontAlgn="base">
              <a:spcBef>
                <a:spcPct val="0"/>
              </a:spcBef>
              <a:spcAft>
                <a:spcPct val="0"/>
              </a:spcAft>
            </a:pPr>
            <a:r>
              <a:rPr lang="zh-CN" altLang="en-US" sz="2400" b="1" dirty="0" smtClean="0">
                <a:solidFill>
                  <a:srgbClr val="078EF3"/>
                </a:solidFill>
                <a:latin typeface="Arial" pitchFamily="34" charset="0"/>
                <a:ea typeface="微软雅黑" panose="020B0503020204020204" pitchFamily="34" charset="-122"/>
                <a:sym typeface="Arial" panose="020B0604020202020204" pitchFamily="34" charset="0"/>
              </a:rPr>
              <a:t>（三）</a:t>
            </a:r>
            <a:r>
              <a:rPr lang="zh-CN" altLang="en-US" sz="2400" b="1" dirty="0">
                <a:solidFill>
                  <a:srgbClr val="078EF3"/>
                </a:solidFill>
                <a:latin typeface="Arial" pitchFamily="34" charset="0"/>
                <a:ea typeface="微软雅黑" panose="020B0503020204020204" pitchFamily="34" charset="-122"/>
                <a:sym typeface="Arial" panose="020B0604020202020204" pitchFamily="34" charset="0"/>
              </a:rPr>
              <a:t>进展</a:t>
            </a:r>
            <a:r>
              <a:rPr lang="zh-CN" altLang="en-US" sz="2400" b="1" dirty="0" smtClean="0">
                <a:solidFill>
                  <a:srgbClr val="078EF3"/>
                </a:solidFill>
                <a:latin typeface="Arial" pitchFamily="34" charset="0"/>
                <a:ea typeface="微软雅黑" panose="020B0503020204020204" pitchFamily="34" charset="-122"/>
              </a:rPr>
              <a:t>历程</a:t>
            </a:r>
            <a:endParaRPr lang="zh-CN" altLang="en-US" sz="2400" b="1" dirty="0">
              <a:solidFill>
                <a:srgbClr val="078EF3"/>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715575648"/>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69110" y="1443307"/>
            <a:ext cx="3107253" cy="461665"/>
          </a:xfrm>
          <a:prstGeom prst="rect">
            <a:avLst/>
          </a:prstGeom>
        </p:spPr>
        <p:txBody>
          <a:bodyPr wrap="square">
            <a:spAutoFit/>
          </a:bodyPr>
          <a:lstStyle/>
          <a:p>
            <a:pPr algn="ctr"/>
            <a:r>
              <a:rPr lang="zh-CN" altLang="en-US" sz="2400" b="1" dirty="0" smtClean="0">
                <a:solidFill>
                  <a:schemeClr val="accent5"/>
                </a:solidFill>
                <a:latin typeface="黑体" panose="02010609060101010101" pitchFamily="49" charset="-122"/>
                <a:ea typeface="黑体" panose="02010609060101010101" pitchFamily="49" charset="-122"/>
              </a:rPr>
              <a:t>投入资金约</a:t>
            </a:r>
            <a:r>
              <a:rPr lang="en-US" altLang="zh-CN" sz="2400" b="1" dirty="0" smtClean="0">
                <a:solidFill>
                  <a:srgbClr val="FF0000"/>
                </a:solidFill>
                <a:latin typeface="黑体" panose="02010609060101010101" pitchFamily="49" charset="-122"/>
                <a:ea typeface="黑体" panose="02010609060101010101" pitchFamily="49" charset="-122"/>
              </a:rPr>
              <a:t>2.1</a:t>
            </a:r>
            <a:r>
              <a:rPr lang="zh-CN" altLang="en-US" sz="2400" b="1" dirty="0">
                <a:solidFill>
                  <a:srgbClr val="FF0000"/>
                </a:solidFill>
                <a:latin typeface="黑体" panose="02010609060101010101" pitchFamily="49" charset="-122"/>
                <a:ea typeface="黑体" panose="02010609060101010101" pitchFamily="49" charset="-122"/>
              </a:rPr>
              <a:t>亿</a:t>
            </a:r>
            <a:r>
              <a:rPr lang="zh-CN" altLang="en-US" sz="2400" b="1" dirty="0" smtClean="0">
                <a:solidFill>
                  <a:schemeClr val="accent5"/>
                </a:solidFill>
                <a:latin typeface="黑体" panose="02010609060101010101" pitchFamily="49" charset="-122"/>
                <a:ea typeface="黑体" panose="02010609060101010101" pitchFamily="49" charset="-122"/>
              </a:rPr>
              <a:t>元</a:t>
            </a:r>
            <a:endParaRPr lang="en-US" altLang="zh-CN" sz="2400" b="1" dirty="0">
              <a:solidFill>
                <a:schemeClr val="accent5"/>
              </a:solidFill>
              <a:latin typeface="黑体" panose="02010609060101010101" pitchFamily="49" charset="-122"/>
              <a:ea typeface="黑体" panose="02010609060101010101" pitchFamily="49" charset="-122"/>
            </a:endParaRPr>
          </a:p>
        </p:txBody>
      </p:sp>
      <p:sp>
        <p:nvSpPr>
          <p:cNvPr id="9" name="五角星 8"/>
          <p:cNvSpPr/>
          <p:nvPr/>
        </p:nvSpPr>
        <p:spPr>
          <a:xfrm>
            <a:off x="3319192" y="1514916"/>
            <a:ext cx="300255" cy="300255"/>
          </a:xfrm>
          <a:prstGeom prst="star5">
            <a:avLst>
              <a:gd name="adj" fmla="val 29428"/>
              <a:gd name="hf" fmla="val 105146"/>
              <a:gd name="vf" fmla="val 110557"/>
            </a:avLst>
          </a:prstGeom>
          <a:solidFill>
            <a:srgbClr val="0070C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anose="020B0503020204020204" pitchFamily="34" charset="-122"/>
            </a:endParaRPr>
          </a:p>
        </p:txBody>
      </p:sp>
      <p:sp>
        <p:nvSpPr>
          <p:cNvPr id="18" name="矩形 17"/>
          <p:cNvSpPr/>
          <p:nvPr/>
        </p:nvSpPr>
        <p:spPr>
          <a:xfrm>
            <a:off x="1644259" y="90071"/>
            <a:ext cx="5570756" cy="523220"/>
          </a:xfrm>
          <a:prstGeom prst="rect">
            <a:avLst/>
          </a:prstGeom>
        </p:spPr>
        <p:txBody>
          <a:bodyPr wrap="none">
            <a:spAutoFit/>
          </a:bodyPr>
          <a:lstStyle/>
          <a:p>
            <a:r>
              <a:rPr lang="zh-CN" altLang="zh-CN" sz="2800" dirty="0">
                <a:solidFill>
                  <a:schemeClr val="accent5"/>
                </a:solidFill>
                <a:ea typeface="黑体" panose="02010609060101010101" pitchFamily="49" charset="-122"/>
                <a:cs typeface="Times New Roman" panose="02020603050405020304" pitchFamily="18" charset="0"/>
              </a:rPr>
              <a:t>一、</a:t>
            </a:r>
            <a:r>
              <a:rPr lang="zh-CN" altLang="en-US" sz="2800" dirty="0">
                <a:solidFill>
                  <a:schemeClr val="accent5"/>
                </a:solidFill>
                <a:ea typeface="黑体" panose="02010609060101010101" pitchFamily="49" charset="-122"/>
                <a:cs typeface="Times New Roman" panose="02020603050405020304" pitchFamily="18" charset="0"/>
              </a:rPr>
              <a:t>山东煤矿及升级改造基本情况</a:t>
            </a:r>
            <a:endParaRPr lang="zh-CN" altLang="en-US" sz="2800" dirty="0">
              <a:solidFill>
                <a:schemeClr val="accent5"/>
              </a:solidFill>
            </a:endParaRPr>
          </a:p>
        </p:txBody>
      </p:sp>
      <p:sp>
        <p:nvSpPr>
          <p:cNvPr id="22" name="文本框 21"/>
          <p:cNvSpPr txBox="1"/>
          <p:nvPr/>
        </p:nvSpPr>
        <p:spPr>
          <a:xfrm>
            <a:off x="2969650" y="851646"/>
            <a:ext cx="2958768" cy="461665"/>
          </a:xfrm>
          <a:prstGeom prst="rect">
            <a:avLst/>
          </a:prstGeom>
          <a:noFill/>
          <a:effectLst/>
        </p:spPr>
        <p:txBody>
          <a:bodyPr wrap="square" rtlCol="0">
            <a:spAutoFit/>
          </a:bodyPr>
          <a:lstStyle/>
          <a:p>
            <a:pPr defTabSz="521482" fontAlgn="base">
              <a:spcBef>
                <a:spcPct val="0"/>
              </a:spcBef>
              <a:spcAft>
                <a:spcPct val="0"/>
              </a:spcAft>
            </a:pPr>
            <a:r>
              <a:rPr lang="zh-CN" altLang="en-US" sz="2400" b="1" dirty="0" smtClean="0">
                <a:solidFill>
                  <a:srgbClr val="078EF3"/>
                </a:solidFill>
                <a:latin typeface="Arial" pitchFamily="34" charset="0"/>
                <a:ea typeface="微软雅黑" panose="020B0503020204020204" pitchFamily="34" charset="-122"/>
                <a:sym typeface="Arial" panose="020B0604020202020204" pitchFamily="34" charset="0"/>
              </a:rPr>
              <a:t>（四）总体情况</a:t>
            </a:r>
            <a:endParaRPr lang="zh-CN" altLang="en-US" sz="2400" b="1" dirty="0">
              <a:solidFill>
                <a:srgbClr val="078EF3"/>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p:cNvSpPr/>
          <p:nvPr/>
        </p:nvSpPr>
        <p:spPr>
          <a:xfrm>
            <a:off x="1318166" y="2159176"/>
            <a:ext cx="3109378" cy="461665"/>
          </a:xfrm>
          <a:prstGeom prst="rect">
            <a:avLst/>
          </a:prstGeom>
        </p:spPr>
        <p:txBody>
          <a:bodyPr wrap="square">
            <a:spAutoFit/>
          </a:bodyPr>
          <a:lstStyle/>
          <a:p>
            <a:pPr algn="ctr"/>
            <a:r>
              <a:rPr lang="zh-CN" altLang="en-US" sz="2400" b="1" dirty="0" smtClean="0">
                <a:solidFill>
                  <a:schemeClr val="accent5"/>
                </a:solidFill>
                <a:latin typeface="黑体" panose="02010609060101010101" pitchFamily="49" charset="-122"/>
                <a:ea typeface="黑体" panose="02010609060101010101" pitchFamily="49" charset="-122"/>
              </a:rPr>
              <a:t>光缆</a:t>
            </a:r>
            <a:r>
              <a:rPr lang="en-US" altLang="zh-CN" sz="2400" b="1" dirty="0" smtClean="0">
                <a:solidFill>
                  <a:srgbClr val="FF0000"/>
                </a:solidFill>
                <a:latin typeface="黑体" panose="02010609060101010101" pitchFamily="49" charset="-122"/>
                <a:ea typeface="黑体" panose="02010609060101010101" pitchFamily="49" charset="-122"/>
              </a:rPr>
              <a:t>1132</a:t>
            </a:r>
            <a:r>
              <a:rPr lang="zh-CN" altLang="en-US" sz="2400" b="1" dirty="0" smtClean="0">
                <a:solidFill>
                  <a:schemeClr val="accent5"/>
                </a:solidFill>
                <a:latin typeface="黑体" panose="02010609060101010101" pitchFamily="49" charset="-122"/>
                <a:ea typeface="黑体" panose="02010609060101010101" pitchFamily="49" charset="-122"/>
              </a:rPr>
              <a:t>公里</a:t>
            </a:r>
            <a:endParaRPr lang="en-US" altLang="zh-CN" sz="2400" b="1" dirty="0">
              <a:solidFill>
                <a:schemeClr val="accent5"/>
              </a:solidFill>
              <a:latin typeface="黑体" panose="02010609060101010101" pitchFamily="49" charset="-122"/>
              <a:ea typeface="黑体" panose="02010609060101010101" pitchFamily="49" charset="-122"/>
            </a:endParaRPr>
          </a:p>
        </p:txBody>
      </p:sp>
      <p:sp>
        <p:nvSpPr>
          <p:cNvPr id="27" name="五角星 26"/>
          <p:cNvSpPr/>
          <p:nvPr/>
        </p:nvSpPr>
        <p:spPr>
          <a:xfrm>
            <a:off x="5122737" y="2952465"/>
            <a:ext cx="300255" cy="300255"/>
          </a:xfrm>
          <a:prstGeom prst="star5">
            <a:avLst>
              <a:gd name="adj" fmla="val 29428"/>
              <a:gd name="hf" fmla="val 105146"/>
              <a:gd name="vf" fmla="val 110557"/>
            </a:avLst>
          </a:prstGeom>
          <a:solidFill>
            <a:srgbClr val="0070C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ea typeface="微软雅黑" panose="020B0503020204020204" pitchFamily="34" charset="-122"/>
            </a:endParaRPr>
          </a:p>
        </p:txBody>
      </p:sp>
      <p:sp>
        <p:nvSpPr>
          <p:cNvPr id="28" name="矩形 27"/>
          <p:cNvSpPr/>
          <p:nvPr/>
        </p:nvSpPr>
        <p:spPr>
          <a:xfrm>
            <a:off x="4597801" y="2146337"/>
            <a:ext cx="3553430" cy="461665"/>
          </a:xfrm>
          <a:prstGeom prst="rect">
            <a:avLst/>
          </a:prstGeom>
        </p:spPr>
        <p:txBody>
          <a:bodyPr wrap="square">
            <a:spAutoFit/>
          </a:bodyPr>
          <a:lstStyle/>
          <a:p>
            <a:pPr algn="ctr"/>
            <a:r>
              <a:rPr lang="zh-CN" altLang="en-US" sz="2400" b="1" dirty="0" smtClean="0">
                <a:solidFill>
                  <a:schemeClr val="accent5"/>
                </a:solidFill>
                <a:latin typeface="黑体" panose="02010609060101010101" pitchFamily="49" charset="-122"/>
                <a:ea typeface="黑体" panose="02010609060101010101" pitchFamily="49" charset="-122"/>
              </a:rPr>
              <a:t>交换机</a:t>
            </a:r>
            <a:r>
              <a:rPr lang="en-US" altLang="zh-CN" sz="2400" b="1" dirty="0" smtClean="0">
                <a:solidFill>
                  <a:srgbClr val="FF0000"/>
                </a:solidFill>
                <a:latin typeface="黑体" panose="02010609060101010101" pitchFamily="49" charset="-122"/>
                <a:ea typeface="黑体" panose="02010609060101010101" pitchFamily="49" charset="-122"/>
              </a:rPr>
              <a:t>546</a:t>
            </a:r>
            <a:r>
              <a:rPr lang="zh-CN" altLang="en-US" sz="2400" b="1" dirty="0" smtClean="0">
                <a:solidFill>
                  <a:schemeClr val="accent5"/>
                </a:solidFill>
                <a:latin typeface="黑体" panose="02010609060101010101" pitchFamily="49" charset="-122"/>
                <a:ea typeface="黑体" panose="02010609060101010101" pitchFamily="49" charset="-122"/>
              </a:rPr>
              <a:t>台</a:t>
            </a:r>
            <a:endParaRPr lang="en-US" altLang="zh-CN" sz="2400" b="1" dirty="0">
              <a:solidFill>
                <a:schemeClr val="accent5"/>
              </a:solidFill>
              <a:latin typeface="黑体" panose="02010609060101010101" pitchFamily="49" charset="-122"/>
              <a:ea typeface="黑体" panose="02010609060101010101" pitchFamily="49" charset="-122"/>
            </a:endParaRPr>
          </a:p>
        </p:txBody>
      </p:sp>
      <p:sp>
        <p:nvSpPr>
          <p:cNvPr id="29" name="五角星 28"/>
          <p:cNvSpPr/>
          <p:nvPr/>
        </p:nvSpPr>
        <p:spPr>
          <a:xfrm>
            <a:off x="1488423" y="2236728"/>
            <a:ext cx="300255" cy="300255"/>
          </a:xfrm>
          <a:prstGeom prst="star5">
            <a:avLst>
              <a:gd name="adj" fmla="val 29428"/>
              <a:gd name="hf" fmla="val 105146"/>
              <a:gd name="vf" fmla="val 110557"/>
            </a:avLst>
          </a:prstGeom>
          <a:solidFill>
            <a:srgbClr val="0070C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ea typeface="微软雅黑" panose="020B0503020204020204" pitchFamily="34" charset="-122"/>
            </a:endParaRPr>
          </a:p>
        </p:txBody>
      </p:sp>
      <p:sp>
        <p:nvSpPr>
          <p:cNvPr id="30" name="矩形 29"/>
          <p:cNvSpPr/>
          <p:nvPr/>
        </p:nvSpPr>
        <p:spPr>
          <a:xfrm>
            <a:off x="1466102" y="2870790"/>
            <a:ext cx="3007096" cy="461665"/>
          </a:xfrm>
          <a:prstGeom prst="rect">
            <a:avLst/>
          </a:prstGeom>
        </p:spPr>
        <p:txBody>
          <a:bodyPr wrap="square">
            <a:spAutoFit/>
          </a:bodyPr>
          <a:lstStyle/>
          <a:p>
            <a:pPr algn="ctr"/>
            <a:r>
              <a:rPr lang="zh-CN" altLang="en-US" sz="2400" b="1" dirty="0" smtClean="0">
                <a:solidFill>
                  <a:schemeClr val="accent5"/>
                </a:solidFill>
                <a:latin typeface="黑体" panose="02010609060101010101" pitchFamily="49" charset="-122"/>
                <a:ea typeface="黑体" panose="02010609060101010101" pitchFamily="49" charset="-122"/>
              </a:rPr>
              <a:t>监控分站</a:t>
            </a:r>
            <a:r>
              <a:rPr lang="en-US" altLang="zh-CN" sz="2400" b="1" dirty="0" smtClean="0">
                <a:solidFill>
                  <a:srgbClr val="FF0000"/>
                </a:solidFill>
                <a:latin typeface="黑体" panose="02010609060101010101" pitchFamily="49" charset="-122"/>
                <a:ea typeface="黑体" panose="02010609060101010101" pitchFamily="49" charset="-122"/>
              </a:rPr>
              <a:t>2880</a:t>
            </a:r>
            <a:r>
              <a:rPr lang="zh-CN" altLang="en-US" sz="2400" b="1" dirty="0" smtClean="0">
                <a:solidFill>
                  <a:schemeClr val="accent5"/>
                </a:solidFill>
                <a:latin typeface="黑体" panose="02010609060101010101" pitchFamily="49" charset="-122"/>
                <a:ea typeface="黑体" panose="02010609060101010101" pitchFamily="49" charset="-122"/>
              </a:rPr>
              <a:t>台</a:t>
            </a:r>
            <a:endParaRPr lang="en-US" altLang="zh-CN" sz="2400" b="1" dirty="0">
              <a:solidFill>
                <a:schemeClr val="accent5"/>
              </a:solidFill>
              <a:latin typeface="黑体" panose="02010609060101010101" pitchFamily="49" charset="-122"/>
              <a:ea typeface="黑体" panose="02010609060101010101" pitchFamily="49" charset="-122"/>
            </a:endParaRPr>
          </a:p>
        </p:txBody>
      </p:sp>
      <p:sp>
        <p:nvSpPr>
          <p:cNvPr id="31" name="五角星 30"/>
          <p:cNvSpPr/>
          <p:nvPr/>
        </p:nvSpPr>
        <p:spPr>
          <a:xfrm>
            <a:off x="5116285" y="2236729"/>
            <a:ext cx="300255" cy="300255"/>
          </a:xfrm>
          <a:prstGeom prst="star5">
            <a:avLst>
              <a:gd name="adj" fmla="val 29428"/>
              <a:gd name="hf" fmla="val 105146"/>
              <a:gd name="vf" fmla="val 110557"/>
            </a:avLst>
          </a:prstGeom>
          <a:solidFill>
            <a:srgbClr val="0070C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ea typeface="微软雅黑" panose="020B0503020204020204" pitchFamily="34" charset="-122"/>
            </a:endParaRPr>
          </a:p>
        </p:txBody>
      </p:sp>
      <p:sp>
        <p:nvSpPr>
          <p:cNvPr id="32" name="矩形 31"/>
          <p:cNvSpPr/>
          <p:nvPr/>
        </p:nvSpPr>
        <p:spPr>
          <a:xfrm>
            <a:off x="4624277" y="2870790"/>
            <a:ext cx="3863673" cy="461665"/>
          </a:xfrm>
          <a:prstGeom prst="rect">
            <a:avLst/>
          </a:prstGeom>
        </p:spPr>
        <p:txBody>
          <a:bodyPr wrap="square">
            <a:spAutoFit/>
          </a:bodyPr>
          <a:lstStyle/>
          <a:p>
            <a:pPr algn="ctr"/>
            <a:r>
              <a:rPr lang="zh-CN" altLang="en-US" sz="2400" b="1" dirty="0" smtClean="0">
                <a:solidFill>
                  <a:schemeClr val="accent5"/>
                </a:solidFill>
                <a:latin typeface="黑体" panose="02010609060101010101" pitchFamily="49" charset="-122"/>
                <a:ea typeface="黑体" panose="02010609060101010101" pitchFamily="49" charset="-122"/>
              </a:rPr>
              <a:t>传感器</a:t>
            </a:r>
            <a:r>
              <a:rPr lang="en-US" altLang="zh-CN" sz="2400" b="1" dirty="0" smtClean="0">
                <a:solidFill>
                  <a:srgbClr val="FF0000"/>
                </a:solidFill>
                <a:latin typeface="黑体" panose="02010609060101010101" pitchFamily="49" charset="-122"/>
                <a:ea typeface="黑体" panose="02010609060101010101" pitchFamily="49" charset="-122"/>
              </a:rPr>
              <a:t>22452</a:t>
            </a:r>
            <a:r>
              <a:rPr lang="zh-CN" altLang="en-US" sz="2400" b="1" dirty="0" smtClean="0">
                <a:solidFill>
                  <a:schemeClr val="accent5"/>
                </a:solidFill>
                <a:latin typeface="黑体" panose="02010609060101010101" pitchFamily="49" charset="-122"/>
                <a:ea typeface="黑体" panose="02010609060101010101" pitchFamily="49" charset="-122"/>
              </a:rPr>
              <a:t>台</a:t>
            </a:r>
            <a:endParaRPr lang="en-US" altLang="zh-CN" sz="2400" b="1" dirty="0">
              <a:solidFill>
                <a:schemeClr val="accent5"/>
              </a:solidFill>
              <a:latin typeface="黑体" panose="02010609060101010101" pitchFamily="49" charset="-122"/>
              <a:ea typeface="黑体" panose="02010609060101010101" pitchFamily="49" charset="-122"/>
            </a:endParaRPr>
          </a:p>
        </p:txBody>
      </p:sp>
      <p:sp>
        <p:nvSpPr>
          <p:cNvPr id="33" name="五角星 32"/>
          <p:cNvSpPr/>
          <p:nvPr/>
        </p:nvSpPr>
        <p:spPr>
          <a:xfrm>
            <a:off x="1488423" y="2952464"/>
            <a:ext cx="300255" cy="300255"/>
          </a:xfrm>
          <a:prstGeom prst="star5">
            <a:avLst>
              <a:gd name="adj" fmla="val 29428"/>
              <a:gd name="hf" fmla="val 105146"/>
              <a:gd name="vf" fmla="val 110557"/>
            </a:avLst>
          </a:prstGeom>
          <a:solidFill>
            <a:srgbClr val="0070C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ea typeface="微软雅黑" panose="020B0503020204020204" pitchFamily="34" charset="-122"/>
            </a:endParaRPr>
          </a:p>
        </p:txBody>
      </p:sp>
      <p:sp>
        <p:nvSpPr>
          <p:cNvPr id="34" name="矩形 33"/>
          <p:cNvSpPr/>
          <p:nvPr/>
        </p:nvSpPr>
        <p:spPr>
          <a:xfrm>
            <a:off x="1681520" y="3503805"/>
            <a:ext cx="7169784" cy="1378583"/>
          </a:xfrm>
          <a:prstGeom prst="rect">
            <a:avLst/>
          </a:prstGeom>
        </p:spPr>
        <p:txBody>
          <a:bodyPr wrap="square">
            <a:spAutoFit/>
          </a:bodyPr>
          <a:lstStyle/>
          <a:p>
            <a:pPr>
              <a:lnSpc>
                <a:spcPts val="3500"/>
              </a:lnSpc>
            </a:pPr>
            <a:r>
              <a:rPr lang="zh-CN" altLang="en-US" sz="2400" b="1" dirty="0" smtClean="0">
                <a:solidFill>
                  <a:schemeClr val="accent5"/>
                </a:solidFill>
                <a:latin typeface="黑体" panose="02010609060101010101" pitchFamily="49" charset="-122"/>
                <a:ea typeface="黑体" panose="02010609060101010101" pitchFamily="49" charset="-122"/>
              </a:rPr>
              <a:t>其中：</a:t>
            </a:r>
            <a:endParaRPr lang="en-US" altLang="zh-CN" sz="2400" b="1" dirty="0" smtClean="0">
              <a:solidFill>
                <a:schemeClr val="accent5"/>
              </a:solidFill>
              <a:latin typeface="黑体" panose="02010609060101010101" pitchFamily="49" charset="-122"/>
              <a:ea typeface="黑体" panose="02010609060101010101" pitchFamily="49" charset="-122"/>
            </a:endParaRPr>
          </a:p>
          <a:p>
            <a:pPr>
              <a:lnSpc>
                <a:spcPts val="3500"/>
              </a:lnSpc>
            </a:pPr>
            <a:r>
              <a:rPr lang="zh-CN" altLang="en-US" sz="2400" b="1" dirty="0" smtClean="0">
                <a:solidFill>
                  <a:schemeClr val="accent5"/>
                </a:solidFill>
                <a:latin typeface="黑体" panose="02010609060101010101" pitchFamily="49" charset="-122"/>
                <a:ea typeface="黑体" panose="02010609060101010101" pitchFamily="49" charset="-122"/>
              </a:rPr>
              <a:t>   激光甲烷传感器</a:t>
            </a:r>
            <a:r>
              <a:rPr lang="en-US" altLang="zh-CN" sz="2400" b="1" dirty="0" smtClean="0">
                <a:solidFill>
                  <a:srgbClr val="FF0000"/>
                </a:solidFill>
                <a:latin typeface="黑体" panose="02010609060101010101" pitchFamily="49" charset="-122"/>
                <a:ea typeface="黑体" panose="02010609060101010101" pitchFamily="49" charset="-122"/>
              </a:rPr>
              <a:t>1306</a:t>
            </a:r>
            <a:r>
              <a:rPr lang="zh-CN" altLang="en-US" sz="2400" b="1" dirty="0" smtClean="0">
                <a:solidFill>
                  <a:schemeClr val="accent5"/>
                </a:solidFill>
                <a:latin typeface="黑体" panose="02010609060101010101" pitchFamily="49" charset="-122"/>
                <a:ea typeface="黑体" panose="02010609060101010101" pitchFamily="49" charset="-122"/>
              </a:rPr>
              <a:t>台</a:t>
            </a:r>
            <a:endParaRPr lang="en-US" altLang="zh-CN" sz="2400" b="1" dirty="0" smtClean="0">
              <a:solidFill>
                <a:schemeClr val="accent5"/>
              </a:solidFill>
              <a:latin typeface="黑体" panose="02010609060101010101" pitchFamily="49" charset="-122"/>
              <a:ea typeface="黑体" panose="02010609060101010101" pitchFamily="49" charset="-122"/>
            </a:endParaRPr>
          </a:p>
          <a:p>
            <a:pPr>
              <a:lnSpc>
                <a:spcPts val="3500"/>
              </a:lnSpc>
            </a:pPr>
            <a:r>
              <a:rPr lang="zh-CN" altLang="en-US" sz="2400" b="1" dirty="0" smtClean="0">
                <a:solidFill>
                  <a:schemeClr val="accent5"/>
                </a:solidFill>
                <a:latin typeface="黑体" panose="02010609060101010101" pitchFamily="49" charset="-122"/>
                <a:ea typeface="黑体" panose="02010609060101010101" pitchFamily="49" charset="-122"/>
              </a:rPr>
              <a:t>   多参数传感器</a:t>
            </a:r>
            <a:r>
              <a:rPr lang="en-US" altLang="zh-CN" sz="2400" b="1" dirty="0" smtClean="0">
                <a:solidFill>
                  <a:srgbClr val="FF0000"/>
                </a:solidFill>
                <a:latin typeface="黑体" panose="02010609060101010101" pitchFamily="49" charset="-122"/>
                <a:ea typeface="黑体" panose="02010609060101010101" pitchFamily="49" charset="-122"/>
              </a:rPr>
              <a:t>311</a:t>
            </a:r>
            <a:r>
              <a:rPr lang="zh-CN" altLang="en-US" sz="2400" b="1" dirty="0" smtClean="0">
                <a:solidFill>
                  <a:schemeClr val="accent5"/>
                </a:solidFill>
                <a:latin typeface="黑体" panose="02010609060101010101" pitchFamily="49" charset="-122"/>
                <a:ea typeface="黑体" panose="02010609060101010101" pitchFamily="49" charset="-122"/>
              </a:rPr>
              <a:t>台</a:t>
            </a:r>
            <a:endParaRPr lang="en-US" altLang="zh-CN" sz="2400" b="1" dirty="0">
              <a:solidFill>
                <a:schemeClr val="accent5"/>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862638902"/>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71892" y="103868"/>
            <a:ext cx="3775393" cy="523220"/>
          </a:xfrm>
          <a:prstGeom prst="rect">
            <a:avLst/>
          </a:prstGeom>
        </p:spPr>
        <p:txBody>
          <a:bodyPr wrap="none">
            <a:spAutoFit/>
          </a:bodyPr>
          <a:lstStyle/>
          <a:p>
            <a:r>
              <a:rPr lang="zh-CN" altLang="en-US" sz="2800" dirty="0">
                <a:solidFill>
                  <a:schemeClr val="accent5"/>
                </a:solidFill>
                <a:ea typeface="黑体" panose="02010609060101010101" pitchFamily="49" charset="-122"/>
                <a:cs typeface="Times New Roman" panose="02020603050405020304" pitchFamily="18" charset="0"/>
              </a:rPr>
              <a:t>二</a:t>
            </a:r>
            <a:r>
              <a:rPr lang="zh-CN" altLang="zh-CN" sz="2800" dirty="0" smtClean="0">
                <a:solidFill>
                  <a:schemeClr val="accent5"/>
                </a:solidFill>
                <a:ea typeface="黑体" panose="02010609060101010101" pitchFamily="49" charset="-122"/>
                <a:cs typeface="Times New Roman" panose="02020603050405020304" pitchFamily="18" charset="0"/>
              </a:rPr>
              <a:t>、</a:t>
            </a:r>
            <a:r>
              <a:rPr lang="zh-CN" altLang="en-US" sz="2800" dirty="0" smtClean="0">
                <a:solidFill>
                  <a:schemeClr val="accent5"/>
                </a:solidFill>
                <a:ea typeface="黑体" panose="02010609060101010101" pitchFamily="49" charset="-122"/>
                <a:cs typeface="Times New Roman" panose="02020603050405020304" pitchFamily="18" charset="0"/>
              </a:rPr>
              <a:t>升级改造主要做法</a:t>
            </a:r>
            <a:endParaRPr lang="zh-CN" altLang="en-US" sz="2800" dirty="0">
              <a:solidFill>
                <a:schemeClr val="accent5"/>
              </a:solidFill>
              <a:ea typeface="黑体" panose="02010609060101010101" pitchFamily="49" charset="-122"/>
              <a:cs typeface="Times New Roman" panose="02020603050405020304" pitchFamily="18" charset="0"/>
            </a:endParaRPr>
          </a:p>
        </p:txBody>
      </p:sp>
      <p:sp>
        <p:nvSpPr>
          <p:cNvPr id="22" name="矩形 21"/>
          <p:cNvSpPr/>
          <p:nvPr/>
        </p:nvSpPr>
        <p:spPr>
          <a:xfrm>
            <a:off x="1592922" y="965977"/>
            <a:ext cx="6323170" cy="3683060"/>
          </a:xfrm>
          <a:prstGeom prst="rect">
            <a:avLst/>
          </a:prstGeom>
        </p:spPr>
        <p:txBody>
          <a:bodyPr wrap="square">
            <a:spAutoFit/>
          </a:bodyPr>
          <a:lstStyle/>
          <a:p>
            <a:pPr>
              <a:lnSpc>
                <a:spcPts val="4000"/>
              </a:lnSpc>
            </a:pPr>
            <a:r>
              <a:rPr lang="zh-CN" altLang="en-US" sz="2400" b="1" dirty="0" smtClean="0">
                <a:solidFill>
                  <a:schemeClr val="accent5"/>
                </a:solidFill>
                <a:latin typeface="黑体" panose="02010609060101010101" pitchFamily="49" charset="-122"/>
                <a:ea typeface="黑体" panose="02010609060101010101" pitchFamily="49" charset="-122"/>
              </a:rPr>
              <a:t>（一）科学谋划，全面部署升级改造工作</a:t>
            </a:r>
            <a:endParaRPr lang="en-US" altLang="zh-CN" sz="2400" b="1" dirty="0">
              <a:solidFill>
                <a:schemeClr val="accent5"/>
              </a:solidFill>
              <a:latin typeface="黑体" panose="02010609060101010101" pitchFamily="49" charset="-122"/>
              <a:ea typeface="黑体" panose="02010609060101010101" pitchFamily="49" charset="-122"/>
            </a:endParaRPr>
          </a:p>
          <a:p>
            <a:pPr>
              <a:lnSpc>
                <a:spcPts val="4000"/>
              </a:lnSpc>
            </a:pPr>
            <a:r>
              <a:rPr lang="zh-CN" altLang="en-US" sz="2400" b="1" dirty="0" smtClean="0">
                <a:solidFill>
                  <a:schemeClr val="accent5"/>
                </a:solidFill>
                <a:latin typeface="黑体" panose="02010609060101010101" pitchFamily="49" charset="-122"/>
                <a:ea typeface="黑体" panose="02010609060101010101" pitchFamily="49" charset="-122"/>
              </a:rPr>
              <a:t>（二）统一规范，研究制定升级改造实施标准</a:t>
            </a:r>
            <a:endParaRPr lang="en-US" altLang="zh-CN" sz="2400" b="1" dirty="0" smtClean="0">
              <a:solidFill>
                <a:schemeClr val="accent5"/>
              </a:solidFill>
              <a:latin typeface="黑体" panose="02010609060101010101" pitchFamily="49" charset="-122"/>
              <a:ea typeface="黑体" panose="02010609060101010101" pitchFamily="49" charset="-122"/>
            </a:endParaRPr>
          </a:p>
          <a:p>
            <a:pPr>
              <a:lnSpc>
                <a:spcPts val="4000"/>
              </a:lnSpc>
            </a:pPr>
            <a:r>
              <a:rPr lang="zh-CN" altLang="en-US" sz="2400" b="1" dirty="0" smtClean="0">
                <a:solidFill>
                  <a:schemeClr val="accent5"/>
                </a:solidFill>
                <a:latin typeface="黑体" panose="02010609060101010101" pitchFamily="49" charset="-122"/>
                <a:ea typeface="黑体" panose="02010609060101010101" pitchFamily="49" charset="-122"/>
              </a:rPr>
              <a:t>（三</a:t>
            </a:r>
            <a:r>
              <a:rPr lang="zh-CN" altLang="en-US" sz="2400" b="1" dirty="0">
                <a:solidFill>
                  <a:schemeClr val="accent5"/>
                </a:solidFill>
                <a:latin typeface="黑体" panose="02010609060101010101" pitchFamily="49" charset="-122"/>
                <a:ea typeface="黑体" panose="02010609060101010101" pitchFamily="49" charset="-122"/>
              </a:rPr>
              <a:t>）资金支持，引导增加升级改造投入</a:t>
            </a:r>
            <a:endParaRPr lang="en-US" altLang="zh-CN" sz="2400" b="1" dirty="0">
              <a:solidFill>
                <a:schemeClr val="accent5"/>
              </a:solidFill>
              <a:latin typeface="黑体" panose="02010609060101010101" pitchFamily="49" charset="-122"/>
              <a:ea typeface="黑体" panose="02010609060101010101" pitchFamily="49" charset="-122"/>
            </a:endParaRPr>
          </a:p>
          <a:p>
            <a:pPr>
              <a:lnSpc>
                <a:spcPts val="4000"/>
              </a:lnSpc>
            </a:pPr>
            <a:r>
              <a:rPr lang="zh-CN" altLang="en-US" sz="2400" b="1" dirty="0" smtClean="0">
                <a:solidFill>
                  <a:schemeClr val="accent5"/>
                </a:solidFill>
                <a:latin typeface="黑体" panose="02010609060101010101" pitchFamily="49" charset="-122"/>
                <a:ea typeface="黑体" panose="02010609060101010101" pitchFamily="49" charset="-122"/>
              </a:rPr>
              <a:t>（</a:t>
            </a:r>
            <a:r>
              <a:rPr lang="zh-CN" altLang="en-US" sz="2400" b="1" dirty="0">
                <a:solidFill>
                  <a:schemeClr val="accent5"/>
                </a:solidFill>
                <a:latin typeface="黑体" panose="02010609060101010101" pitchFamily="49" charset="-122"/>
                <a:ea typeface="黑体" panose="02010609060101010101" pitchFamily="49" charset="-122"/>
              </a:rPr>
              <a:t>四）试点先行，探索积累升级改造经验</a:t>
            </a:r>
            <a:endParaRPr lang="en-US" altLang="zh-CN" sz="2400" b="1" dirty="0">
              <a:solidFill>
                <a:schemeClr val="accent5"/>
              </a:solidFill>
              <a:latin typeface="黑体" panose="02010609060101010101" pitchFamily="49" charset="-122"/>
              <a:ea typeface="黑体" panose="02010609060101010101" pitchFamily="49" charset="-122"/>
            </a:endParaRPr>
          </a:p>
          <a:p>
            <a:pPr>
              <a:lnSpc>
                <a:spcPts val="4000"/>
              </a:lnSpc>
            </a:pPr>
            <a:r>
              <a:rPr lang="zh-CN" altLang="en-US" sz="2400" b="1" dirty="0" smtClean="0">
                <a:solidFill>
                  <a:schemeClr val="accent5"/>
                </a:solidFill>
                <a:latin typeface="黑体" panose="02010609060101010101" pitchFamily="49" charset="-122"/>
                <a:ea typeface="黑体" panose="02010609060101010101" pitchFamily="49" charset="-122"/>
              </a:rPr>
              <a:t>（</a:t>
            </a:r>
            <a:r>
              <a:rPr lang="zh-CN" altLang="en-US" sz="2400" b="1" dirty="0">
                <a:solidFill>
                  <a:schemeClr val="accent5"/>
                </a:solidFill>
                <a:latin typeface="黑体" panose="02010609060101010101" pitchFamily="49" charset="-122"/>
                <a:ea typeface="黑体" panose="02010609060101010101" pitchFamily="49" charset="-122"/>
              </a:rPr>
              <a:t>五</a:t>
            </a:r>
            <a:r>
              <a:rPr lang="zh-CN" altLang="en-US" sz="2400" b="1" dirty="0" smtClean="0">
                <a:solidFill>
                  <a:schemeClr val="accent5"/>
                </a:solidFill>
                <a:latin typeface="黑体" panose="02010609060101010101" pitchFamily="49" charset="-122"/>
                <a:ea typeface="黑体" panose="02010609060101010101" pitchFamily="49" charset="-122"/>
              </a:rPr>
              <a:t>）总结经验，全面推进升级改造工作</a:t>
            </a:r>
            <a:endParaRPr lang="en-US" altLang="zh-CN" sz="2400" b="1" dirty="0" smtClean="0">
              <a:solidFill>
                <a:schemeClr val="accent5"/>
              </a:solidFill>
              <a:latin typeface="黑体" panose="02010609060101010101" pitchFamily="49" charset="-122"/>
              <a:ea typeface="黑体" panose="02010609060101010101" pitchFamily="49" charset="-122"/>
            </a:endParaRPr>
          </a:p>
          <a:p>
            <a:pPr>
              <a:lnSpc>
                <a:spcPts val="4000"/>
              </a:lnSpc>
            </a:pPr>
            <a:r>
              <a:rPr lang="zh-CN" altLang="en-US" sz="2400" b="1" dirty="0" smtClean="0">
                <a:solidFill>
                  <a:schemeClr val="accent5"/>
                </a:solidFill>
                <a:latin typeface="黑体" panose="02010609060101010101" pitchFamily="49" charset="-122"/>
                <a:ea typeface="黑体" panose="02010609060101010101" pitchFamily="49" charset="-122"/>
              </a:rPr>
              <a:t>（六）强化督导，任务措施落地生根</a:t>
            </a:r>
            <a:endParaRPr lang="en-US" altLang="zh-CN" sz="2400" b="1" dirty="0" smtClean="0">
              <a:solidFill>
                <a:schemeClr val="accent5"/>
              </a:solidFill>
              <a:latin typeface="黑体" panose="02010609060101010101" pitchFamily="49" charset="-122"/>
              <a:ea typeface="黑体" panose="02010609060101010101" pitchFamily="49" charset="-122"/>
            </a:endParaRPr>
          </a:p>
          <a:p>
            <a:pPr>
              <a:lnSpc>
                <a:spcPts val="4000"/>
              </a:lnSpc>
            </a:pPr>
            <a:r>
              <a:rPr lang="zh-CN" altLang="en-US" sz="2400" b="1" dirty="0" smtClean="0">
                <a:solidFill>
                  <a:schemeClr val="accent5"/>
                </a:solidFill>
                <a:latin typeface="黑体" panose="02010609060101010101" pitchFamily="49" charset="-122"/>
                <a:ea typeface="黑体" panose="02010609060101010101" pitchFamily="49" charset="-122"/>
              </a:rPr>
              <a:t>（</a:t>
            </a:r>
            <a:r>
              <a:rPr lang="zh-CN" altLang="en-US" sz="2400" b="1" dirty="0">
                <a:solidFill>
                  <a:schemeClr val="accent5"/>
                </a:solidFill>
                <a:latin typeface="黑体" panose="02010609060101010101" pitchFamily="49" charset="-122"/>
                <a:ea typeface="黑体" panose="02010609060101010101" pitchFamily="49" charset="-122"/>
              </a:rPr>
              <a:t>七</a:t>
            </a:r>
            <a:r>
              <a:rPr lang="zh-CN" altLang="en-US" sz="2400" b="1" dirty="0" smtClean="0">
                <a:solidFill>
                  <a:schemeClr val="accent5"/>
                </a:solidFill>
                <a:latin typeface="黑体" panose="02010609060101010101" pitchFamily="49" charset="-122"/>
                <a:ea typeface="黑体" panose="02010609060101010101" pitchFamily="49" charset="-122"/>
              </a:rPr>
              <a:t>）强化管理，确保升级改造期间安全</a:t>
            </a:r>
            <a:endParaRPr lang="en-US" altLang="zh-CN" sz="2400" b="1" dirty="0" smtClean="0">
              <a:solidFill>
                <a:schemeClr val="accent5"/>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4224743633"/>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cstate="print"/>
          <a:stretch>
            <a:fillRect/>
          </a:stretch>
        </p:blipFill>
        <p:spPr>
          <a:xfrm>
            <a:off x="5667753" y="1448354"/>
            <a:ext cx="2258194" cy="3139498"/>
          </a:xfrm>
          <a:prstGeom prst="rect">
            <a:avLst/>
          </a:prstGeom>
          <a:ln>
            <a:noFill/>
          </a:ln>
          <a:effectLst>
            <a:outerShdw blurRad="292100" dist="139700" dir="2700000" algn="tl" rotWithShape="0">
              <a:srgbClr val="333333">
                <a:alpha val="65000"/>
              </a:srgbClr>
            </a:outerShdw>
          </a:effectLst>
        </p:spPr>
      </p:pic>
      <p:sp>
        <p:nvSpPr>
          <p:cNvPr id="7" name="文本框 6"/>
          <p:cNvSpPr txBox="1"/>
          <p:nvPr/>
        </p:nvSpPr>
        <p:spPr>
          <a:xfrm>
            <a:off x="1531652" y="91165"/>
            <a:ext cx="7783775" cy="523220"/>
          </a:xfrm>
          <a:prstGeom prst="rect">
            <a:avLst/>
          </a:prstGeom>
          <a:noFill/>
          <a:effectLst/>
        </p:spPr>
        <p:txBody>
          <a:bodyPr wrap="square" rtlCol="0">
            <a:spAutoFit/>
          </a:bodyPr>
          <a:lstStyle/>
          <a:p>
            <a:r>
              <a:rPr lang="zh-CN" altLang="en-US" sz="2800" dirty="0" smtClean="0">
                <a:solidFill>
                  <a:srgbClr val="078EF3"/>
                </a:solidFill>
                <a:latin typeface="黑体" panose="02010609060101010101" pitchFamily="49" charset="-122"/>
                <a:ea typeface="黑体" panose="02010609060101010101" pitchFamily="49" charset="-122"/>
                <a:sym typeface="Arial" panose="020B0604020202020204" pitchFamily="34" charset="0"/>
              </a:rPr>
              <a:t>（一）科学谋划，全面部署升级改造工作</a:t>
            </a:r>
          </a:p>
        </p:txBody>
      </p:sp>
      <p:grpSp>
        <p:nvGrpSpPr>
          <p:cNvPr id="3" name="组合 2"/>
          <p:cNvGrpSpPr/>
          <p:nvPr/>
        </p:nvGrpSpPr>
        <p:grpSpPr>
          <a:xfrm>
            <a:off x="5086313" y="798352"/>
            <a:ext cx="3421075" cy="570972"/>
            <a:chOff x="6174338" y="945312"/>
            <a:chExt cx="2842340" cy="570972"/>
          </a:xfrm>
        </p:grpSpPr>
        <p:sp>
          <p:nvSpPr>
            <p:cNvPr id="11" name="矩形 10"/>
            <p:cNvSpPr/>
            <p:nvPr/>
          </p:nvSpPr>
          <p:spPr bwMode="auto">
            <a:xfrm>
              <a:off x="6174338" y="945312"/>
              <a:ext cx="2842340" cy="570972"/>
            </a:xfrm>
            <a:prstGeom prst="rect">
              <a:avLst/>
            </a:prstGeom>
            <a:solidFill>
              <a:srgbClr val="078EF3"/>
            </a:solidFill>
            <a:ln w="25400" cap="flat" cmpd="sng" algn="ctr">
              <a:noFill/>
              <a:prstDash val="solid"/>
              <a:round/>
              <a:headEnd type="none" w="med" len="med"/>
              <a:tailEnd type="none" w="med" len="med"/>
            </a:ln>
          </p:spPr>
          <p:txBody>
            <a:bodyPr vert="horz" wrap="none" lIns="52148" tIns="26074" rIns="52148" bIns="26074" numCol="1" rtlCol="0" anchor="ctr" anchorCtr="0" compatLnSpc="1"/>
            <a:lstStyle/>
            <a:p>
              <a:pPr algn="ctr" defTabSz="521482" fontAlgn="base">
                <a:spcBef>
                  <a:spcPct val="20000"/>
                </a:spcBef>
                <a:spcAft>
                  <a:spcPct val="0"/>
                </a:spcAft>
                <a:buFont typeface="Arial" charset="0"/>
                <a:buChar char="•"/>
              </a:pPr>
              <a:endParaRPr lang="zh-CN" altLang="en-US" sz="1597" dirty="0">
                <a:latin typeface="Arial" charset="0"/>
                <a:ea typeface="宋体" pitchFamily="2" charset="-122"/>
              </a:endParaRPr>
            </a:p>
          </p:txBody>
        </p:sp>
        <p:sp>
          <p:nvSpPr>
            <p:cNvPr id="10" name="矩形 9"/>
            <p:cNvSpPr/>
            <p:nvPr/>
          </p:nvSpPr>
          <p:spPr>
            <a:xfrm>
              <a:off x="6174339" y="999111"/>
              <a:ext cx="2842339" cy="461665"/>
            </a:xfrm>
            <a:prstGeom prst="rect">
              <a:avLst/>
            </a:prstGeom>
          </p:spPr>
          <p:txBody>
            <a:bodyPr wrap="square">
              <a:spAutoFit/>
            </a:bodyPr>
            <a:lstStyle/>
            <a:p>
              <a:pPr algn="ctr">
                <a:buNone/>
              </a:pPr>
              <a:r>
                <a:rPr lang="zh-CN" altLang="en-US" sz="2400" dirty="0" smtClean="0">
                  <a:solidFill>
                    <a:schemeClr val="bg1"/>
                  </a:solidFill>
                  <a:latin typeface="微软雅黑" panose="020B0503020204020204" pitchFamily="34" charset="-122"/>
                  <a:ea typeface="微软雅黑" panose="020B0503020204020204" pitchFamily="34" charset="-122"/>
                </a:rPr>
                <a:t>一次摸底</a:t>
              </a:r>
              <a:r>
                <a:rPr lang="zh-CN" altLang="en-US" sz="2400" dirty="0">
                  <a:solidFill>
                    <a:schemeClr val="bg1"/>
                  </a:solidFill>
                  <a:latin typeface="微软雅黑" panose="020B0503020204020204" pitchFamily="34" charset="-122"/>
                  <a:ea typeface="微软雅黑" panose="020B0503020204020204" pitchFamily="34" charset="-122"/>
                </a:rPr>
                <a:t>专项监察行动 </a:t>
              </a:r>
            </a:p>
          </p:txBody>
        </p:sp>
      </p:grpSp>
      <p:sp>
        <p:nvSpPr>
          <p:cNvPr id="19" name="矩形 257032"/>
          <p:cNvSpPr>
            <a:spLocks noChangeArrowheads="1"/>
          </p:cNvSpPr>
          <p:nvPr/>
        </p:nvSpPr>
        <p:spPr bwMode="auto">
          <a:xfrm>
            <a:off x="5737604" y="4597376"/>
            <a:ext cx="1950968" cy="430711"/>
          </a:xfrm>
          <a:prstGeom prst="rect">
            <a:avLst/>
          </a:prstGeom>
          <a:noFill/>
          <a:ln w="9525">
            <a:noFill/>
            <a:miter lim="800000"/>
            <a:headEnd/>
            <a:tailEnd/>
          </a:ln>
        </p:spPr>
        <p:txBody>
          <a:bodyPr wrap="square" lIns="60785" tIns="30393" rIns="60785" bIns="30393">
            <a:spAutoFit/>
          </a:bodyPr>
          <a:lstStyle/>
          <a:p>
            <a:pPr algn="ctr" defTabSz="607444"/>
            <a:r>
              <a:rPr lang="zh-CN" altLang="en-US" sz="2400" dirty="0" smtClean="0">
                <a:solidFill>
                  <a:srgbClr val="078EF3"/>
                </a:solidFill>
                <a:latin typeface="微软雅黑" panose="020B0503020204020204" pitchFamily="34" charset="-122"/>
                <a:ea typeface="微软雅黑" panose="020B0503020204020204" pitchFamily="34" charset="-122"/>
              </a:rPr>
              <a:t>整改情况反馈</a:t>
            </a:r>
            <a:endParaRPr lang="zh-CN" altLang="en-US" sz="2400" dirty="0">
              <a:solidFill>
                <a:srgbClr val="078EF3"/>
              </a:solidFill>
              <a:latin typeface="微软雅黑" panose="020B0503020204020204" pitchFamily="34" charset="-122"/>
              <a:ea typeface="微软雅黑" panose="020B0503020204020204" pitchFamily="34" charset="-122"/>
            </a:endParaRPr>
          </a:p>
        </p:txBody>
      </p:sp>
      <p:sp>
        <p:nvSpPr>
          <p:cNvPr id="25" name="文本框 6"/>
          <p:cNvSpPr txBox="1"/>
          <p:nvPr/>
        </p:nvSpPr>
        <p:spPr>
          <a:xfrm>
            <a:off x="0" y="1572620"/>
            <a:ext cx="1597889" cy="2677656"/>
          </a:xfrm>
          <a:prstGeom prst="rect">
            <a:avLst/>
          </a:prstGeom>
          <a:noFill/>
          <a:effectLst/>
        </p:spPr>
        <p:txBody>
          <a:bodyPr wrap="square" rtlCol="0">
            <a:spAutoFit/>
          </a:bodyPr>
          <a:lstStyle/>
          <a:p>
            <a:pPr algn="ctr"/>
            <a:r>
              <a:rPr lang="zh-CN" altLang="en-US" sz="2800" b="1" dirty="0" smtClean="0">
                <a:solidFill>
                  <a:srgbClr val="078EF3"/>
                </a:solidFill>
                <a:ea typeface="微软雅黑" panose="020B0503020204020204" pitchFamily="34" charset="-122"/>
                <a:sym typeface="Arial" panose="020B0604020202020204" pitchFamily="34" charset="0"/>
              </a:rPr>
              <a:t>两</a:t>
            </a:r>
            <a:endParaRPr lang="en-US" altLang="zh-CN" sz="2800" b="1" dirty="0" smtClean="0">
              <a:solidFill>
                <a:srgbClr val="078EF3"/>
              </a:solidFill>
              <a:ea typeface="微软雅黑" panose="020B0503020204020204" pitchFamily="34" charset="-122"/>
              <a:sym typeface="Arial" panose="020B0604020202020204" pitchFamily="34" charset="0"/>
            </a:endParaRPr>
          </a:p>
          <a:p>
            <a:pPr algn="ctr"/>
            <a:r>
              <a:rPr lang="zh-CN" altLang="en-US" sz="2800" b="1" dirty="0" smtClean="0">
                <a:solidFill>
                  <a:srgbClr val="078EF3"/>
                </a:solidFill>
                <a:ea typeface="微软雅黑" panose="020B0503020204020204" pitchFamily="34" charset="-122"/>
                <a:sym typeface="Arial" panose="020B0604020202020204" pitchFamily="34" charset="0"/>
              </a:rPr>
              <a:t>次</a:t>
            </a:r>
            <a:endParaRPr lang="en-US" altLang="zh-CN" sz="2800" b="1" dirty="0" smtClean="0">
              <a:solidFill>
                <a:srgbClr val="078EF3"/>
              </a:solidFill>
              <a:ea typeface="微软雅黑" panose="020B0503020204020204" pitchFamily="34" charset="-122"/>
              <a:sym typeface="Arial" panose="020B0604020202020204" pitchFamily="34" charset="0"/>
            </a:endParaRPr>
          </a:p>
          <a:p>
            <a:pPr algn="ctr"/>
            <a:r>
              <a:rPr lang="zh-CN" altLang="en-US" sz="2800" b="1" dirty="0" smtClean="0">
                <a:solidFill>
                  <a:srgbClr val="078EF3"/>
                </a:solidFill>
                <a:ea typeface="微软雅黑" panose="020B0503020204020204" pitchFamily="34" charset="-122"/>
                <a:sym typeface="Arial" panose="020B0604020202020204" pitchFamily="34" charset="0"/>
              </a:rPr>
              <a:t>专</a:t>
            </a:r>
            <a:endParaRPr lang="en-US" altLang="zh-CN" sz="2800" b="1" dirty="0" smtClean="0">
              <a:solidFill>
                <a:srgbClr val="078EF3"/>
              </a:solidFill>
              <a:ea typeface="微软雅黑" panose="020B0503020204020204" pitchFamily="34" charset="-122"/>
              <a:sym typeface="Arial" panose="020B0604020202020204" pitchFamily="34" charset="0"/>
            </a:endParaRPr>
          </a:p>
          <a:p>
            <a:pPr algn="ctr"/>
            <a:r>
              <a:rPr lang="zh-CN" altLang="en-US" sz="2800" b="1" dirty="0" smtClean="0">
                <a:solidFill>
                  <a:srgbClr val="078EF3"/>
                </a:solidFill>
                <a:ea typeface="微软雅黑" panose="020B0503020204020204" pitchFamily="34" charset="-122"/>
                <a:sym typeface="Arial" panose="020B0604020202020204" pitchFamily="34" charset="0"/>
              </a:rPr>
              <a:t>项</a:t>
            </a:r>
            <a:endParaRPr lang="en-US" altLang="zh-CN" sz="2800" b="1" dirty="0" smtClean="0">
              <a:solidFill>
                <a:srgbClr val="078EF3"/>
              </a:solidFill>
              <a:ea typeface="微软雅黑" panose="020B0503020204020204" pitchFamily="34" charset="-122"/>
              <a:sym typeface="Arial" panose="020B0604020202020204" pitchFamily="34" charset="0"/>
            </a:endParaRPr>
          </a:p>
          <a:p>
            <a:pPr algn="ctr"/>
            <a:r>
              <a:rPr lang="zh-CN" altLang="en-US" sz="2800" b="1" dirty="0" smtClean="0">
                <a:solidFill>
                  <a:srgbClr val="078EF3"/>
                </a:solidFill>
                <a:ea typeface="微软雅黑" panose="020B0503020204020204" pitchFamily="34" charset="-122"/>
                <a:sym typeface="Arial" panose="020B0604020202020204" pitchFamily="34" charset="0"/>
              </a:rPr>
              <a:t>行</a:t>
            </a:r>
            <a:endParaRPr lang="en-US" altLang="zh-CN" sz="2800" b="1" dirty="0" smtClean="0">
              <a:solidFill>
                <a:srgbClr val="078EF3"/>
              </a:solidFill>
              <a:ea typeface="微软雅黑" panose="020B0503020204020204" pitchFamily="34" charset="-122"/>
              <a:sym typeface="Arial" panose="020B0604020202020204" pitchFamily="34" charset="0"/>
            </a:endParaRPr>
          </a:p>
          <a:p>
            <a:pPr algn="ctr"/>
            <a:r>
              <a:rPr lang="zh-CN" altLang="en-US" sz="2800" b="1" dirty="0" smtClean="0">
                <a:solidFill>
                  <a:srgbClr val="078EF3"/>
                </a:solidFill>
                <a:ea typeface="微软雅黑" panose="020B0503020204020204" pitchFamily="34" charset="-122"/>
                <a:sym typeface="Arial" panose="020B0604020202020204" pitchFamily="34" charset="0"/>
              </a:rPr>
              <a:t>动</a:t>
            </a:r>
          </a:p>
        </p:txBody>
      </p:sp>
      <p:pic>
        <p:nvPicPr>
          <p:cNvPr id="37" name="图片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1794" y="776449"/>
            <a:ext cx="3074794" cy="1950333"/>
          </a:xfrm>
          <a:prstGeom prst="rect">
            <a:avLst/>
          </a:prstGeom>
          <a:ln>
            <a:noFill/>
          </a:ln>
          <a:effectLst>
            <a:outerShdw blurRad="292100" dist="139700" dir="2700000" algn="tl" rotWithShape="0">
              <a:srgbClr val="333333">
                <a:alpha val="65000"/>
              </a:srgbClr>
            </a:outerShdw>
          </a:effectLst>
        </p:spPr>
      </p:pic>
      <p:pic>
        <p:nvPicPr>
          <p:cNvPr id="38" name="图片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1794" y="2888846"/>
            <a:ext cx="3074795" cy="19238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6262178"/>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399516" y="89261"/>
            <a:ext cx="7783775" cy="523220"/>
          </a:xfrm>
          <a:prstGeom prst="rect">
            <a:avLst/>
          </a:prstGeom>
          <a:noFill/>
          <a:effectLst/>
        </p:spPr>
        <p:txBody>
          <a:bodyPr wrap="square" rtlCol="0">
            <a:spAutoFit/>
          </a:bodyPr>
          <a:lstStyle/>
          <a:p>
            <a:r>
              <a:rPr lang="zh-CN" altLang="en-US" sz="2800" dirty="0" smtClean="0">
                <a:solidFill>
                  <a:srgbClr val="078EF3"/>
                </a:solidFill>
                <a:ea typeface="微软雅黑" panose="020B0503020204020204" pitchFamily="34" charset="-122"/>
                <a:sym typeface="Arial" panose="020B0604020202020204" pitchFamily="34" charset="0"/>
              </a:rPr>
              <a:t>（一）科学谋划，全面部署升级改造工作</a:t>
            </a:r>
          </a:p>
        </p:txBody>
      </p:sp>
      <p:grpSp>
        <p:nvGrpSpPr>
          <p:cNvPr id="4" name="组合 29"/>
          <p:cNvGrpSpPr/>
          <p:nvPr/>
        </p:nvGrpSpPr>
        <p:grpSpPr>
          <a:xfrm>
            <a:off x="6219948" y="1191020"/>
            <a:ext cx="2105102" cy="388773"/>
            <a:chOff x="5250565" y="759361"/>
            <a:chExt cx="5535794" cy="818779"/>
          </a:xfrm>
        </p:grpSpPr>
        <p:sp>
          <p:nvSpPr>
            <p:cNvPr id="34" name="矩形 33"/>
            <p:cNvSpPr/>
            <p:nvPr/>
          </p:nvSpPr>
          <p:spPr bwMode="auto">
            <a:xfrm>
              <a:off x="5250565" y="759361"/>
              <a:ext cx="5535794" cy="818779"/>
            </a:xfrm>
            <a:prstGeom prst="rect">
              <a:avLst/>
            </a:prstGeom>
            <a:noFill/>
            <a:ln w="25400" cap="flat" cmpd="sng" algn="ctr">
              <a:solidFill>
                <a:schemeClr val="bg1"/>
              </a:solidFill>
              <a:prstDash val="dash"/>
              <a:round/>
              <a:headEnd type="none" w="med" len="med"/>
              <a:tailEnd type="none" w="med" len="med"/>
            </a:ln>
          </p:spPr>
          <p:txBody>
            <a:bodyPr vert="horz" wrap="none" lIns="52148" tIns="26074" rIns="52148" bIns="26074" numCol="1" rtlCol="0" anchor="ctr" anchorCtr="0" compatLnSpc="1"/>
            <a:lstStyle/>
            <a:p>
              <a:pPr algn="ctr" defTabSz="521482" fontAlgn="base">
                <a:spcBef>
                  <a:spcPct val="20000"/>
                </a:spcBef>
                <a:spcAft>
                  <a:spcPct val="0"/>
                </a:spcAft>
                <a:buFont typeface="Arial" charset="0"/>
                <a:buChar char="•"/>
              </a:pPr>
              <a:endParaRPr lang="zh-CN" altLang="en-US" sz="1597">
                <a:latin typeface="Arial" charset="0"/>
                <a:ea typeface="宋体" pitchFamily="2" charset="-122"/>
              </a:endParaRPr>
            </a:p>
          </p:txBody>
        </p:sp>
        <p:sp>
          <p:nvSpPr>
            <p:cNvPr id="32" name="矩形 31"/>
            <p:cNvSpPr/>
            <p:nvPr/>
          </p:nvSpPr>
          <p:spPr>
            <a:xfrm>
              <a:off x="5738033" y="784031"/>
              <a:ext cx="4633248" cy="712071"/>
            </a:xfrm>
            <a:prstGeom prst="rect">
              <a:avLst/>
            </a:prstGeom>
          </p:spPr>
          <p:txBody>
            <a:bodyPr wrap="square">
              <a:spAutoFit/>
            </a:bodyPr>
            <a:lstStyle/>
            <a:p>
              <a:pPr algn="ctr">
                <a:buNone/>
              </a:pPr>
              <a:r>
                <a:rPr lang="zh-CN" altLang="en-US" sz="1597" dirty="0">
                  <a:solidFill>
                    <a:schemeClr val="bg1"/>
                  </a:solidFill>
                  <a:latin typeface="微软雅黑" panose="020B0503020204020204" pitchFamily="34" charset="-122"/>
                  <a:ea typeface="微软雅黑" panose="020B0503020204020204" pitchFamily="34" charset="-122"/>
                </a:rPr>
                <a:t>抓好行政许可</a:t>
              </a:r>
            </a:p>
          </p:txBody>
        </p:sp>
      </p:grpSp>
      <p:sp>
        <p:nvSpPr>
          <p:cNvPr id="23" name="矩形 22"/>
          <p:cNvSpPr/>
          <p:nvPr/>
        </p:nvSpPr>
        <p:spPr bwMode="auto">
          <a:xfrm>
            <a:off x="4861144" y="1092216"/>
            <a:ext cx="3622870" cy="583204"/>
          </a:xfrm>
          <a:prstGeom prst="rect">
            <a:avLst/>
          </a:prstGeom>
          <a:solidFill>
            <a:srgbClr val="078EF3"/>
          </a:solidFill>
          <a:ln w="25400" cap="flat" cmpd="sng" algn="ctr">
            <a:noFill/>
            <a:prstDash val="solid"/>
            <a:round/>
            <a:headEnd type="none" w="med" len="med"/>
            <a:tailEnd type="none" w="med" len="med"/>
          </a:ln>
        </p:spPr>
        <p:txBody>
          <a:bodyPr vert="horz" wrap="none" lIns="52148" tIns="26074" rIns="52148" bIns="26074" numCol="1" rtlCol="0" anchor="ctr" anchorCtr="0" compatLnSpc="1"/>
          <a:lstStyle/>
          <a:p>
            <a:pPr algn="ctr" defTabSz="521482" fontAlgn="base">
              <a:spcBef>
                <a:spcPct val="20000"/>
              </a:spcBef>
              <a:spcAft>
                <a:spcPct val="0"/>
              </a:spcAft>
              <a:buFont typeface="Arial" charset="0"/>
              <a:buChar char="•"/>
            </a:pPr>
            <a:endParaRPr lang="zh-CN" altLang="en-US" sz="1597">
              <a:latin typeface="Arial" charset="0"/>
              <a:ea typeface="宋体" pitchFamily="2" charset="-122"/>
            </a:endParaRPr>
          </a:p>
        </p:txBody>
      </p:sp>
      <p:sp>
        <p:nvSpPr>
          <p:cNvPr id="22" name="矩形 21"/>
          <p:cNvSpPr/>
          <p:nvPr/>
        </p:nvSpPr>
        <p:spPr>
          <a:xfrm>
            <a:off x="4836914" y="1159458"/>
            <a:ext cx="3641575" cy="461665"/>
          </a:xfrm>
          <a:prstGeom prst="rect">
            <a:avLst/>
          </a:prstGeom>
        </p:spPr>
        <p:txBody>
          <a:bodyPr wrap="square">
            <a:spAutoFit/>
          </a:bodyPr>
          <a:lstStyle/>
          <a:p>
            <a:pPr algn="ctr">
              <a:buNone/>
            </a:pPr>
            <a:r>
              <a:rPr lang="zh-CN" altLang="en-US" sz="2400" dirty="0" smtClean="0">
                <a:solidFill>
                  <a:schemeClr val="bg1"/>
                </a:solidFill>
                <a:latin typeface="微软雅黑" panose="020B0503020204020204" pitchFamily="34" charset="-122"/>
                <a:ea typeface="微软雅黑" panose="020B0503020204020204" pitchFamily="34" charset="-122"/>
              </a:rPr>
              <a:t>一次调研</a:t>
            </a:r>
            <a:r>
              <a:rPr lang="zh-CN" altLang="en-US" sz="2400" dirty="0">
                <a:solidFill>
                  <a:schemeClr val="bg1"/>
                </a:solidFill>
                <a:latin typeface="微软雅黑" panose="020B0503020204020204" pitchFamily="34" charset="-122"/>
                <a:ea typeface="微软雅黑" panose="020B0503020204020204" pitchFamily="34" charset="-122"/>
              </a:rPr>
              <a:t>考察</a:t>
            </a:r>
            <a:r>
              <a:rPr lang="zh-CN" altLang="en-US" sz="2400" dirty="0" smtClean="0">
                <a:solidFill>
                  <a:schemeClr val="bg1"/>
                </a:solidFill>
                <a:latin typeface="微软雅黑" panose="020B0503020204020204" pitchFamily="34" charset="-122"/>
                <a:ea typeface="微软雅黑" panose="020B0503020204020204" pitchFamily="34" charset="-122"/>
              </a:rPr>
              <a:t>专项</a:t>
            </a:r>
            <a:r>
              <a:rPr lang="zh-CN" altLang="en-US" sz="2400" dirty="0">
                <a:solidFill>
                  <a:schemeClr val="bg1"/>
                </a:solidFill>
                <a:latin typeface="微软雅黑" panose="020B0503020204020204" pitchFamily="34" charset="-122"/>
                <a:ea typeface="微软雅黑" panose="020B0503020204020204" pitchFamily="34" charset="-122"/>
              </a:rPr>
              <a:t>行动</a:t>
            </a:r>
          </a:p>
        </p:txBody>
      </p:sp>
      <p:pic>
        <p:nvPicPr>
          <p:cNvPr id="26" name="Picture 2"/>
          <p:cNvPicPr>
            <a:picLocks noChangeAspect="1" noChangeArrowheads="1"/>
          </p:cNvPicPr>
          <p:nvPr/>
        </p:nvPicPr>
        <p:blipFill>
          <a:blip r:embed="rId3" cstate="print"/>
          <a:stretch>
            <a:fillRect/>
          </a:stretch>
        </p:blipFill>
        <p:spPr bwMode="auto">
          <a:xfrm>
            <a:off x="6709885" y="1813614"/>
            <a:ext cx="2035628" cy="1526721"/>
          </a:xfrm>
          <a:prstGeom prst="rect">
            <a:avLst/>
          </a:prstGeom>
          <a:noFill/>
          <a:ln w="9525">
            <a:noFill/>
            <a:miter lim="800000"/>
            <a:headEnd/>
            <a:tailEnd/>
          </a:ln>
          <a:effectLst/>
        </p:spPr>
      </p:pic>
      <p:pic>
        <p:nvPicPr>
          <p:cNvPr id="30" name="Picture 2"/>
          <p:cNvPicPr>
            <a:picLocks noChangeAspect="1" noChangeArrowheads="1"/>
          </p:cNvPicPr>
          <p:nvPr/>
        </p:nvPicPr>
        <p:blipFill>
          <a:blip r:embed="rId4" cstate="print"/>
          <a:stretch>
            <a:fillRect/>
          </a:stretch>
        </p:blipFill>
        <p:spPr bwMode="auto">
          <a:xfrm>
            <a:off x="4643015" y="1817364"/>
            <a:ext cx="2035628" cy="1526721"/>
          </a:xfrm>
          <a:prstGeom prst="rect">
            <a:avLst/>
          </a:prstGeom>
          <a:noFill/>
          <a:ln w="9525">
            <a:noFill/>
            <a:miter lim="800000"/>
            <a:headEnd/>
            <a:tailEnd/>
          </a:ln>
          <a:effectLst/>
        </p:spPr>
      </p:pic>
      <p:pic>
        <p:nvPicPr>
          <p:cNvPr id="31" name="Picture 2"/>
          <p:cNvPicPr>
            <a:picLocks noChangeAspect="1" noChangeArrowheads="1"/>
          </p:cNvPicPr>
          <p:nvPr/>
        </p:nvPicPr>
        <p:blipFill>
          <a:blip r:embed="rId5" cstate="print"/>
          <a:stretch>
            <a:fillRect/>
          </a:stretch>
        </p:blipFill>
        <p:spPr bwMode="auto">
          <a:xfrm>
            <a:off x="4643014" y="3367873"/>
            <a:ext cx="2035628" cy="1526721"/>
          </a:xfrm>
          <a:prstGeom prst="rect">
            <a:avLst/>
          </a:prstGeom>
          <a:noFill/>
          <a:ln w="9525">
            <a:noFill/>
            <a:miter lim="800000"/>
            <a:headEnd/>
            <a:tailEnd/>
          </a:ln>
          <a:effectLst/>
        </p:spPr>
      </p:pic>
      <p:pic>
        <p:nvPicPr>
          <p:cNvPr id="35" name="Picture 2"/>
          <p:cNvPicPr>
            <a:picLocks noChangeAspect="1" noChangeArrowheads="1"/>
          </p:cNvPicPr>
          <p:nvPr/>
        </p:nvPicPr>
        <p:blipFill>
          <a:blip r:embed="rId6" cstate="print"/>
          <a:stretch>
            <a:fillRect/>
          </a:stretch>
        </p:blipFill>
        <p:spPr bwMode="auto">
          <a:xfrm>
            <a:off x="6705980" y="3370947"/>
            <a:ext cx="2035628" cy="1526721"/>
          </a:xfrm>
          <a:prstGeom prst="rect">
            <a:avLst/>
          </a:prstGeom>
          <a:noFill/>
          <a:ln w="9525">
            <a:noFill/>
            <a:miter lim="800000"/>
            <a:headEnd/>
            <a:tailEnd/>
          </a:ln>
          <a:effectLst/>
        </p:spPr>
      </p:pic>
      <p:grpSp>
        <p:nvGrpSpPr>
          <p:cNvPr id="27" name="组合 184"/>
          <p:cNvGrpSpPr>
            <a:grpSpLocks/>
          </p:cNvGrpSpPr>
          <p:nvPr/>
        </p:nvGrpSpPr>
        <p:grpSpPr bwMode="auto">
          <a:xfrm>
            <a:off x="236383" y="1631454"/>
            <a:ext cx="4366517" cy="3394144"/>
            <a:chOff x="0" y="0"/>
            <a:chExt cx="5407191" cy="4756567"/>
          </a:xfrm>
          <a:solidFill>
            <a:schemeClr val="accent5">
              <a:lumMod val="75000"/>
            </a:schemeClr>
          </a:solidFill>
          <a:effectLst>
            <a:outerShdw blurRad="50800" dist="38100" dir="8100000" algn="tr" rotWithShape="0">
              <a:prstClr val="black">
                <a:alpha val="40000"/>
              </a:prstClr>
            </a:outerShdw>
          </a:effectLst>
        </p:grpSpPr>
        <p:sp>
          <p:nvSpPr>
            <p:cNvPr id="33" name="Freeform 3"/>
            <p:cNvSpPr>
              <a:spLocks noChangeArrowheads="1"/>
            </p:cNvSpPr>
            <p:nvPr/>
          </p:nvSpPr>
          <p:spPr bwMode="auto">
            <a:xfrm>
              <a:off x="3148473" y="4482387"/>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6" name="Freeform 4"/>
            <p:cNvSpPr>
              <a:spLocks noChangeArrowheads="1"/>
            </p:cNvSpPr>
            <p:nvPr/>
          </p:nvSpPr>
          <p:spPr bwMode="auto">
            <a:xfrm>
              <a:off x="4221785" y="0"/>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7" name="Freeform 5"/>
            <p:cNvSpPr>
              <a:spLocks noChangeArrowheads="1"/>
            </p:cNvSpPr>
            <p:nvPr/>
          </p:nvSpPr>
          <p:spPr bwMode="auto">
            <a:xfrm>
              <a:off x="4335281" y="921123"/>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8" name="Freeform 6"/>
            <p:cNvSpPr>
              <a:spLocks noChangeArrowheads="1"/>
            </p:cNvSpPr>
            <p:nvPr/>
          </p:nvSpPr>
          <p:spPr bwMode="auto">
            <a:xfrm>
              <a:off x="4147521" y="1301587"/>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39" name="Freeform 7"/>
            <p:cNvSpPr>
              <a:spLocks noChangeArrowheads="1"/>
            </p:cNvSpPr>
            <p:nvPr/>
          </p:nvSpPr>
          <p:spPr bwMode="auto">
            <a:xfrm>
              <a:off x="3664111" y="1454080"/>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0" name="Freeform 8"/>
            <p:cNvSpPr>
              <a:spLocks noChangeArrowheads="1"/>
            </p:cNvSpPr>
            <p:nvPr/>
          </p:nvSpPr>
          <p:spPr bwMode="auto">
            <a:xfrm>
              <a:off x="3836457" y="1686671"/>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1" name="Freeform 9"/>
            <p:cNvSpPr>
              <a:spLocks noChangeArrowheads="1"/>
            </p:cNvSpPr>
            <p:nvPr/>
          </p:nvSpPr>
          <p:spPr bwMode="auto">
            <a:xfrm>
              <a:off x="3958361" y="1794495"/>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2" name="Freeform 10"/>
            <p:cNvSpPr>
              <a:spLocks noChangeArrowheads="1"/>
            </p:cNvSpPr>
            <p:nvPr/>
          </p:nvSpPr>
          <p:spPr bwMode="auto">
            <a:xfrm>
              <a:off x="3958361" y="1808358"/>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3" name="Freeform 11"/>
            <p:cNvSpPr>
              <a:spLocks noChangeArrowheads="1"/>
            </p:cNvSpPr>
            <p:nvPr/>
          </p:nvSpPr>
          <p:spPr bwMode="auto">
            <a:xfrm>
              <a:off x="3823847" y="2054812"/>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4" name="Freeform 12"/>
            <p:cNvSpPr>
              <a:spLocks noChangeArrowheads="1"/>
            </p:cNvSpPr>
            <p:nvPr/>
          </p:nvSpPr>
          <p:spPr bwMode="auto">
            <a:xfrm>
              <a:off x="3973774" y="2450679"/>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5" name="Freeform 13"/>
            <p:cNvSpPr>
              <a:spLocks noChangeArrowheads="1"/>
            </p:cNvSpPr>
            <p:nvPr/>
          </p:nvSpPr>
          <p:spPr bwMode="auto">
            <a:xfrm>
              <a:off x="4471196" y="2888136"/>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6" name="Freeform 14"/>
            <p:cNvSpPr>
              <a:spLocks noChangeArrowheads="1"/>
            </p:cNvSpPr>
            <p:nvPr/>
          </p:nvSpPr>
          <p:spPr bwMode="auto">
            <a:xfrm>
              <a:off x="4202168" y="2954370"/>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7" name="Freeform 15"/>
            <p:cNvSpPr>
              <a:spLocks noChangeArrowheads="1"/>
            </p:cNvSpPr>
            <p:nvPr/>
          </p:nvSpPr>
          <p:spPr bwMode="auto">
            <a:xfrm>
              <a:off x="3998995" y="3351778"/>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8" name="Freeform 16"/>
            <p:cNvSpPr>
              <a:spLocks noChangeArrowheads="1"/>
            </p:cNvSpPr>
            <p:nvPr/>
          </p:nvSpPr>
          <p:spPr bwMode="auto">
            <a:xfrm>
              <a:off x="3298401" y="3747645"/>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49" name="Freeform 17"/>
            <p:cNvSpPr>
              <a:spLocks noChangeArrowheads="1"/>
            </p:cNvSpPr>
            <p:nvPr/>
          </p:nvSpPr>
          <p:spPr bwMode="auto">
            <a:xfrm>
              <a:off x="2732320" y="3624418"/>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50" name="Freeform 18"/>
            <p:cNvSpPr>
              <a:spLocks noChangeArrowheads="1"/>
            </p:cNvSpPr>
            <p:nvPr/>
          </p:nvSpPr>
          <p:spPr bwMode="auto">
            <a:xfrm>
              <a:off x="2652452" y="3256277"/>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51" name="Freeform 19"/>
            <p:cNvSpPr>
              <a:spLocks noChangeArrowheads="1"/>
            </p:cNvSpPr>
            <p:nvPr/>
          </p:nvSpPr>
          <p:spPr bwMode="auto">
            <a:xfrm>
              <a:off x="1950456" y="3214688"/>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52" name="Freeform 20"/>
            <p:cNvSpPr>
              <a:spLocks noChangeArrowheads="1"/>
            </p:cNvSpPr>
            <p:nvPr/>
          </p:nvSpPr>
          <p:spPr bwMode="auto">
            <a:xfrm>
              <a:off x="161137" y="1997820"/>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53" name="Freeform 21"/>
            <p:cNvSpPr>
              <a:spLocks noChangeArrowheads="1"/>
            </p:cNvSpPr>
            <p:nvPr/>
          </p:nvSpPr>
          <p:spPr bwMode="auto">
            <a:xfrm>
              <a:off x="2075162" y="2546180"/>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54" name="Freeform 22"/>
            <p:cNvSpPr>
              <a:spLocks noChangeArrowheads="1"/>
            </p:cNvSpPr>
            <p:nvPr/>
          </p:nvSpPr>
          <p:spPr bwMode="auto">
            <a:xfrm>
              <a:off x="1333933" y="1794495"/>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55" name="Freeform 23"/>
            <p:cNvSpPr>
              <a:spLocks noChangeArrowheads="1"/>
            </p:cNvSpPr>
            <p:nvPr/>
          </p:nvSpPr>
          <p:spPr bwMode="auto">
            <a:xfrm>
              <a:off x="3729967" y="3131509"/>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56" name="Freeform 24"/>
            <p:cNvSpPr>
              <a:spLocks noChangeArrowheads="1"/>
            </p:cNvSpPr>
            <p:nvPr/>
          </p:nvSpPr>
          <p:spPr bwMode="auto">
            <a:xfrm>
              <a:off x="3217132" y="3131509"/>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57" name="Freeform 25"/>
            <p:cNvSpPr>
              <a:spLocks noChangeArrowheads="1"/>
            </p:cNvSpPr>
            <p:nvPr/>
          </p:nvSpPr>
          <p:spPr bwMode="auto">
            <a:xfrm>
              <a:off x="3165288" y="2724860"/>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58" name="Freeform 26"/>
            <p:cNvSpPr>
              <a:spLocks noChangeArrowheads="1"/>
            </p:cNvSpPr>
            <p:nvPr/>
          </p:nvSpPr>
          <p:spPr bwMode="auto">
            <a:xfrm>
              <a:off x="3823847" y="2532317"/>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59" name="Freeform 27"/>
            <p:cNvSpPr>
              <a:spLocks noChangeArrowheads="1"/>
            </p:cNvSpPr>
            <p:nvPr/>
          </p:nvSpPr>
          <p:spPr bwMode="auto">
            <a:xfrm>
              <a:off x="3367059" y="2327452"/>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60" name="Freeform 28"/>
            <p:cNvSpPr>
              <a:spLocks noChangeArrowheads="1"/>
            </p:cNvSpPr>
            <p:nvPr/>
          </p:nvSpPr>
          <p:spPr bwMode="auto">
            <a:xfrm>
              <a:off x="3354448" y="1768309"/>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61" name="Freeform 29"/>
            <p:cNvSpPr>
              <a:spLocks noChangeArrowheads="1"/>
            </p:cNvSpPr>
            <p:nvPr/>
          </p:nvSpPr>
          <p:spPr bwMode="auto">
            <a:xfrm>
              <a:off x="2908870" y="1903859"/>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62" name="Freeform 30"/>
            <p:cNvSpPr>
              <a:spLocks noChangeArrowheads="1"/>
            </p:cNvSpPr>
            <p:nvPr/>
          </p:nvSpPr>
          <p:spPr bwMode="auto">
            <a:xfrm>
              <a:off x="2807984" y="1917722"/>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63" name="Freeform 31"/>
            <p:cNvSpPr>
              <a:spLocks noChangeArrowheads="1"/>
            </p:cNvSpPr>
            <p:nvPr/>
          </p:nvSpPr>
          <p:spPr bwMode="auto">
            <a:xfrm>
              <a:off x="1750086" y="1386305"/>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64" name="Freeform 32"/>
            <p:cNvSpPr>
              <a:spLocks noChangeArrowheads="1"/>
            </p:cNvSpPr>
            <p:nvPr/>
          </p:nvSpPr>
          <p:spPr bwMode="auto">
            <a:xfrm>
              <a:off x="2208275" y="61614"/>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65" name="Freeform 33"/>
            <p:cNvSpPr>
              <a:spLocks noChangeArrowheads="1"/>
            </p:cNvSpPr>
            <p:nvPr/>
          </p:nvSpPr>
          <p:spPr bwMode="auto">
            <a:xfrm>
              <a:off x="0" y="417432"/>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sp>
          <p:nvSpPr>
            <p:cNvPr id="66" name="Freeform 34"/>
            <p:cNvSpPr>
              <a:spLocks noChangeArrowheads="1"/>
            </p:cNvSpPr>
            <p:nvPr/>
          </p:nvSpPr>
          <p:spPr bwMode="auto">
            <a:xfrm>
              <a:off x="4458586" y="3652144"/>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cmpd="sng">
              <a:solidFill>
                <a:schemeClr val="bg1"/>
              </a:solidFill>
              <a:bevel/>
              <a:headEnd/>
              <a:tailEnd/>
            </a:ln>
          </p:spPr>
          <p:txBody>
            <a:bodyPr/>
            <a:lstStyle/>
            <a:p>
              <a:pPr>
                <a:defRPr/>
              </a:pPr>
              <a:endParaRPr lang="zh-CN" altLang="zh-CN" sz="1200" b="1">
                <a:solidFill>
                  <a:srgbClr val="000000"/>
                </a:solidFill>
                <a:latin typeface="Impact MT Std" pitchFamily="34" charset="0"/>
                <a:ea typeface="微软雅黑" panose="020B0503020204020204" pitchFamily="34" charset="-122"/>
                <a:sym typeface="方正兰亭黑_GBK" pitchFamily="2" charset="-122"/>
              </a:endParaRPr>
            </a:p>
          </p:txBody>
        </p:sp>
      </p:grpSp>
      <p:grpSp>
        <p:nvGrpSpPr>
          <p:cNvPr id="67" name="组合 66"/>
          <p:cNvGrpSpPr/>
          <p:nvPr/>
        </p:nvGrpSpPr>
        <p:grpSpPr>
          <a:xfrm>
            <a:off x="2208904" y="3099748"/>
            <a:ext cx="1016382" cy="413441"/>
            <a:chOff x="5162843" y="5019727"/>
            <a:chExt cx="742641" cy="610760"/>
          </a:xfrm>
        </p:grpSpPr>
        <p:grpSp>
          <p:nvGrpSpPr>
            <p:cNvPr id="68" name="组合 370"/>
            <p:cNvGrpSpPr/>
            <p:nvPr/>
          </p:nvGrpSpPr>
          <p:grpSpPr>
            <a:xfrm>
              <a:off x="5166475" y="5057457"/>
              <a:ext cx="739009" cy="573030"/>
              <a:chOff x="-3611532" y="1105603"/>
              <a:chExt cx="2141736" cy="1660715"/>
            </a:xfrm>
          </p:grpSpPr>
          <p:sp>
            <p:nvSpPr>
              <p:cNvPr id="79" name="Oval 499"/>
              <p:cNvSpPr>
                <a:spLocks noChangeArrowheads="1"/>
              </p:cNvSpPr>
              <p:nvPr/>
            </p:nvSpPr>
            <p:spPr bwMode="auto">
              <a:xfrm>
                <a:off x="-1880016" y="2601218"/>
                <a:ext cx="309563" cy="165100"/>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0" name="Rectangle 483"/>
              <p:cNvSpPr>
                <a:spLocks noChangeArrowheads="1"/>
              </p:cNvSpPr>
              <p:nvPr/>
            </p:nvSpPr>
            <p:spPr bwMode="auto">
              <a:xfrm>
                <a:off x="-3611532" y="1110518"/>
                <a:ext cx="1882734" cy="874421"/>
              </a:xfrm>
              <a:prstGeom prst="rect">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1" name="Freeform 484"/>
              <p:cNvSpPr>
                <a:spLocks/>
              </p:cNvSpPr>
              <p:nvPr/>
            </p:nvSpPr>
            <p:spPr bwMode="auto">
              <a:xfrm>
                <a:off x="-1932505" y="1105603"/>
                <a:ext cx="462709" cy="1448556"/>
              </a:xfrm>
              <a:custGeom>
                <a:avLst/>
                <a:gdLst>
                  <a:gd name="T0" fmla="*/ 334 w 334"/>
                  <a:gd name="T1" fmla="*/ 167 h 515"/>
                  <a:gd name="T2" fmla="*/ 167 w 334"/>
                  <a:gd name="T3" fmla="*/ 0 h 515"/>
                  <a:gd name="T4" fmla="*/ 0 w 334"/>
                  <a:gd name="T5" fmla="*/ 167 h 515"/>
                  <a:gd name="T6" fmla="*/ 130 w 334"/>
                  <a:gd name="T7" fmla="*/ 330 h 515"/>
                  <a:gd name="T8" fmla="*/ 165 w 334"/>
                  <a:gd name="T9" fmla="*/ 515 h 515"/>
                  <a:gd name="T10" fmla="*/ 200 w 334"/>
                  <a:gd name="T11" fmla="*/ 331 h 515"/>
                  <a:gd name="T12" fmla="*/ 334 w 334"/>
                  <a:gd name="T13" fmla="*/ 167 h 515"/>
                </a:gdLst>
                <a:ahLst/>
                <a:cxnLst>
                  <a:cxn ang="0">
                    <a:pos x="T0" y="T1"/>
                  </a:cxn>
                  <a:cxn ang="0">
                    <a:pos x="T2" y="T3"/>
                  </a:cxn>
                  <a:cxn ang="0">
                    <a:pos x="T4" y="T5"/>
                  </a:cxn>
                  <a:cxn ang="0">
                    <a:pos x="T6" y="T7"/>
                  </a:cxn>
                  <a:cxn ang="0">
                    <a:pos x="T8" y="T9"/>
                  </a:cxn>
                  <a:cxn ang="0">
                    <a:pos x="T10" y="T11"/>
                  </a:cxn>
                  <a:cxn ang="0">
                    <a:pos x="T12" y="T13"/>
                  </a:cxn>
                </a:cxnLst>
                <a:rect l="0" t="0" r="r" b="b"/>
                <a:pathLst>
                  <a:path w="334" h="515">
                    <a:moveTo>
                      <a:pt x="334" y="167"/>
                    </a:moveTo>
                    <a:cubicBezTo>
                      <a:pt x="334" y="75"/>
                      <a:pt x="259" y="0"/>
                      <a:pt x="167" y="0"/>
                    </a:cubicBezTo>
                    <a:cubicBezTo>
                      <a:pt x="75" y="0"/>
                      <a:pt x="0" y="75"/>
                      <a:pt x="0" y="167"/>
                    </a:cubicBezTo>
                    <a:cubicBezTo>
                      <a:pt x="0" y="247"/>
                      <a:pt x="56" y="313"/>
                      <a:pt x="130" y="330"/>
                    </a:cubicBezTo>
                    <a:cubicBezTo>
                      <a:pt x="165" y="515"/>
                      <a:pt x="165" y="515"/>
                      <a:pt x="165" y="515"/>
                    </a:cubicBezTo>
                    <a:cubicBezTo>
                      <a:pt x="200" y="331"/>
                      <a:pt x="200" y="331"/>
                      <a:pt x="200" y="331"/>
                    </a:cubicBezTo>
                    <a:cubicBezTo>
                      <a:pt x="276" y="315"/>
                      <a:pt x="334" y="248"/>
                      <a:pt x="334" y="167"/>
                    </a:cubicBezTo>
                    <a:close/>
                  </a:path>
                </a:pathLst>
              </a:cu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69" name="文本框 622"/>
            <p:cNvSpPr txBox="1"/>
            <p:nvPr/>
          </p:nvSpPr>
          <p:spPr>
            <a:xfrm>
              <a:off x="5162843" y="5019727"/>
              <a:ext cx="723824" cy="219901"/>
            </a:xfrm>
            <a:prstGeom prst="rect">
              <a:avLst/>
            </a:prstGeom>
            <a:noFill/>
          </p:spPr>
          <p:txBody>
            <a:bodyPr wrap="square" rtlCol="0">
              <a:spAutoFit/>
            </a:bodyPr>
            <a:lstStyle/>
            <a:p>
              <a:r>
                <a:rPr lang="zh-CN" altLang="en-US" sz="1000" b="1" dirty="0" smtClean="0">
                  <a:solidFill>
                    <a:schemeClr val="bg1"/>
                  </a:solidFill>
                  <a:latin typeface="微软雅黑" panose="020B0503020204020204" pitchFamily="34" charset="-122"/>
                  <a:ea typeface="微软雅黑" panose="020B0503020204020204" pitchFamily="34" charset="-122"/>
                </a:rPr>
                <a:t>河南平煤集团</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74" name="Freeform 527"/>
            <p:cNvSpPr>
              <a:spLocks/>
            </p:cNvSpPr>
            <p:nvPr/>
          </p:nvSpPr>
          <p:spPr bwMode="auto">
            <a:xfrm>
              <a:off x="5759166" y="5069736"/>
              <a:ext cx="15144" cy="14167"/>
            </a:xfrm>
            <a:custGeom>
              <a:avLst/>
              <a:gdLst>
                <a:gd name="T0" fmla="*/ 12 w 31"/>
                <a:gd name="T1" fmla="*/ 20 h 29"/>
                <a:gd name="T2" fmla="*/ 17 w 31"/>
                <a:gd name="T3" fmla="*/ 29 h 29"/>
                <a:gd name="T4" fmla="*/ 21 w 31"/>
                <a:gd name="T5" fmla="*/ 20 h 29"/>
                <a:gd name="T6" fmla="*/ 31 w 31"/>
                <a:gd name="T7" fmla="*/ 17 h 29"/>
                <a:gd name="T8" fmla="*/ 21 w 31"/>
                <a:gd name="T9" fmla="*/ 10 h 29"/>
                <a:gd name="T10" fmla="*/ 21 w 31"/>
                <a:gd name="T11" fmla="*/ 0 h 29"/>
                <a:gd name="T12" fmla="*/ 14 w 31"/>
                <a:gd name="T13" fmla="*/ 5 h 29"/>
                <a:gd name="T14" fmla="*/ 4 w 31"/>
                <a:gd name="T15" fmla="*/ 3 h 29"/>
                <a:gd name="T16" fmla="*/ 7 w 31"/>
                <a:gd name="T17" fmla="*/ 12 h 29"/>
                <a:gd name="T18" fmla="*/ 0 w 31"/>
                <a:gd name="T19" fmla="*/ 20 h 29"/>
                <a:gd name="T20" fmla="*/ 12 w 31"/>
                <a:gd name="T2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12" y="20"/>
                  </a:moveTo>
                  <a:lnTo>
                    <a:pt x="17" y="29"/>
                  </a:lnTo>
                  <a:lnTo>
                    <a:pt x="21" y="20"/>
                  </a:lnTo>
                  <a:lnTo>
                    <a:pt x="31" y="17"/>
                  </a:lnTo>
                  <a:lnTo>
                    <a:pt x="21" y="10"/>
                  </a:lnTo>
                  <a:lnTo>
                    <a:pt x="21" y="0"/>
                  </a:lnTo>
                  <a:lnTo>
                    <a:pt x="14" y="5"/>
                  </a:lnTo>
                  <a:lnTo>
                    <a:pt x="4" y="3"/>
                  </a:lnTo>
                  <a:lnTo>
                    <a:pt x="7" y="12"/>
                  </a:lnTo>
                  <a:lnTo>
                    <a:pt x="0" y="20"/>
                  </a:lnTo>
                  <a:lnTo>
                    <a:pt x="12" y="20"/>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grpSp>
      <p:grpSp>
        <p:nvGrpSpPr>
          <p:cNvPr id="85" name="组合 84"/>
          <p:cNvGrpSpPr/>
          <p:nvPr/>
        </p:nvGrpSpPr>
        <p:grpSpPr>
          <a:xfrm>
            <a:off x="3590609" y="3112619"/>
            <a:ext cx="782192" cy="413437"/>
            <a:chOff x="5745830" y="5019731"/>
            <a:chExt cx="571526" cy="610755"/>
          </a:xfrm>
        </p:grpSpPr>
        <p:grpSp>
          <p:nvGrpSpPr>
            <p:cNvPr id="86" name="组合 370"/>
            <p:cNvGrpSpPr/>
            <p:nvPr/>
          </p:nvGrpSpPr>
          <p:grpSpPr>
            <a:xfrm>
              <a:off x="5745830" y="5055982"/>
              <a:ext cx="513622" cy="574504"/>
              <a:chOff x="-1932505" y="1101330"/>
              <a:chExt cx="1488542" cy="1664988"/>
            </a:xfrm>
          </p:grpSpPr>
          <p:sp>
            <p:nvSpPr>
              <p:cNvPr id="89" name="Oval 499"/>
              <p:cNvSpPr>
                <a:spLocks noChangeArrowheads="1"/>
              </p:cNvSpPr>
              <p:nvPr/>
            </p:nvSpPr>
            <p:spPr bwMode="auto">
              <a:xfrm>
                <a:off x="-1880016" y="2601218"/>
                <a:ext cx="309563" cy="165100"/>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0" name="Rectangle 483"/>
              <p:cNvSpPr>
                <a:spLocks noChangeArrowheads="1"/>
              </p:cNvSpPr>
              <p:nvPr/>
            </p:nvSpPr>
            <p:spPr bwMode="auto">
              <a:xfrm>
                <a:off x="-1725234" y="1101330"/>
                <a:ext cx="1281271" cy="874421"/>
              </a:xfrm>
              <a:prstGeom prst="rect">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1" name="Freeform 484"/>
              <p:cNvSpPr>
                <a:spLocks/>
              </p:cNvSpPr>
              <p:nvPr/>
            </p:nvSpPr>
            <p:spPr bwMode="auto">
              <a:xfrm>
                <a:off x="-1932505" y="1105603"/>
                <a:ext cx="462709" cy="1448556"/>
              </a:xfrm>
              <a:custGeom>
                <a:avLst/>
                <a:gdLst>
                  <a:gd name="T0" fmla="*/ 334 w 334"/>
                  <a:gd name="T1" fmla="*/ 167 h 515"/>
                  <a:gd name="T2" fmla="*/ 167 w 334"/>
                  <a:gd name="T3" fmla="*/ 0 h 515"/>
                  <a:gd name="T4" fmla="*/ 0 w 334"/>
                  <a:gd name="T5" fmla="*/ 167 h 515"/>
                  <a:gd name="T6" fmla="*/ 130 w 334"/>
                  <a:gd name="T7" fmla="*/ 330 h 515"/>
                  <a:gd name="T8" fmla="*/ 165 w 334"/>
                  <a:gd name="T9" fmla="*/ 515 h 515"/>
                  <a:gd name="T10" fmla="*/ 200 w 334"/>
                  <a:gd name="T11" fmla="*/ 331 h 515"/>
                  <a:gd name="T12" fmla="*/ 334 w 334"/>
                  <a:gd name="T13" fmla="*/ 167 h 515"/>
                </a:gdLst>
                <a:ahLst/>
                <a:cxnLst>
                  <a:cxn ang="0">
                    <a:pos x="T0" y="T1"/>
                  </a:cxn>
                  <a:cxn ang="0">
                    <a:pos x="T2" y="T3"/>
                  </a:cxn>
                  <a:cxn ang="0">
                    <a:pos x="T4" y="T5"/>
                  </a:cxn>
                  <a:cxn ang="0">
                    <a:pos x="T6" y="T7"/>
                  </a:cxn>
                  <a:cxn ang="0">
                    <a:pos x="T8" y="T9"/>
                  </a:cxn>
                  <a:cxn ang="0">
                    <a:pos x="T10" y="T11"/>
                  </a:cxn>
                  <a:cxn ang="0">
                    <a:pos x="T12" y="T13"/>
                  </a:cxn>
                </a:cxnLst>
                <a:rect l="0" t="0" r="r" b="b"/>
                <a:pathLst>
                  <a:path w="334" h="515">
                    <a:moveTo>
                      <a:pt x="334" y="167"/>
                    </a:moveTo>
                    <a:cubicBezTo>
                      <a:pt x="334" y="75"/>
                      <a:pt x="259" y="0"/>
                      <a:pt x="167" y="0"/>
                    </a:cubicBezTo>
                    <a:cubicBezTo>
                      <a:pt x="75" y="0"/>
                      <a:pt x="0" y="75"/>
                      <a:pt x="0" y="167"/>
                    </a:cubicBezTo>
                    <a:cubicBezTo>
                      <a:pt x="0" y="247"/>
                      <a:pt x="56" y="313"/>
                      <a:pt x="130" y="330"/>
                    </a:cubicBezTo>
                    <a:cubicBezTo>
                      <a:pt x="165" y="515"/>
                      <a:pt x="165" y="515"/>
                      <a:pt x="165" y="515"/>
                    </a:cubicBezTo>
                    <a:cubicBezTo>
                      <a:pt x="200" y="331"/>
                      <a:pt x="200" y="331"/>
                      <a:pt x="200" y="331"/>
                    </a:cubicBezTo>
                    <a:cubicBezTo>
                      <a:pt x="276" y="315"/>
                      <a:pt x="334" y="248"/>
                      <a:pt x="334" y="167"/>
                    </a:cubicBezTo>
                    <a:close/>
                  </a:path>
                </a:pathLst>
              </a:cu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87" name="文本框 622"/>
            <p:cNvSpPr txBox="1"/>
            <p:nvPr/>
          </p:nvSpPr>
          <p:spPr>
            <a:xfrm>
              <a:off x="5785216" y="5019731"/>
              <a:ext cx="532140" cy="363733"/>
            </a:xfrm>
            <a:prstGeom prst="rect">
              <a:avLst/>
            </a:prstGeom>
            <a:noFill/>
          </p:spPr>
          <p:txBody>
            <a:bodyPr wrap="square" rtlCol="0">
              <a:spAutoFit/>
            </a:bodyPr>
            <a:lstStyle/>
            <a:p>
              <a:r>
                <a:rPr lang="zh-CN" altLang="en-US" sz="1000" b="1" dirty="0" smtClean="0">
                  <a:solidFill>
                    <a:schemeClr val="bg1"/>
                  </a:solidFill>
                  <a:latin typeface="微软雅黑" panose="020B0503020204020204" pitchFamily="34" charset="-122"/>
                  <a:ea typeface="微软雅黑" panose="020B0503020204020204" pitchFamily="34" charset="-122"/>
                </a:rPr>
                <a:t>中国矿大</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88" name="Freeform 527"/>
            <p:cNvSpPr>
              <a:spLocks/>
            </p:cNvSpPr>
            <p:nvPr/>
          </p:nvSpPr>
          <p:spPr bwMode="auto">
            <a:xfrm>
              <a:off x="5759166" y="5069736"/>
              <a:ext cx="15144" cy="14167"/>
            </a:xfrm>
            <a:custGeom>
              <a:avLst/>
              <a:gdLst>
                <a:gd name="T0" fmla="*/ 12 w 31"/>
                <a:gd name="T1" fmla="*/ 20 h 29"/>
                <a:gd name="T2" fmla="*/ 17 w 31"/>
                <a:gd name="T3" fmla="*/ 29 h 29"/>
                <a:gd name="T4" fmla="*/ 21 w 31"/>
                <a:gd name="T5" fmla="*/ 20 h 29"/>
                <a:gd name="T6" fmla="*/ 31 w 31"/>
                <a:gd name="T7" fmla="*/ 17 h 29"/>
                <a:gd name="T8" fmla="*/ 21 w 31"/>
                <a:gd name="T9" fmla="*/ 10 h 29"/>
                <a:gd name="T10" fmla="*/ 21 w 31"/>
                <a:gd name="T11" fmla="*/ 0 h 29"/>
                <a:gd name="T12" fmla="*/ 14 w 31"/>
                <a:gd name="T13" fmla="*/ 5 h 29"/>
                <a:gd name="T14" fmla="*/ 4 w 31"/>
                <a:gd name="T15" fmla="*/ 3 h 29"/>
                <a:gd name="T16" fmla="*/ 7 w 31"/>
                <a:gd name="T17" fmla="*/ 12 h 29"/>
                <a:gd name="T18" fmla="*/ 0 w 31"/>
                <a:gd name="T19" fmla="*/ 20 h 29"/>
                <a:gd name="T20" fmla="*/ 12 w 31"/>
                <a:gd name="T2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12" y="20"/>
                  </a:moveTo>
                  <a:lnTo>
                    <a:pt x="17" y="29"/>
                  </a:lnTo>
                  <a:lnTo>
                    <a:pt x="21" y="20"/>
                  </a:lnTo>
                  <a:lnTo>
                    <a:pt x="31" y="17"/>
                  </a:lnTo>
                  <a:lnTo>
                    <a:pt x="21" y="10"/>
                  </a:lnTo>
                  <a:lnTo>
                    <a:pt x="21" y="0"/>
                  </a:lnTo>
                  <a:lnTo>
                    <a:pt x="14" y="5"/>
                  </a:lnTo>
                  <a:lnTo>
                    <a:pt x="4" y="3"/>
                  </a:lnTo>
                  <a:lnTo>
                    <a:pt x="7" y="12"/>
                  </a:lnTo>
                  <a:lnTo>
                    <a:pt x="0" y="20"/>
                  </a:lnTo>
                  <a:lnTo>
                    <a:pt x="12" y="20"/>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grpSp>
      <p:grpSp>
        <p:nvGrpSpPr>
          <p:cNvPr id="92" name="组合 91"/>
          <p:cNvGrpSpPr/>
          <p:nvPr/>
        </p:nvGrpSpPr>
        <p:grpSpPr>
          <a:xfrm>
            <a:off x="2206045" y="3470425"/>
            <a:ext cx="685719" cy="413442"/>
            <a:chOff x="5441664" y="5019727"/>
            <a:chExt cx="501036" cy="610761"/>
          </a:xfrm>
        </p:grpSpPr>
        <p:grpSp>
          <p:nvGrpSpPr>
            <p:cNvPr id="93" name="组合 370"/>
            <p:cNvGrpSpPr/>
            <p:nvPr/>
          </p:nvGrpSpPr>
          <p:grpSpPr>
            <a:xfrm>
              <a:off x="5441664" y="5050188"/>
              <a:ext cx="463820" cy="580300"/>
              <a:chOff x="-2814002" y="1084535"/>
              <a:chExt cx="1344206" cy="1681783"/>
            </a:xfrm>
          </p:grpSpPr>
          <p:sp>
            <p:nvSpPr>
              <p:cNvPr id="96" name="Oval 499"/>
              <p:cNvSpPr>
                <a:spLocks noChangeArrowheads="1"/>
              </p:cNvSpPr>
              <p:nvPr/>
            </p:nvSpPr>
            <p:spPr bwMode="auto">
              <a:xfrm>
                <a:off x="-1880016" y="2601218"/>
                <a:ext cx="309563" cy="165100"/>
              </a:xfrm>
              <a:prstGeom prst="ellipse">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7" name="Rectangle 483"/>
              <p:cNvSpPr>
                <a:spLocks noChangeArrowheads="1"/>
              </p:cNvSpPr>
              <p:nvPr/>
            </p:nvSpPr>
            <p:spPr bwMode="auto">
              <a:xfrm>
                <a:off x="-2814002" y="1084535"/>
                <a:ext cx="1085201" cy="900404"/>
              </a:xfrm>
              <a:prstGeom prst="rect">
                <a:avLst/>
              </a:pr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8" name="Freeform 484"/>
              <p:cNvSpPr>
                <a:spLocks/>
              </p:cNvSpPr>
              <p:nvPr/>
            </p:nvSpPr>
            <p:spPr bwMode="auto">
              <a:xfrm>
                <a:off x="-1932505" y="1105603"/>
                <a:ext cx="462709" cy="1448556"/>
              </a:xfrm>
              <a:custGeom>
                <a:avLst/>
                <a:gdLst>
                  <a:gd name="T0" fmla="*/ 334 w 334"/>
                  <a:gd name="T1" fmla="*/ 167 h 515"/>
                  <a:gd name="T2" fmla="*/ 167 w 334"/>
                  <a:gd name="T3" fmla="*/ 0 h 515"/>
                  <a:gd name="T4" fmla="*/ 0 w 334"/>
                  <a:gd name="T5" fmla="*/ 167 h 515"/>
                  <a:gd name="T6" fmla="*/ 130 w 334"/>
                  <a:gd name="T7" fmla="*/ 330 h 515"/>
                  <a:gd name="T8" fmla="*/ 165 w 334"/>
                  <a:gd name="T9" fmla="*/ 515 h 515"/>
                  <a:gd name="T10" fmla="*/ 200 w 334"/>
                  <a:gd name="T11" fmla="*/ 331 h 515"/>
                  <a:gd name="T12" fmla="*/ 334 w 334"/>
                  <a:gd name="T13" fmla="*/ 167 h 515"/>
                </a:gdLst>
                <a:ahLst/>
                <a:cxnLst>
                  <a:cxn ang="0">
                    <a:pos x="T0" y="T1"/>
                  </a:cxn>
                  <a:cxn ang="0">
                    <a:pos x="T2" y="T3"/>
                  </a:cxn>
                  <a:cxn ang="0">
                    <a:pos x="T4" y="T5"/>
                  </a:cxn>
                  <a:cxn ang="0">
                    <a:pos x="T6" y="T7"/>
                  </a:cxn>
                  <a:cxn ang="0">
                    <a:pos x="T8" y="T9"/>
                  </a:cxn>
                  <a:cxn ang="0">
                    <a:pos x="T10" y="T11"/>
                  </a:cxn>
                  <a:cxn ang="0">
                    <a:pos x="T12" y="T13"/>
                  </a:cxn>
                </a:cxnLst>
                <a:rect l="0" t="0" r="r" b="b"/>
                <a:pathLst>
                  <a:path w="334" h="515">
                    <a:moveTo>
                      <a:pt x="334" y="167"/>
                    </a:moveTo>
                    <a:cubicBezTo>
                      <a:pt x="334" y="75"/>
                      <a:pt x="259" y="0"/>
                      <a:pt x="167" y="0"/>
                    </a:cubicBezTo>
                    <a:cubicBezTo>
                      <a:pt x="75" y="0"/>
                      <a:pt x="0" y="75"/>
                      <a:pt x="0" y="167"/>
                    </a:cubicBezTo>
                    <a:cubicBezTo>
                      <a:pt x="0" y="247"/>
                      <a:pt x="56" y="313"/>
                      <a:pt x="130" y="330"/>
                    </a:cubicBezTo>
                    <a:cubicBezTo>
                      <a:pt x="165" y="515"/>
                      <a:pt x="165" y="515"/>
                      <a:pt x="165" y="515"/>
                    </a:cubicBezTo>
                    <a:cubicBezTo>
                      <a:pt x="200" y="331"/>
                      <a:pt x="200" y="331"/>
                      <a:pt x="200" y="331"/>
                    </a:cubicBezTo>
                    <a:cubicBezTo>
                      <a:pt x="276" y="315"/>
                      <a:pt x="334" y="248"/>
                      <a:pt x="334" y="167"/>
                    </a:cubicBezTo>
                    <a:close/>
                  </a:path>
                </a:pathLst>
              </a:custGeom>
              <a:solidFill>
                <a:srgbClr val="FF0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94" name="文本框 622"/>
            <p:cNvSpPr txBox="1"/>
            <p:nvPr/>
          </p:nvSpPr>
          <p:spPr>
            <a:xfrm>
              <a:off x="5443754" y="5019727"/>
              <a:ext cx="498946" cy="363733"/>
            </a:xfrm>
            <a:prstGeom prst="rect">
              <a:avLst/>
            </a:prstGeom>
            <a:noFill/>
          </p:spPr>
          <p:txBody>
            <a:bodyPr wrap="square" rtlCol="0">
              <a:spAutoFit/>
            </a:bodyPr>
            <a:lstStyle/>
            <a:p>
              <a:r>
                <a:rPr lang="zh-CN" altLang="en-US" sz="1000" b="1" dirty="0" smtClean="0">
                  <a:solidFill>
                    <a:schemeClr val="bg1"/>
                  </a:solidFill>
                  <a:latin typeface="微软雅黑" panose="020B0503020204020204" pitchFamily="34" charset="-122"/>
                  <a:ea typeface="微软雅黑" panose="020B0503020204020204" pitchFamily="34" charset="-122"/>
                </a:rPr>
                <a:t>重庆</a:t>
              </a:r>
              <a:endParaRPr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5" name="Freeform 527"/>
            <p:cNvSpPr>
              <a:spLocks/>
            </p:cNvSpPr>
            <p:nvPr/>
          </p:nvSpPr>
          <p:spPr bwMode="auto">
            <a:xfrm>
              <a:off x="5759166" y="5069736"/>
              <a:ext cx="15144" cy="14167"/>
            </a:xfrm>
            <a:custGeom>
              <a:avLst/>
              <a:gdLst>
                <a:gd name="T0" fmla="*/ 12 w 31"/>
                <a:gd name="T1" fmla="*/ 20 h 29"/>
                <a:gd name="T2" fmla="*/ 17 w 31"/>
                <a:gd name="T3" fmla="*/ 29 h 29"/>
                <a:gd name="T4" fmla="*/ 21 w 31"/>
                <a:gd name="T5" fmla="*/ 20 h 29"/>
                <a:gd name="T6" fmla="*/ 31 w 31"/>
                <a:gd name="T7" fmla="*/ 17 h 29"/>
                <a:gd name="T8" fmla="*/ 21 w 31"/>
                <a:gd name="T9" fmla="*/ 10 h 29"/>
                <a:gd name="T10" fmla="*/ 21 w 31"/>
                <a:gd name="T11" fmla="*/ 0 h 29"/>
                <a:gd name="T12" fmla="*/ 14 w 31"/>
                <a:gd name="T13" fmla="*/ 5 h 29"/>
                <a:gd name="T14" fmla="*/ 4 w 31"/>
                <a:gd name="T15" fmla="*/ 3 h 29"/>
                <a:gd name="T16" fmla="*/ 7 w 31"/>
                <a:gd name="T17" fmla="*/ 12 h 29"/>
                <a:gd name="T18" fmla="*/ 0 w 31"/>
                <a:gd name="T19" fmla="*/ 20 h 29"/>
                <a:gd name="T20" fmla="*/ 12 w 31"/>
                <a:gd name="T21"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9">
                  <a:moveTo>
                    <a:pt x="12" y="20"/>
                  </a:moveTo>
                  <a:lnTo>
                    <a:pt x="17" y="29"/>
                  </a:lnTo>
                  <a:lnTo>
                    <a:pt x="21" y="20"/>
                  </a:lnTo>
                  <a:lnTo>
                    <a:pt x="31" y="17"/>
                  </a:lnTo>
                  <a:lnTo>
                    <a:pt x="21" y="10"/>
                  </a:lnTo>
                  <a:lnTo>
                    <a:pt x="21" y="0"/>
                  </a:lnTo>
                  <a:lnTo>
                    <a:pt x="14" y="5"/>
                  </a:lnTo>
                  <a:lnTo>
                    <a:pt x="4" y="3"/>
                  </a:lnTo>
                  <a:lnTo>
                    <a:pt x="7" y="12"/>
                  </a:lnTo>
                  <a:lnTo>
                    <a:pt x="0" y="20"/>
                  </a:lnTo>
                  <a:lnTo>
                    <a:pt x="12" y="20"/>
                  </a:lnTo>
                  <a:close/>
                </a:path>
              </a:pathLst>
            </a:custGeom>
            <a:solidFill>
              <a:srgbClr val="3BC2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lt1"/>
                </a:solidFill>
                <a:latin typeface="+mn-lt"/>
                <a:ea typeface="+mn-ea"/>
              </a:endParaRPr>
            </a:p>
          </p:txBody>
        </p:sp>
      </p:grpSp>
      <p:sp>
        <p:nvSpPr>
          <p:cNvPr id="70" name="文本框 6"/>
          <p:cNvSpPr txBox="1"/>
          <p:nvPr/>
        </p:nvSpPr>
        <p:spPr>
          <a:xfrm>
            <a:off x="726507" y="1115944"/>
            <a:ext cx="3551034" cy="523220"/>
          </a:xfrm>
          <a:prstGeom prst="rect">
            <a:avLst/>
          </a:prstGeom>
          <a:noFill/>
          <a:effectLst/>
        </p:spPr>
        <p:txBody>
          <a:bodyPr wrap="square" rtlCol="0">
            <a:spAutoFit/>
          </a:bodyPr>
          <a:lstStyle/>
          <a:p>
            <a:pPr algn="ctr"/>
            <a:r>
              <a:rPr lang="zh-CN" altLang="en-US" sz="2800" b="1" dirty="0" smtClean="0">
                <a:solidFill>
                  <a:srgbClr val="078EF3"/>
                </a:solidFill>
                <a:ea typeface="微软雅黑" panose="020B0503020204020204" pitchFamily="34" charset="-122"/>
                <a:sym typeface="Arial" panose="020B0604020202020204" pitchFamily="34" charset="0"/>
              </a:rPr>
              <a:t>两次专项行动</a:t>
            </a:r>
          </a:p>
        </p:txBody>
      </p:sp>
    </p:spTree>
    <p:extLst>
      <p:ext uri="{BB962C8B-B14F-4D97-AF65-F5344CB8AC3E}">
        <p14:creationId xmlns:p14="http://schemas.microsoft.com/office/powerpoint/2010/main" val="2731361993"/>
      </p:ext>
    </p:extLst>
  </p:cSld>
  <p:clrMapOvr>
    <a:masterClrMapping/>
  </p:clrMapOvr>
  <mc:AlternateContent xmlns:mc="http://schemas.openxmlformats.org/markup-compatibility/2006" xmlns:p14="http://schemas.microsoft.com/office/powerpoint/2010/main">
    <mc:Choice Requires="p14">
      <p:transition spd="slow" p14:dur="3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p:cTn id="7" dur="300" fill="hold"/>
                                        <p:tgtEl>
                                          <p:spTgt spid="67"/>
                                        </p:tgtEl>
                                        <p:attrNameLst>
                                          <p:attrName>ppt_w</p:attrName>
                                        </p:attrNameLst>
                                      </p:cBhvr>
                                      <p:tavLst>
                                        <p:tav tm="0">
                                          <p:val>
                                            <p:fltVal val="0"/>
                                          </p:val>
                                        </p:tav>
                                        <p:tav tm="100000">
                                          <p:val>
                                            <p:strVal val="#ppt_w"/>
                                          </p:val>
                                        </p:tav>
                                      </p:tavLst>
                                    </p:anim>
                                    <p:anim calcmode="lin" valueType="num">
                                      <p:cBhvr>
                                        <p:cTn id="8" dur="300" fill="hold"/>
                                        <p:tgtEl>
                                          <p:spTgt spid="67"/>
                                        </p:tgtEl>
                                        <p:attrNameLst>
                                          <p:attrName>ppt_h</p:attrName>
                                        </p:attrNameLst>
                                      </p:cBhvr>
                                      <p:tavLst>
                                        <p:tav tm="0">
                                          <p:val>
                                            <p:fltVal val="0"/>
                                          </p:val>
                                        </p:tav>
                                        <p:tav tm="100000">
                                          <p:val>
                                            <p:strVal val="#ppt_h"/>
                                          </p:val>
                                        </p:tav>
                                      </p:tavLst>
                                    </p:anim>
                                    <p:animEffect transition="in" filter="fade">
                                      <p:cBhvr>
                                        <p:cTn id="9" dur="300"/>
                                        <p:tgtEl>
                                          <p:spTgt spid="67"/>
                                        </p:tgtEl>
                                      </p:cBhvr>
                                    </p:animEffect>
                                  </p:childTnLst>
                                </p:cTn>
                              </p:par>
                            </p:childTnLst>
                          </p:cTn>
                        </p:par>
                        <p:par>
                          <p:cTn id="10" fill="hold">
                            <p:stCondLst>
                              <p:cond delay="300"/>
                            </p:stCondLst>
                            <p:childTnLst>
                              <p:par>
                                <p:cTn id="11" presetID="53" presetClass="entr" presetSubtype="16" fill="hold" nodeType="after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p:cTn id="13" dur="300" fill="hold"/>
                                        <p:tgtEl>
                                          <p:spTgt spid="85"/>
                                        </p:tgtEl>
                                        <p:attrNameLst>
                                          <p:attrName>ppt_w</p:attrName>
                                        </p:attrNameLst>
                                      </p:cBhvr>
                                      <p:tavLst>
                                        <p:tav tm="0">
                                          <p:val>
                                            <p:fltVal val="0"/>
                                          </p:val>
                                        </p:tav>
                                        <p:tav tm="100000">
                                          <p:val>
                                            <p:strVal val="#ppt_w"/>
                                          </p:val>
                                        </p:tav>
                                      </p:tavLst>
                                    </p:anim>
                                    <p:anim calcmode="lin" valueType="num">
                                      <p:cBhvr>
                                        <p:cTn id="14" dur="300" fill="hold"/>
                                        <p:tgtEl>
                                          <p:spTgt spid="85"/>
                                        </p:tgtEl>
                                        <p:attrNameLst>
                                          <p:attrName>ppt_h</p:attrName>
                                        </p:attrNameLst>
                                      </p:cBhvr>
                                      <p:tavLst>
                                        <p:tav tm="0">
                                          <p:val>
                                            <p:fltVal val="0"/>
                                          </p:val>
                                        </p:tav>
                                        <p:tav tm="100000">
                                          <p:val>
                                            <p:strVal val="#ppt_h"/>
                                          </p:val>
                                        </p:tav>
                                      </p:tavLst>
                                    </p:anim>
                                    <p:animEffect transition="in" filter="fade">
                                      <p:cBhvr>
                                        <p:cTn id="15" dur="300"/>
                                        <p:tgtEl>
                                          <p:spTgt spid="85"/>
                                        </p:tgtEl>
                                      </p:cBhvr>
                                    </p:animEffect>
                                  </p:childTnLst>
                                </p:cTn>
                              </p:par>
                            </p:childTnLst>
                          </p:cTn>
                        </p:par>
                        <p:par>
                          <p:cTn id="16" fill="hold">
                            <p:stCondLst>
                              <p:cond delay="600"/>
                            </p:stCondLst>
                            <p:childTnLst>
                              <p:par>
                                <p:cTn id="17" presetID="53" presetClass="entr" presetSubtype="16" fill="hold" nodeType="after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p:cTn id="19" dur="300" fill="hold"/>
                                        <p:tgtEl>
                                          <p:spTgt spid="92"/>
                                        </p:tgtEl>
                                        <p:attrNameLst>
                                          <p:attrName>ppt_w</p:attrName>
                                        </p:attrNameLst>
                                      </p:cBhvr>
                                      <p:tavLst>
                                        <p:tav tm="0">
                                          <p:val>
                                            <p:fltVal val="0"/>
                                          </p:val>
                                        </p:tav>
                                        <p:tav tm="100000">
                                          <p:val>
                                            <p:strVal val="#ppt_w"/>
                                          </p:val>
                                        </p:tav>
                                      </p:tavLst>
                                    </p:anim>
                                    <p:anim calcmode="lin" valueType="num">
                                      <p:cBhvr>
                                        <p:cTn id="20" dur="300" fill="hold"/>
                                        <p:tgtEl>
                                          <p:spTgt spid="92"/>
                                        </p:tgtEl>
                                        <p:attrNameLst>
                                          <p:attrName>ppt_h</p:attrName>
                                        </p:attrNameLst>
                                      </p:cBhvr>
                                      <p:tavLst>
                                        <p:tav tm="0">
                                          <p:val>
                                            <p:fltVal val="0"/>
                                          </p:val>
                                        </p:tav>
                                        <p:tav tm="100000">
                                          <p:val>
                                            <p:strVal val="#ppt_h"/>
                                          </p:val>
                                        </p:tav>
                                      </p:tavLst>
                                    </p:anim>
                                    <p:animEffect transition="in" filter="fade">
                                      <p:cBhvr>
                                        <p:cTn id="21" dur="3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9163</TotalTime>
  <Words>3179</Words>
  <Application>Microsoft Office PowerPoint</Application>
  <PresentationFormat>全屏显示(16:9)</PresentationFormat>
  <Paragraphs>283</Paragraphs>
  <Slides>23</Slides>
  <Notes>23</Notes>
  <HiddenSlides>0</HiddenSlides>
  <MMClips>0</MMClips>
  <ScaleCrop>false</ScaleCrop>
  <HeadingPairs>
    <vt:vector size="4" baseType="variant">
      <vt:variant>
        <vt:lpstr>主题</vt:lpstr>
      </vt:variant>
      <vt:variant>
        <vt:i4>1</vt:i4>
      </vt:variant>
      <vt:variant>
        <vt:lpstr>幻灯片标题</vt:lpstr>
      </vt:variant>
      <vt:variant>
        <vt:i4>23</vt:i4>
      </vt:variant>
    </vt:vector>
  </HeadingPairs>
  <TitlesOfParts>
    <vt:vector size="2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cwp</dc:creator>
  <cp:lastModifiedBy>NTKO</cp:lastModifiedBy>
  <cp:revision>1172</cp:revision>
  <dcterms:created xsi:type="dcterms:W3CDTF">2014-11-08T02:42:27Z</dcterms:created>
  <dcterms:modified xsi:type="dcterms:W3CDTF">2022-03-28T08:34:19Z</dcterms:modified>
</cp:coreProperties>
</file>