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80" r:id="rId2"/>
    <p:sldId id="384" r:id="rId3"/>
    <p:sldId id="381" r:id="rId4"/>
    <p:sldId id="388" r:id="rId5"/>
    <p:sldId id="390" r:id="rId6"/>
    <p:sldId id="345" r:id="rId7"/>
    <p:sldId id="343" r:id="rId8"/>
    <p:sldId id="397" r:id="rId9"/>
    <p:sldId id="347" r:id="rId10"/>
    <p:sldId id="392" r:id="rId11"/>
    <p:sldId id="403" r:id="rId12"/>
    <p:sldId id="406" r:id="rId13"/>
    <p:sldId id="404" r:id="rId14"/>
    <p:sldId id="405" r:id="rId15"/>
    <p:sldId id="396" r:id="rId16"/>
    <p:sldId id="352" r:id="rId17"/>
    <p:sldId id="398" r:id="rId18"/>
    <p:sldId id="393" r:id="rId19"/>
    <p:sldId id="399" r:id="rId20"/>
    <p:sldId id="394" r:id="rId21"/>
    <p:sldId id="391" r:id="rId22"/>
    <p:sldId id="349" r:id="rId23"/>
  </p:sldIdLst>
  <p:sldSz cx="12198350" cy="6859588"/>
  <p:notesSz cx="6858000" cy="9144000"/>
  <p:custDataLst>
    <p:tags r:id="rId25"/>
  </p:custDataLst>
  <p:defaultTextStyle>
    <a:defPPr>
      <a:defRPr lang="zh-CN"/>
    </a:defPPr>
    <a:lvl1pPr marL="0" algn="l" defTabSz="1219480" rtl="0" eaLnBrk="1" latinLnBrk="0" hangingPunct="1">
      <a:defRPr sz="2400" kern="1200">
        <a:solidFill>
          <a:schemeClr val="tx1"/>
        </a:solidFill>
        <a:latin typeface="+mn-lt"/>
        <a:ea typeface="+mn-ea"/>
        <a:cs typeface="+mn-cs"/>
      </a:defRPr>
    </a:lvl1pPr>
    <a:lvl2pPr marL="609740" algn="l" defTabSz="1219480" rtl="0" eaLnBrk="1" latinLnBrk="0" hangingPunct="1">
      <a:defRPr sz="2400" kern="1200">
        <a:solidFill>
          <a:schemeClr val="tx1"/>
        </a:solidFill>
        <a:latin typeface="+mn-lt"/>
        <a:ea typeface="+mn-ea"/>
        <a:cs typeface="+mn-cs"/>
      </a:defRPr>
    </a:lvl2pPr>
    <a:lvl3pPr marL="1219480" algn="l" defTabSz="1219480" rtl="0" eaLnBrk="1" latinLnBrk="0" hangingPunct="1">
      <a:defRPr sz="2400" kern="1200">
        <a:solidFill>
          <a:schemeClr val="tx1"/>
        </a:solidFill>
        <a:latin typeface="+mn-lt"/>
        <a:ea typeface="+mn-ea"/>
        <a:cs typeface="+mn-cs"/>
      </a:defRPr>
    </a:lvl3pPr>
    <a:lvl4pPr marL="1829220" algn="l" defTabSz="1219480" rtl="0" eaLnBrk="1" latinLnBrk="0" hangingPunct="1">
      <a:defRPr sz="2400" kern="1200">
        <a:solidFill>
          <a:schemeClr val="tx1"/>
        </a:solidFill>
        <a:latin typeface="+mn-lt"/>
        <a:ea typeface="+mn-ea"/>
        <a:cs typeface="+mn-cs"/>
      </a:defRPr>
    </a:lvl4pPr>
    <a:lvl5pPr marL="2438960" algn="l" defTabSz="1219480" rtl="0" eaLnBrk="1" latinLnBrk="0" hangingPunct="1">
      <a:defRPr sz="2400" kern="1200">
        <a:solidFill>
          <a:schemeClr val="tx1"/>
        </a:solidFill>
        <a:latin typeface="+mn-lt"/>
        <a:ea typeface="+mn-ea"/>
        <a:cs typeface="+mn-cs"/>
      </a:defRPr>
    </a:lvl5pPr>
    <a:lvl6pPr marL="3048700" algn="l" defTabSz="1219480" rtl="0" eaLnBrk="1" latinLnBrk="0" hangingPunct="1">
      <a:defRPr sz="2400" kern="1200">
        <a:solidFill>
          <a:schemeClr val="tx1"/>
        </a:solidFill>
        <a:latin typeface="+mn-lt"/>
        <a:ea typeface="+mn-ea"/>
        <a:cs typeface="+mn-cs"/>
      </a:defRPr>
    </a:lvl6pPr>
    <a:lvl7pPr marL="3658440" algn="l" defTabSz="1219480" rtl="0" eaLnBrk="1" latinLnBrk="0" hangingPunct="1">
      <a:defRPr sz="2400" kern="1200">
        <a:solidFill>
          <a:schemeClr val="tx1"/>
        </a:solidFill>
        <a:latin typeface="+mn-lt"/>
        <a:ea typeface="+mn-ea"/>
        <a:cs typeface="+mn-cs"/>
      </a:defRPr>
    </a:lvl7pPr>
    <a:lvl8pPr marL="4268180" algn="l" defTabSz="1219480" rtl="0" eaLnBrk="1" latinLnBrk="0" hangingPunct="1">
      <a:defRPr sz="2400" kern="1200">
        <a:solidFill>
          <a:schemeClr val="tx1"/>
        </a:solidFill>
        <a:latin typeface="+mn-lt"/>
        <a:ea typeface="+mn-ea"/>
        <a:cs typeface="+mn-cs"/>
      </a:defRPr>
    </a:lvl8pPr>
    <a:lvl9pPr marL="4877919" algn="l" defTabSz="121948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2" userDrawn="1">
          <p15:clr>
            <a:srgbClr val="A4A3A4"/>
          </p15:clr>
        </p15:guide>
        <p15:guide id="3" pos="304" userDrawn="1">
          <p15:clr>
            <a:srgbClr val="A4A3A4"/>
          </p15:clr>
        </p15:guide>
        <p15:guide id="4" pos="1892" userDrawn="1">
          <p15:clr>
            <a:srgbClr val="A4A3A4"/>
          </p15:clr>
        </p15:guide>
        <p15:guide id="5" pos="12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2"/>
    <a:srgbClr val="0071C1"/>
    <a:srgbClr val="FAFAFA"/>
    <a:srgbClr val="FFC400"/>
    <a:srgbClr val="FFD347"/>
    <a:srgbClr val="FFC91D"/>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88" autoAdjust="0"/>
    <p:restoredTop sz="91728"/>
  </p:normalViewPr>
  <p:slideViewPr>
    <p:cSldViewPr>
      <p:cViewPr varScale="1">
        <p:scale>
          <a:sx n="108" d="100"/>
          <a:sy n="108" d="100"/>
        </p:scale>
        <p:origin x="1032" y="200"/>
      </p:cViewPr>
      <p:guideLst>
        <p:guide orient="horz" pos="2161"/>
        <p:guide pos="3842"/>
        <p:guide pos="304"/>
        <p:guide pos="1892"/>
        <p:guide pos="1211"/>
      </p:guideLst>
    </p:cSldViewPr>
  </p:slideViewPr>
  <p:notesTextViewPr>
    <p:cViewPr>
      <p:scale>
        <a:sx n="1" d="1"/>
        <a:sy n="1" d="1"/>
      </p:scale>
      <p:origin x="0" y="0"/>
    </p:cViewPr>
  </p:notesTextViewPr>
  <p:sorterViewPr>
    <p:cViewPr>
      <p:scale>
        <a:sx n="43" d="100"/>
        <a:sy n="4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t>2018/11/14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t>‹#›</a:t>
            </a:fld>
            <a:endParaRPr lang="zh-CN" altLang="en-US"/>
          </a:p>
        </p:txBody>
      </p:sp>
    </p:spTree>
    <p:extLst>
      <p:ext uri="{BB962C8B-B14F-4D97-AF65-F5344CB8AC3E}">
        <p14:creationId xmlns:p14="http://schemas.microsoft.com/office/powerpoint/2010/main" val="3389924582"/>
      </p:ext>
    </p:extLst>
  </p:cSld>
  <p:clrMap bg1="lt1" tx1="dk1" bg2="lt2" tx2="dk2" accent1="accent1" accent2="accent2" accent3="accent3" accent4="accent4" accent5="accent5" accent6="accent6" hlink="hlink" folHlink="folHlink"/>
  <p:notesStyle>
    <a:lvl1pPr marL="0" algn="l" defTabSz="1219480" rtl="0" eaLnBrk="1" latinLnBrk="0" hangingPunct="1">
      <a:defRPr sz="1599" kern="1200">
        <a:solidFill>
          <a:schemeClr val="tx1"/>
        </a:solidFill>
        <a:latin typeface="+mn-lt"/>
        <a:ea typeface="+mn-ea"/>
        <a:cs typeface="+mn-cs"/>
      </a:defRPr>
    </a:lvl1pPr>
    <a:lvl2pPr marL="609740" algn="l" defTabSz="1219480" rtl="0" eaLnBrk="1" latinLnBrk="0" hangingPunct="1">
      <a:defRPr sz="1599" kern="1200">
        <a:solidFill>
          <a:schemeClr val="tx1"/>
        </a:solidFill>
        <a:latin typeface="+mn-lt"/>
        <a:ea typeface="+mn-ea"/>
        <a:cs typeface="+mn-cs"/>
      </a:defRPr>
    </a:lvl2pPr>
    <a:lvl3pPr marL="1219480" algn="l" defTabSz="1219480" rtl="0" eaLnBrk="1" latinLnBrk="0" hangingPunct="1">
      <a:defRPr sz="1599" kern="1200">
        <a:solidFill>
          <a:schemeClr val="tx1"/>
        </a:solidFill>
        <a:latin typeface="+mn-lt"/>
        <a:ea typeface="+mn-ea"/>
        <a:cs typeface="+mn-cs"/>
      </a:defRPr>
    </a:lvl3pPr>
    <a:lvl4pPr marL="1829220" algn="l" defTabSz="1219480" rtl="0" eaLnBrk="1" latinLnBrk="0" hangingPunct="1">
      <a:defRPr sz="1599" kern="1200">
        <a:solidFill>
          <a:schemeClr val="tx1"/>
        </a:solidFill>
        <a:latin typeface="+mn-lt"/>
        <a:ea typeface="+mn-ea"/>
        <a:cs typeface="+mn-cs"/>
      </a:defRPr>
    </a:lvl4pPr>
    <a:lvl5pPr marL="2438960" algn="l" defTabSz="1219480" rtl="0" eaLnBrk="1" latinLnBrk="0" hangingPunct="1">
      <a:defRPr sz="1599" kern="1200">
        <a:solidFill>
          <a:schemeClr val="tx1"/>
        </a:solidFill>
        <a:latin typeface="+mn-lt"/>
        <a:ea typeface="+mn-ea"/>
        <a:cs typeface="+mn-cs"/>
      </a:defRPr>
    </a:lvl5pPr>
    <a:lvl6pPr marL="3048700" algn="l" defTabSz="1219480" rtl="0" eaLnBrk="1" latinLnBrk="0" hangingPunct="1">
      <a:defRPr sz="1599" kern="1200">
        <a:solidFill>
          <a:schemeClr val="tx1"/>
        </a:solidFill>
        <a:latin typeface="+mn-lt"/>
        <a:ea typeface="+mn-ea"/>
        <a:cs typeface="+mn-cs"/>
      </a:defRPr>
    </a:lvl6pPr>
    <a:lvl7pPr marL="3658440" algn="l" defTabSz="1219480" rtl="0" eaLnBrk="1" latinLnBrk="0" hangingPunct="1">
      <a:defRPr sz="1599" kern="1200">
        <a:solidFill>
          <a:schemeClr val="tx1"/>
        </a:solidFill>
        <a:latin typeface="+mn-lt"/>
        <a:ea typeface="+mn-ea"/>
        <a:cs typeface="+mn-cs"/>
      </a:defRPr>
    </a:lvl7pPr>
    <a:lvl8pPr marL="4268180" algn="l" defTabSz="1219480" rtl="0" eaLnBrk="1" latinLnBrk="0" hangingPunct="1">
      <a:defRPr sz="1599" kern="1200">
        <a:solidFill>
          <a:schemeClr val="tx1"/>
        </a:solidFill>
        <a:latin typeface="+mn-lt"/>
        <a:ea typeface="+mn-ea"/>
        <a:cs typeface="+mn-cs"/>
      </a:defRPr>
    </a:lvl8pPr>
    <a:lvl9pPr marL="4877919" algn="l" defTabSz="1219480" rtl="0" eaLnBrk="1" latinLnBrk="0" hangingPunct="1">
      <a:defRPr sz="15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BF2980-540F-4F7F-A4CC-709C5E980331}" type="slidenum">
              <a:rPr lang="zh-CN" altLang="en-US" smtClean="0"/>
              <a:pPr/>
              <a:t>1</a:t>
            </a:fld>
            <a:endParaRPr lang="zh-CN" altLang="en-US"/>
          </a:p>
        </p:txBody>
      </p:sp>
    </p:spTree>
    <p:extLst>
      <p:ext uri="{BB962C8B-B14F-4D97-AF65-F5344CB8AC3E}">
        <p14:creationId xmlns:p14="http://schemas.microsoft.com/office/powerpoint/2010/main" val="170688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5668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136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0545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405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15</a:t>
            </a:fld>
            <a:endParaRPr lang="zh-CN" altLang="en-US"/>
          </a:p>
        </p:txBody>
      </p:sp>
    </p:spTree>
    <p:extLst>
      <p:ext uri="{BB962C8B-B14F-4D97-AF65-F5344CB8AC3E}">
        <p14:creationId xmlns:p14="http://schemas.microsoft.com/office/powerpoint/2010/main" val="1282264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16</a:t>
            </a:fld>
            <a:endParaRPr lang="zh-CN" altLang="en-US"/>
          </a:p>
        </p:txBody>
      </p:sp>
    </p:spTree>
    <p:extLst>
      <p:ext uri="{BB962C8B-B14F-4D97-AF65-F5344CB8AC3E}">
        <p14:creationId xmlns:p14="http://schemas.microsoft.com/office/powerpoint/2010/main" val="256972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50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44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19</a:t>
            </a:fld>
            <a:endParaRPr lang="zh-CN" altLang="en-US"/>
          </a:p>
        </p:txBody>
      </p:sp>
    </p:spTree>
    <p:extLst>
      <p:ext uri="{BB962C8B-B14F-4D97-AF65-F5344CB8AC3E}">
        <p14:creationId xmlns:p14="http://schemas.microsoft.com/office/powerpoint/2010/main" val="93646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667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2</a:t>
            </a:fld>
            <a:endParaRPr lang="zh-CN" altLang="en-US"/>
          </a:p>
        </p:txBody>
      </p:sp>
    </p:spTree>
    <p:extLst>
      <p:ext uri="{BB962C8B-B14F-4D97-AF65-F5344CB8AC3E}">
        <p14:creationId xmlns:p14="http://schemas.microsoft.com/office/powerpoint/2010/main" val="3679250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21</a:t>
            </a:fld>
            <a:endParaRPr lang="zh-CN" altLang="en-US"/>
          </a:p>
        </p:txBody>
      </p:sp>
    </p:spTree>
    <p:extLst>
      <p:ext uri="{BB962C8B-B14F-4D97-AF65-F5344CB8AC3E}">
        <p14:creationId xmlns:p14="http://schemas.microsoft.com/office/powerpoint/2010/main" val="278248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22</a:t>
            </a:fld>
            <a:endParaRPr lang="zh-CN" altLang="en-US"/>
          </a:p>
        </p:txBody>
      </p:sp>
    </p:spTree>
    <p:extLst>
      <p:ext uri="{BB962C8B-B14F-4D97-AF65-F5344CB8AC3E}">
        <p14:creationId xmlns:p14="http://schemas.microsoft.com/office/powerpoint/2010/main" val="23386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3</a:t>
            </a:fld>
            <a:endParaRPr lang="en-US"/>
          </a:p>
        </p:txBody>
      </p:sp>
    </p:spTree>
    <p:extLst>
      <p:ext uri="{BB962C8B-B14F-4D97-AF65-F5344CB8AC3E}">
        <p14:creationId xmlns:p14="http://schemas.microsoft.com/office/powerpoint/2010/main" val="80258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4</a:t>
            </a:fld>
            <a:endParaRPr lang="zh-CN" altLang="en-US"/>
          </a:p>
        </p:txBody>
      </p:sp>
    </p:spTree>
    <p:extLst>
      <p:ext uri="{BB962C8B-B14F-4D97-AF65-F5344CB8AC3E}">
        <p14:creationId xmlns:p14="http://schemas.microsoft.com/office/powerpoint/2010/main" val="349823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val="91217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extLst>
      <p:ext uri="{BB962C8B-B14F-4D97-AF65-F5344CB8AC3E}">
        <p14:creationId xmlns:p14="http://schemas.microsoft.com/office/powerpoint/2010/main" val="138360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8</a:t>
            </a:fld>
            <a:endParaRPr lang="zh-CN" altLang="en-US"/>
          </a:p>
        </p:txBody>
      </p:sp>
    </p:spTree>
    <p:extLst>
      <p:ext uri="{BB962C8B-B14F-4D97-AF65-F5344CB8AC3E}">
        <p14:creationId xmlns:p14="http://schemas.microsoft.com/office/powerpoint/2010/main" val="354384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9</a:t>
            </a:fld>
            <a:endParaRPr lang="zh-CN" altLang="en-US"/>
          </a:p>
        </p:txBody>
      </p:sp>
    </p:spTree>
    <p:extLst>
      <p:ext uri="{BB962C8B-B14F-4D97-AF65-F5344CB8AC3E}">
        <p14:creationId xmlns:p14="http://schemas.microsoft.com/office/powerpoint/2010/main" val="373405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62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468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4" name="Rectangle 9"/>
          <p:cNvSpPr/>
          <p:nvPr userDrawn="1"/>
        </p:nvSpPr>
        <p:spPr>
          <a:xfrm>
            <a:off x="11339723" y="322635"/>
            <a:ext cx="488231" cy="2871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dirty="0"/>
          </a:p>
        </p:txBody>
      </p:sp>
      <p:sp>
        <p:nvSpPr>
          <p:cNvPr id="6" name="Isosceles Triangle 10"/>
          <p:cNvSpPr/>
          <p:nvPr userDrawn="1"/>
        </p:nvSpPr>
        <p:spPr>
          <a:xfrm rot="10610802">
            <a:off x="11345560" y="421780"/>
            <a:ext cx="489029" cy="26191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a:p>
        </p:txBody>
      </p:sp>
      <p:sp>
        <p:nvSpPr>
          <p:cNvPr id="7" name="Slide Number Placeholder 5"/>
          <p:cNvSpPr txBox="1">
            <a:spLocks/>
          </p:cNvSpPr>
          <p:nvPr userDrawn="1"/>
        </p:nvSpPr>
        <p:spPr>
          <a:xfrm>
            <a:off x="11365233" y="273318"/>
            <a:ext cx="449675" cy="467556"/>
          </a:xfrm>
          <a:prstGeom prst="rect">
            <a:avLst/>
          </a:prstGeom>
        </p:spPr>
        <p:txBody>
          <a:bodyPr vert="horz" lIns="0" tIns="0" rIns="0" bIns="602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17" smtClean="0"/>
              <a:pPr/>
              <a:t>‹#›</a:t>
            </a:fld>
            <a:endParaRPr lang="en-US" sz="1317" dirty="0"/>
          </a:p>
        </p:txBody>
      </p:sp>
      <p:grpSp>
        <p:nvGrpSpPr>
          <p:cNvPr id="8" name="Group 5"/>
          <p:cNvGrpSpPr/>
          <p:nvPr userDrawn="1"/>
        </p:nvGrpSpPr>
        <p:grpSpPr>
          <a:xfrm>
            <a:off x="463466" y="6310783"/>
            <a:ext cx="298932" cy="294943"/>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grpSp>
        <p:nvGrpSpPr>
          <p:cNvPr id="11" name="Group 9"/>
          <p:cNvGrpSpPr/>
          <p:nvPr userDrawn="1"/>
        </p:nvGrpSpPr>
        <p:grpSpPr>
          <a:xfrm flipH="1">
            <a:off x="1245594" y="6310783"/>
            <a:ext cx="298932" cy="294943"/>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cxnSp>
        <p:nvCxnSpPr>
          <p:cNvPr id="14" name="Straight Connector 3"/>
          <p:cNvCxnSpPr/>
          <p:nvPr userDrawn="1"/>
        </p:nvCxnSpPr>
        <p:spPr>
          <a:xfrm>
            <a:off x="737329" y="6461963"/>
            <a:ext cx="508265"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79518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7_标题和内容">
    <p:spTree>
      <p:nvGrpSpPr>
        <p:cNvPr id="1" name=""/>
        <p:cNvGrpSpPr/>
        <p:nvPr/>
      </p:nvGrpSpPr>
      <p:grpSpPr>
        <a:xfrm>
          <a:off x="0" y="0"/>
          <a:ext cx="0" cy="0"/>
          <a:chOff x="0" y="0"/>
          <a:chExt cx="0" cy="0"/>
        </a:xfrm>
      </p:grpSpPr>
      <p:sp>
        <p:nvSpPr>
          <p:cNvPr id="4" name="Rectangle 9"/>
          <p:cNvSpPr/>
          <p:nvPr userDrawn="1"/>
        </p:nvSpPr>
        <p:spPr>
          <a:xfrm>
            <a:off x="11339723" y="322635"/>
            <a:ext cx="488231" cy="2871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dirty="0"/>
          </a:p>
        </p:txBody>
      </p:sp>
      <p:sp>
        <p:nvSpPr>
          <p:cNvPr id="6" name="Isosceles Triangle 10"/>
          <p:cNvSpPr/>
          <p:nvPr userDrawn="1"/>
        </p:nvSpPr>
        <p:spPr>
          <a:xfrm rot="10610802">
            <a:off x="11345560" y="421780"/>
            <a:ext cx="489029" cy="26191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a:p>
        </p:txBody>
      </p:sp>
      <p:sp>
        <p:nvSpPr>
          <p:cNvPr id="7" name="Slide Number Placeholder 5"/>
          <p:cNvSpPr txBox="1">
            <a:spLocks/>
          </p:cNvSpPr>
          <p:nvPr userDrawn="1"/>
        </p:nvSpPr>
        <p:spPr>
          <a:xfrm>
            <a:off x="11365233" y="273318"/>
            <a:ext cx="449675" cy="467556"/>
          </a:xfrm>
          <a:prstGeom prst="rect">
            <a:avLst/>
          </a:prstGeom>
        </p:spPr>
        <p:txBody>
          <a:bodyPr vert="horz" lIns="0" tIns="0" rIns="0" bIns="602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17" smtClean="0"/>
              <a:pPr/>
              <a:t>‹#›</a:t>
            </a:fld>
            <a:endParaRPr lang="en-US" sz="1317" dirty="0"/>
          </a:p>
        </p:txBody>
      </p:sp>
      <p:grpSp>
        <p:nvGrpSpPr>
          <p:cNvPr id="8" name="Group 5"/>
          <p:cNvGrpSpPr/>
          <p:nvPr userDrawn="1"/>
        </p:nvGrpSpPr>
        <p:grpSpPr>
          <a:xfrm>
            <a:off x="463466" y="6310783"/>
            <a:ext cx="298932" cy="294943"/>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grpSp>
        <p:nvGrpSpPr>
          <p:cNvPr id="11" name="Group 9"/>
          <p:cNvGrpSpPr/>
          <p:nvPr userDrawn="1"/>
        </p:nvGrpSpPr>
        <p:grpSpPr>
          <a:xfrm flipH="1">
            <a:off x="1245594" y="6310783"/>
            <a:ext cx="298932" cy="294943"/>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cxnSp>
        <p:nvCxnSpPr>
          <p:cNvPr id="14" name="Straight Connector 3"/>
          <p:cNvCxnSpPr/>
          <p:nvPr userDrawn="1"/>
        </p:nvCxnSpPr>
        <p:spPr>
          <a:xfrm>
            <a:off x="737329" y="6461963"/>
            <a:ext cx="508265"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75684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9_标题和内容">
    <p:spTree>
      <p:nvGrpSpPr>
        <p:cNvPr id="1" name=""/>
        <p:cNvGrpSpPr/>
        <p:nvPr/>
      </p:nvGrpSpPr>
      <p:grpSpPr>
        <a:xfrm>
          <a:off x="0" y="0"/>
          <a:ext cx="0" cy="0"/>
          <a:chOff x="0" y="0"/>
          <a:chExt cx="0" cy="0"/>
        </a:xfrm>
      </p:grpSpPr>
      <p:sp>
        <p:nvSpPr>
          <p:cNvPr id="4" name="Rectangle 9"/>
          <p:cNvSpPr/>
          <p:nvPr userDrawn="1"/>
        </p:nvSpPr>
        <p:spPr>
          <a:xfrm>
            <a:off x="11339723" y="322635"/>
            <a:ext cx="488231" cy="2871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dirty="0"/>
          </a:p>
        </p:txBody>
      </p:sp>
      <p:sp>
        <p:nvSpPr>
          <p:cNvPr id="6" name="Isosceles Triangle 10"/>
          <p:cNvSpPr/>
          <p:nvPr userDrawn="1"/>
        </p:nvSpPr>
        <p:spPr>
          <a:xfrm rot="10610802">
            <a:off x="11345560" y="421780"/>
            <a:ext cx="489029" cy="26191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a:p>
        </p:txBody>
      </p:sp>
      <p:sp>
        <p:nvSpPr>
          <p:cNvPr id="7" name="Slide Number Placeholder 5"/>
          <p:cNvSpPr txBox="1">
            <a:spLocks/>
          </p:cNvSpPr>
          <p:nvPr userDrawn="1"/>
        </p:nvSpPr>
        <p:spPr>
          <a:xfrm>
            <a:off x="11365233" y="273318"/>
            <a:ext cx="449675" cy="467556"/>
          </a:xfrm>
          <a:prstGeom prst="rect">
            <a:avLst/>
          </a:prstGeom>
        </p:spPr>
        <p:txBody>
          <a:bodyPr vert="horz" lIns="0" tIns="0" rIns="0" bIns="602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17" smtClean="0"/>
              <a:pPr/>
              <a:t>‹#›</a:t>
            </a:fld>
            <a:endParaRPr lang="en-US" sz="1317" dirty="0"/>
          </a:p>
        </p:txBody>
      </p:sp>
      <p:grpSp>
        <p:nvGrpSpPr>
          <p:cNvPr id="8" name="Group 5"/>
          <p:cNvGrpSpPr/>
          <p:nvPr userDrawn="1"/>
        </p:nvGrpSpPr>
        <p:grpSpPr>
          <a:xfrm>
            <a:off x="463466" y="6310783"/>
            <a:ext cx="298932" cy="294943"/>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grpSp>
        <p:nvGrpSpPr>
          <p:cNvPr id="11" name="Group 9"/>
          <p:cNvGrpSpPr/>
          <p:nvPr userDrawn="1"/>
        </p:nvGrpSpPr>
        <p:grpSpPr>
          <a:xfrm flipH="1">
            <a:off x="1245594" y="6310783"/>
            <a:ext cx="298932" cy="294943"/>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cxnSp>
        <p:nvCxnSpPr>
          <p:cNvPr id="14" name="Straight Connector 3"/>
          <p:cNvCxnSpPr/>
          <p:nvPr userDrawn="1"/>
        </p:nvCxnSpPr>
        <p:spPr>
          <a:xfrm>
            <a:off x="737329" y="6461963"/>
            <a:ext cx="508265"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073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812532" y="1723963"/>
            <a:ext cx="2359195" cy="2356397"/>
          </a:xfrm>
          <a:prstGeom prst="ellipse">
            <a:avLst/>
          </a:prstGeom>
        </p:spPr>
        <p:txBody>
          <a:bodyPr/>
          <a:lstStyle>
            <a:lvl1pPr>
              <a:defRPr sz="1449"/>
            </a:lvl1pPr>
          </a:lstStyle>
          <a:p>
            <a:endParaRPr lang="en-US" dirty="0"/>
          </a:p>
        </p:txBody>
      </p:sp>
      <p:sp>
        <p:nvSpPr>
          <p:cNvPr id="15" name="Picture Placeholder 13"/>
          <p:cNvSpPr>
            <a:spLocks noGrp="1"/>
          </p:cNvSpPr>
          <p:nvPr>
            <p:ph type="pic" sz="quarter" idx="11"/>
          </p:nvPr>
        </p:nvSpPr>
        <p:spPr>
          <a:xfrm>
            <a:off x="4917967" y="1723963"/>
            <a:ext cx="2359195" cy="2356397"/>
          </a:xfrm>
          <a:prstGeom prst="ellipse">
            <a:avLst/>
          </a:prstGeom>
        </p:spPr>
        <p:txBody>
          <a:bodyPr/>
          <a:lstStyle>
            <a:lvl1pPr>
              <a:defRPr sz="1449"/>
            </a:lvl1pPr>
          </a:lstStyle>
          <a:p>
            <a:endParaRPr lang="en-US"/>
          </a:p>
        </p:txBody>
      </p:sp>
      <p:sp>
        <p:nvSpPr>
          <p:cNvPr id="17" name="Picture Placeholder 13"/>
          <p:cNvSpPr>
            <a:spLocks noGrp="1"/>
          </p:cNvSpPr>
          <p:nvPr>
            <p:ph type="pic" sz="quarter" idx="12"/>
          </p:nvPr>
        </p:nvSpPr>
        <p:spPr>
          <a:xfrm>
            <a:off x="8023404" y="1723963"/>
            <a:ext cx="2359195" cy="2356397"/>
          </a:xfrm>
          <a:prstGeom prst="ellipse">
            <a:avLst/>
          </a:prstGeom>
        </p:spPr>
        <p:txBody>
          <a:bodyPr/>
          <a:lstStyle>
            <a:lvl1pPr>
              <a:defRPr sz="1449"/>
            </a:lvl1pPr>
          </a:lstStyle>
          <a:p>
            <a:endParaRPr lang="en-US"/>
          </a:p>
        </p:txBody>
      </p:sp>
      <p:sp>
        <p:nvSpPr>
          <p:cNvPr id="13" name="Picture Placeholder 13"/>
          <p:cNvSpPr>
            <a:spLocks noGrp="1"/>
          </p:cNvSpPr>
          <p:nvPr>
            <p:ph type="pic" sz="quarter" idx="13"/>
          </p:nvPr>
        </p:nvSpPr>
        <p:spPr>
          <a:xfrm>
            <a:off x="3409934" y="3837090"/>
            <a:ext cx="2359195" cy="2356397"/>
          </a:xfrm>
          <a:prstGeom prst="ellipse">
            <a:avLst/>
          </a:prstGeom>
        </p:spPr>
        <p:txBody>
          <a:bodyPr/>
          <a:lstStyle>
            <a:lvl1pPr>
              <a:defRPr sz="1449"/>
            </a:lvl1pPr>
          </a:lstStyle>
          <a:p>
            <a:endParaRPr lang="en-US"/>
          </a:p>
        </p:txBody>
      </p:sp>
      <p:sp>
        <p:nvSpPr>
          <p:cNvPr id="16" name="Picture Placeholder 13"/>
          <p:cNvSpPr>
            <a:spLocks noGrp="1"/>
          </p:cNvSpPr>
          <p:nvPr>
            <p:ph type="pic" sz="quarter" idx="14"/>
          </p:nvPr>
        </p:nvSpPr>
        <p:spPr>
          <a:xfrm>
            <a:off x="6515372" y="3837090"/>
            <a:ext cx="2359195" cy="2356397"/>
          </a:xfrm>
          <a:prstGeom prst="ellipse">
            <a:avLst/>
          </a:prstGeom>
        </p:spPr>
        <p:txBody>
          <a:bodyPr/>
          <a:lstStyle>
            <a:lvl1pPr>
              <a:defRPr sz="1449"/>
            </a:lvl1pPr>
          </a:lstStyle>
          <a:p>
            <a:endParaRPr lang="en-US"/>
          </a:p>
        </p:txBody>
      </p:sp>
      <p:sp>
        <p:nvSpPr>
          <p:cNvPr id="7" name="Rectangle 9"/>
          <p:cNvSpPr/>
          <p:nvPr userDrawn="1"/>
        </p:nvSpPr>
        <p:spPr>
          <a:xfrm>
            <a:off x="11339723" y="322635"/>
            <a:ext cx="488231" cy="2871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dirty="0"/>
          </a:p>
        </p:txBody>
      </p:sp>
      <p:sp>
        <p:nvSpPr>
          <p:cNvPr id="8" name="Isosceles Triangle 10"/>
          <p:cNvSpPr/>
          <p:nvPr userDrawn="1"/>
        </p:nvSpPr>
        <p:spPr>
          <a:xfrm rot="10610802">
            <a:off x="11345560" y="421780"/>
            <a:ext cx="489029" cy="26191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a:p>
        </p:txBody>
      </p:sp>
      <p:sp>
        <p:nvSpPr>
          <p:cNvPr id="9" name="Slide Number Placeholder 5"/>
          <p:cNvSpPr txBox="1">
            <a:spLocks/>
          </p:cNvSpPr>
          <p:nvPr userDrawn="1"/>
        </p:nvSpPr>
        <p:spPr>
          <a:xfrm>
            <a:off x="11365233" y="273318"/>
            <a:ext cx="449675" cy="467556"/>
          </a:xfrm>
          <a:prstGeom prst="rect">
            <a:avLst/>
          </a:prstGeom>
        </p:spPr>
        <p:txBody>
          <a:bodyPr vert="horz" lIns="0" tIns="0" rIns="0" bIns="602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17" smtClean="0"/>
              <a:pPr/>
              <a:t>‹#›</a:t>
            </a:fld>
            <a:endParaRPr lang="en-US" sz="1317" dirty="0"/>
          </a:p>
        </p:txBody>
      </p:sp>
      <p:grpSp>
        <p:nvGrpSpPr>
          <p:cNvPr id="10" name="Group 5"/>
          <p:cNvGrpSpPr/>
          <p:nvPr userDrawn="1"/>
        </p:nvGrpSpPr>
        <p:grpSpPr>
          <a:xfrm>
            <a:off x="463466" y="6310783"/>
            <a:ext cx="298932" cy="294943"/>
            <a:chOff x="4328868" y="5502988"/>
            <a:chExt cx="500307" cy="493774"/>
          </a:xfrm>
        </p:grpSpPr>
        <p:sp>
          <p:nvSpPr>
            <p:cNvPr id="11"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2"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grpSp>
        <p:nvGrpSpPr>
          <p:cNvPr id="18" name="Group 9"/>
          <p:cNvGrpSpPr/>
          <p:nvPr userDrawn="1"/>
        </p:nvGrpSpPr>
        <p:grpSpPr>
          <a:xfrm flipH="1">
            <a:off x="1245594" y="6310783"/>
            <a:ext cx="298932" cy="294943"/>
            <a:chOff x="4328868" y="5502988"/>
            <a:chExt cx="500307" cy="493774"/>
          </a:xfrm>
        </p:grpSpPr>
        <p:sp>
          <p:nvSpPr>
            <p:cNvPr id="19"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20"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cxnSp>
        <p:nvCxnSpPr>
          <p:cNvPr id="21" name="Straight Connector 3"/>
          <p:cNvCxnSpPr/>
          <p:nvPr userDrawn="1"/>
        </p:nvCxnSpPr>
        <p:spPr>
          <a:xfrm>
            <a:off x="737329" y="6461963"/>
            <a:ext cx="508265"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49284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3_标题和内容">
    <p:spTree>
      <p:nvGrpSpPr>
        <p:cNvPr id="1" name=""/>
        <p:cNvGrpSpPr/>
        <p:nvPr/>
      </p:nvGrpSpPr>
      <p:grpSpPr>
        <a:xfrm>
          <a:off x="0" y="0"/>
          <a:ext cx="0" cy="0"/>
          <a:chOff x="0" y="0"/>
          <a:chExt cx="0" cy="0"/>
        </a:xfrm>
      </p:grpSpPr>
      <p:sp>
        <p:nvSpPr>
          <p:cNvPr id="4" name="Rectangle 9"/>
          <p:cNvSpPr/>
          <p:nvPr userDrawn="1"/>
        </p:nvSpPr>
        <p:spPr>
          <a:xfrm>
            <a:off x="11339723" y="322635"/>
            <a:ext cx="488231" cy="2871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dirty="0"/>
          </a:p>
        </p:txBody>
      </p:sp>
      <p:sp>
        <p:nvSpPr>
          <p:cNvPr id="6" name="Isosceles Triangle 10"/>
          <p:cNvSpPr/>
          <p:nvPr userDrawn="1"/>
        </p:nvSpPr>
        <p:spPr>
          <a:xfrm rot="10610802">
            <a:off x="11345560" y="421780"/>
            <a:ext cx="489029" cy="26191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a:p>
        </p:txBody>
      </p:sp>
      <p:sp>
        <p:nvSpPr>
          <p:cNvPr id="7" name="Slide Number Placeholder 5"/>
          <p:cNvSpPr txBox="1">
            <a:spLocks/>
          </p:cNvSpPr>
          <p:nvPr userDrawn="1"/>
        </p:nvSpPr>
        <p:spPr>
          <a:xfrm>
            <a:off x="11365233" y="273318"/>
            <a:ext cx="449675" cy="467556"/>
          </a:xfrm>
          <a:prstGeom prst="rect">
            <a:avLst/>
          </a:prstGeom>
        </p:spPr>
        <p:txBody>
          <a:bodyPr vert="horz" lIns="0" tIns="0" rIns="0" bIns="602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17" smtClean="0"/>
              <a:pPr/>
              <a:t>‹#›</a:t>
            </a:fld>
            <a:endParaRPr lang="en-US" sz="1317" dirty="0"/>
          </a:p>
        </p:txBody>
      </p:sp>
      <p:grpSp>
        <p:nvGrpSpPr>
          <p:cNvPr id="8" name="Group 5"/>
          <p:cNvGrpSpPr/>
          <p:nvPr userDrawn="1"/>
        </p:nvGrpSpPr>
        <p:grpSpPr>
          <a:xfrm>
            <a:off x="463466" y="6310783"/>
            <a:ext cx="298932" cy="294943"/>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grpSp>
        <p:nvGrpSpPr>
          <p:cNvPr id="11" name="Group 9"/>
          <p:cNvGrpSpPr/>
          <p:nvPr userDrawn="1"/>
        </p:nvGrpSpPr>
        <p:grpSpPr>
          <a:xfrm flipH="1">
            <a:off x="1245594" y="6310783"/>
            <a:ext cx="298932" cy="294943"/>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cxnSp>
        <p:nvCxnSpPr>
          <p:cNvPr id="14" name="Straight Connector 3"/>
          <p:cNvCxnSpPr/>
          <p:nvPr userDrawn="1"/>
        </p:nvCxnSpPr>
        <p:spPr>
          <a:xfrm>
            <a:off x="737329" y="6461963"/>
            <a:ext cx="508265"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567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638" y="365210"/>
            <a:ext cx="10521077" cy="1325870"/>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638" y="1826048"/>
            <a:ext cx="10521077" cy="43523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636" y="6357823"/>
            <a:ext cx="2744629" cy="365210"/>
          </a:xfrm>
          <a:prstGeom prst="rect">
            <a:avLst/>
          </a:prstGeom>
        </p:spPr>
        <p:txBody>
          <a:bodyPr/>
          <a:lstStyle/>
          <a:p>
            <a:fld id="{A4E37400-0646-4690-B3CD-AFE7E0746041}" type="datetimeFigureOut">
              <a:rPr lang="zh-CN" altLang="en-US" smtClean="0"/>
              <a:pPr/>
              <a:t>2018/11/14</a:t>
            </a:fld>
            <a:endParaRPr lang="zh-CN" altLang="en-US"/>
          </a:p>
        </p:txBody>
      </p:sp>
      <p:sp>
        <p:nvSpPr>
          <p:cNvPr id="5" name="Footer Placeholder 4"/>
          <p:cNvSpPr>
            <a:spLocks noGrp="1"/>
          </p:cNvSpPr>
          <p:nvPr>
            <p:ph type="ftr" sz="quarter" idx="11"/>
          </p:nvPr>
        </p:nvSpPr>
        <p:spPr>
          <a:xfrm>
            <a:off x="4040705" y="6357823"/>
            <a:ext cx="4116943" cy="365210"/>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5086" y="6357823"/>
            <a:ext cx="2744629" cy="365210"/>
          </a:xfrm>
          <a:prstGeom prst="rect">
            <a:avLst/>
          </a:prstGeom>
        </p:spPr>
        <p:txBody>
          <a:bodyPr/>
          <a:lstStyle/>
          <a:p>
            <a:fld id="{7543FE73-A404-45C1-B77A-6DB3BD9EA953}" type="slidenum">
              <a:rPr lang="zh-CN" altLang="en-US" smtClean="0"/>
              <a:pPr/>
              <a:t>‹#›</a:t>
            </a:fld>
            <a:endParaRPr lang="zh-CN" altLang="en-US"/>
          </a:p>
        </p:txBody>
      </p:sp>
    </p:spTree>
    <p:extLst>
      <p:ext uri="{BB962C8B-B14F-4D97-AF65-F5344CB8AC3E}">
        <p14:creationId xmlns:p14="http://schemas.microsoft.com/office/powerpoint/2010/main" val="3516624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67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79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TextBox 3"/>
          <p:cNvSpPr txBox="1"/>
          <p:nvPr userDrawn="1"/>
        </p:nvSpPr>
        <p:spPr>
          <a:xfrm>
            <a:off x="76811" y="117429"/>
            <a:ext cx="1701887" cy="677151"/>
          </a:xfrm>
          <a:prstGeom prst="rect">
            <a:avLst/>
          </a:prstGeom>
          <a:noFill/>
        </p:spPr>
        <p:txBody>
          <a:bodyPr wrap="square" lIns="121963" tIns="60981" rIns="121963" bIns="60981" rtlCol="0">
            <a:spAutoFit/>
          </a:bodyPr>
          <a:lstStyle/>
          <a:p>
            <a:r>
              <a:rPr lang="en-US" altLang="zh-CN" sz="3600" b="1" spc="-150" dirty="0">
                <a:solidFill>
                  <a:schemeClr val="accent1"/>
                </a:solidFill>
                <a:effectLst/>
                <a:latin typeface="Arial Black" pitchFamily="34" charset="0"/>
                <a:ea typeface="微软雅黑" pitchFamily="34" charset="-122"/>
              </a:rPr>
              <a:t>LOGO</a:t>
            </a:r>
            <a:endParaRPr lang="zh-CN" altLang="en-US" sz="3600" b="1" spc="-150" dirty="0">
              <a:solidFill>
                <a:schemeClr val="accent1"/>
              </a:solidFill>
              <a:effectLst/>
              <a:latin typeface="Arial Black" pitchFamily="34" charset="0"/>
              <a:ea typeface="微软雅黑" pitchFamily="34" charset="-122"/>
            </a:endParaRPr>
          </a:p>
        </p:txBody>
      </p:sp>
      <p:cxnSp>
        <p:nvCxnSpPr>
          <p:cNvPr id="5" name="直接连接符 4"/>
          <p:cNvCxnSpPr/>
          <p:nvPr userDrawn="1"/>
        </p:nvCxnSpPr>
        <p:spPr>
          <a:xfrm>
            <a:off x="1562674"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3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9" y="274702"/>
            <a:ext cx="10978515" cy="1143265"/>
          </a:xfrm>
          <a:prstGeom prst="rect">
            <a:avLst/>
          </a:prstGeom>
        </p:spPr>
        <p:txBody>
          <a:bodyPr lIns="121963" tIns="60981" rIns="121963" bIns="60981"/>
          <a:lstStyle/>
          <a:p>
            <a:r>
              <a:rPr lang="zh-CN" altLang="en-US"/>
              <a:t>单击此处编辑母版标题样式</a:t>
            </a:r>
          </a:p>
        </p:txBody>
      </p:sp>
      <p:sp>
        <p:nvSpPr>
          <p:cNvPr id="3" name="日期占位符 2"/>
          <p:cNvSpPr>
            <a:spLocks noGrp="1"/>
          </p:cNvSpPr>
          <p:nvPr>
            <p:ph type="dt" sz="half" idx="10"/>
          </p:nvPr>
        </p:nvSpPr>
        <p:spPr>
          <a:xfrm>
            <a:off x="609917" y="6357823"/>
            <a:ext cx="2846282" cy="365210"/>
          </a:xfrm>
          <a:prstGeom prst="rect">
            <a:avLst/>
          </a:prstGeom>
        </p:spPr>
        <p:txBody>
          <a:bodyPr lIns="121963" tIns="60981" rIns="121963" bIns="60981"/>
          <a:lstStyle/>
          <a:p>
            <a:fld id="{DF659192-60C8-49F5-94DF-1E29C3FCC85C}" type="datetimeFigureOut">
              <a:rPr lang="zh-CN" altLang="en-US" smtClean="0"/>
              <a:t>2018/11/14</a:t>
            </a:fld>
            <a:endParaRPr lang="zh-CN" altLang="en-US"/>
          </a:p>
        </p:txBody>
      </p:sp>
      <p:sp>
        <p:nvSpPr>
          <p:cNvPr id="4" name="页脚占位符 3"/>
          <p:cNvSpPr>
            <a:spLocks noGrp="1"/>
          </p:cNvSpPr>
          <p:nvPr>
            <p:ph type="ftr" sz="quarter" idx="11"/>
          </p:nvPr>
        </p:nvSpPr>
        <p:spPr>
          <a:xfrm>
            <a:off x="4167771" y="6357823"/>
            <a:ext cx="3862811" cy="365210"/>
          </a:xfrm>
          <a:prstGeom prst="rect">
            <a:avLst/>
          </a:prstGeom>
        </p:spPr>
        <p:txBody>
          <a:bodyPr lIns="121963" tIns="60981" rIns="121963" bIns="60981"/>
          <a:lstStyle/>
          <a:p>
            <a:endParaRPr lang="zh-CN" altLang="en-US"/>
          </a:p>
        </p:txBody>
      </p:sp>
      <p:sp>
        <p:nvSpPr>
          <p:cNvPr id="5" name="灯片编号占位符 4"/>
          <p:cNvSpPr>
            <a:spLocks noGrp="1"/>
          </p:cNvSpPr>
          <p:nvPr>
            <p:ph type="sldNum" sz="quarter" idx="12"/>
          </p:nvPr>
        </p:nvSpPr>
        <p:spPr>
          <a:xfrm>
            <a:off x="8742151" y="6357823"/>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3222144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17" y="6357823"/>
            <a:ext cx="2846282" cy="365210"/>
          </a:xfrm>
          <a:prstGeom prst="rect">
            <a:avLst/>
          </a:prstGeom>
        </p:spPr>
        <p:txBody>
          <a:bodyPr lIns="121963" tIns="60981" rIns="121963" bIns="60981"/>
          <a:lstStyle/>
          <a:p>
            <a:fld id="{DF659192-60C8-49F5-94DF-1E29C3FCC85C}" type="datetimeFigureOut">
              <a:rPr lang="zh-CN" altLang="en-US" smtClean="0"/>
              <a:t>2018/11/14</a:t>
            </a:fld>
            <a:endParaRPr lang="zh-CN" altLang="en-US"/>
          </a:p>
        </p:txBody>
      </p:sp>
      <p:sp>
        <p:nvSpPr>
          <p:cNvPr id="3" name="页脚占位符 2"/>
          <p:cNvSpPr>
            <a:spLocks noGrp="1"/>
          </p:cNvSpPr>
          <p:nvPr>
            <p:ph type="ftr" sz="quarter" idx="11"/>
          </p:nvPr>
        </p:nvSpPr>
        <p:spPr>
          <a:xfrm>
            <a:off x="4167771" y="6357823"/>
            <a:ext cx="3862811" cy="365210"/>
          </a:xfrm>
          <a:prstGeom prst="rect">
            <a:avLst/>
          </a:prstGeom>
        </p:spPr>
        <p:txBody>
          <a:bodyPr lIns="121963" tIns="60981" rIns="121963" bIns="60981"/>
          <a:lstStyle/>
          <a:p>
            <a:endParaRPr lang="zh-CN" altLang="en-US"/>
          </a:p>
        </p:txBody>
      </p:sp>
      <p:sp>
        <p:nvSpPr>
          <p:cNvPr id="4" name="灯片编号占位符 3"/>
          <p:cNvSpPr>
            <a:spLocks noGrp="1"/>
          </p:cNvSpPr>
          <p:nvPr>
            <p:ph type="sldNum" sz="quarter" idx="12"/>
          </p:nvPr>
        </p:nvSpPr>
        <p:spPr>
          <a:xfrm>
            <a:off x="8742151" y="6357823"/>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383270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24" y="273113"/>
            <a:ext cx="4013173" cy="1162320"/>
          </a:xfrm>
          <a:prstGeom prst="rect">
            <a:avLst/>
          </a:prstGeom>
        </p:spPr>
        <p:txBody>
          <a:bodyPr lIns="121963" tIns="60981" rIns="121963" bIns="60981"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9216" y="273115"/>
            <a:ext cx="6819216" cy="5854470"/>
          </a:xfrm>
          <a:prstGeom prst="rect">
            <a:avLst/>
          </a:prstGeom>
        </p:spPr>
        <p:txBody>
          <a:bodyPr lIns="121963" tIns="60981" rIns="121963" bIns="60981"/>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924" y="1435436"/>
            <a:ext cx="4013173" cy="46921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917" y="6357823"/>
            <a:ext cx="2846282" cy="365210"/>
          </a:xfrm>
          <a:prstGeom prst="rect">
            <a:avLst/>
          </a:prstGeom>
        </p:spPr>
        <p:txBody>
          <a:bodyPr lIns="121963" tIns="60981" rIns="121963" bIns="60981"/>
          <a:lstStyle/>
          <a:p>
            <a:fld id="{DF659192-60C8-49F5-94DF-1E29C3FCC85C}" type="datetimeFigureOut">
              <a:rPr lang="zh-CN" altLang="en-US" smtClean="0"/>
              <a:t>2018/11/14</a:t>
            </a:fld>
            <a:endParaRPr lang="zh-CN" altLang="en-US"/>
          </a:p>
        </p:txBody>
      </p:sp>
      <p:sp>
        <p:nvSpPr>
          <p:cNvPr id="6" name="页脚占位符 5"/>
          <p:cNvSpPr>
            <a:spLocks noGrp="1"/>
          </p:cNvSpPr>
          <p:nvPr>
            <p:ph type="ftr" sz="quarter" idx="11"/>
          </p:nvPr>
        </p:nvSpPr>
        <p:spPr>
          <a:xfrm>
            <a:off x="4167771" y="6357823"/>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3"/>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285513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3"/>
            <a:ext cx="7319010" cy="566870"/>
          </a:xfrm>
          <a:prstGeom prst="rect">
            <a:avLst/>
          </a:prstGeom>
        </p:spPr>
        <p:txBody>
          <a:bodyPr lIns="121963" tIns="60981" rIns="121963" bIns="60981"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90962" y="612917"/>
            <a:ext cx="7319010" cy="4115753"/>
          </a:xfrm>
          <a:prstGeom prst="rect">
            <a:avLst/>
          </a:prstGeom>
        </p:spPr>
        <p:txBody>
          <a:bodyPr lIns="121963" tIns="60981" rIns="121963" bIns="60981"/>
          <a:lstStyle>
            <a:lvl1pPr marL="0" indent="0">
              <a:buNone/>
              <a:defRPr sz="4300"/>
            </a:lvl1pPr>
            <a:lvl2pPr marL="609813" indent="0">
              <a:buNone/>
              <a:defRPr sz="3700"/>
            </a:lvl2pPr>
            <a:lvl3pPr marL="1219627" indent="0">
              <a:buNone/>
              <a:defRPr sz="3200"/>
            </a:lvl3pPr>
            <a:lvl4pPr marL="1829440" indent="0">
              <a:buNone/>
              <a:defRPr sz="2700"/>
            </a:lvl4pPr>
            <a:lvl5pPr marL="2439253" indent="0">
              <a:buNone/>
              <a:defRPr sz="2700"/>
            </a:lvl5pPr>
            <a:lvl6pPr marL="3049067" indent="0">
              <a:buNone/>
              <a:defRPr sz="2700"/>
            </a:lvl6pPr>
            <a:lvl7pPr marL="3658880" indent="0">
              <a:buNone/>
              <a:defRPr sz="2700"/>
            </a:lvl7pPr>
            <a:lvl8pPr marL="4268694" indent="0">
              <a:buNone/>
              <a:defRPr sz="2700"/>
            </a:lvl8pPr>
            <a:lvl9pPr marL="4878507" indent="0">
              <a:buNone/>
              <a:defRPr sz="2700"/>
            </a:lvl9pPr>
          </a:lstStyle>
          <a:p>
            <a:endParaRPr lang="zh-CN" altLang="en-US"/>
          </a:p>
        </p:txBody>
      </p:sp>
      <p:sp>
        <p:nvSpPr>
          <p:cNvPr id="4" name="文本占位符 3"/>
          <p:cNvSpPr>
            <a:spLocks noGrp="1"/>
          </p:cNvSpPr>
          <p:nvPr>
            <p:ph type="body" sz="half" idx="2"/>
          </p:nvPr>
        </p:nvSpPr>
        <p:spPr>
          <a:xfrm>
            <a:off x="2390962" y="5368583"/>
            <a:ext cx="7319010" cy="8050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917" y="6357823"/>
            <a:ext cx="2846282" cy="365210"/>
          </a:xfrm>
          <a:prstGeom prst="rect">
            <a:avLst/>
          </a:prstGeom>
        </p:spPr>
        <p:txBody>
          <a:bodyPr lIns="121963" tIns="60981" rIns="121963" bIns="60981"/>
          <a:lstStyle/>
          <a:p>
            <a:fld id="{DF659192-60C8-49F5-94DF-1E29C3FCC85C}" type="datetimeFigureOut">
              <a:rPr lang="zh-CN" altLang="en-US" smtClean="0"/>
              <a:t>2018/11/14</a:t>
            </a:fld>
            <a:endParaRPr lang="zh-CN" altLang="en-US"/>
          </a:p>
        </p:txBody>
      </p:sp>
      <p:sp>
        <p:nvSpPr>
          <p:cNvPr id="6" name="页脚占位符 5"/>
          <p:cNvSpPr>
            <a:spLocks noGrp="1"/>
          </p:cNvSpPr>
          <p:nvPr>
            <p:ph type="ftr" sz="quarter" idx="11"/>
          </p:nvPr>
        </p:nvSpPr>
        <p:spPr>
          <a:xfrm>
            <a:off x="4167771" y="6357823"/>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3"/>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418717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9" y="274702"/>
            <a:ext cx="10978515" cy="1143265"/>
          </a:xfrm>
          <a:prstGeom prst="rect">
            <a:avLst/>
          </a:prstGeom>
        </p:spPr>
        <p:txBody>
          <a:bodyPr lIns="121963" tIns="60981" rIns="121963" bIns="60981"/>
          <a:lstStyle/>
          <a:p>
            <a:r>
              <a:rPr lang="zh-CN" altLang="en-US"/>
              <a:t>单击此处编辑母版标题样式</a:t>
            </a:r>
          </a:p>
        </p:txBody>
      </p:sp>
      <p:sp>
        <p:nvSpPr>
          <p:cNvPr id="3" name="竖排文字占位符 2"/>
          <p:cNvSpPr>
            <a:spLocks noGrp="1"/>
          </p:cNvSpPr>
          <p:nvPr>
            <p:ph type="body" orient="vert" idx="1"/>
          </p:nvPr>
        </p:nvSpPr>
        <p:spPr>
          <a:xfrm>
            <a:off x="609919" y="1600574"/>
            <a:ext cx="10978515" cy="4527011"/>
          </a:xfrm>
          <a:prstGeom prst="rect">
            <a:avLst/>
          </a:prstGeom>
        </p:spPr>
        <p:txBody>
          <a:bodyPr vert="eaVert" lIns="121963" tIns="60981" rIns="121963" bIns="609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917" y="6357823"/>
            <a:ext cx="2846282" cy="365210"/>
          </a:xfrm>
          <a:prstGeom prst="rect">
            <a:avLst/>
          </a:prstGeom>
        </p:spPr>
        <p:txBody>
          <a:bodyPr lIns="121963" tIns="60981" rIns="121963" bIns="60981"/>
          <a:lstStyle/>
          <a:p>
            <a:fld id="{DF659192-60C8-49F5-94DF-1E29C3FCC85C}" type="datetimeFigureOut">
              <a:rPr lang="zh-CN" altLang="en-US" smtClean="0"/>
              <a:t>2018/11/14</a:t>
            </a:fld>
            <a:endParaRPr lang="zh-CN" altLang="en-US"/>
          </a:p>
        </p:txBody>
      </p:sp>
      <p:sp>
        <p:nvSpPr>
          <p:cNvPr id="5" name="页脚占位符 4"/>
          <p:cNvSpPr>
            <a:spLocks noGrp="1"/>
          </p:cNvSpPr>
          <p:nvPr>
            <p:ph type="ftr" sz="quarter" idx="11"/>
          </p:nvPr>
        </p:nvSpPr>
        <p:spPr>
          <a:xfrm>
            <a:off x="4167771" y="6357823"/>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3"/>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95101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5" y="206424"/>
            <a:ext cx="2744629" cy="4388867"/>
          </a:xfrm>
          <a:prstGeom prst="rect">
            <a:avLst/>
          </a:prstGeom>
        </p:spPr>
        <p:txBody>
          <a:bodyPr vert="eaVert" lIns="121963" tIns="60981" rIns="121963" bIns="60981"/>
          <a:lstStyle/>
          <a:p>
            <a:r>
              <a:rPr lang="zh-CN" altLang="en-US"/>
              <a:t>单击此处编辑母版标题样式</a:t>
            </a:r>
          </a:p>
        </p:txBody>
      </p:sp>
      <p:sp>
        <p:nvSpPr>
          <p:cNvPr id="3" name="竖排文字占位符 2"/>
          <p:cNvSpPr>
            <a:spLocks noGrp="1"/>
          </p:cNvSpPr>
          <p:nvPr>
            <p:ph type="body" orient="vert" idx="1"/>
          </p:nvPr>
        </p:nvSpPr>
        <p:spPr>
          <a:xfrm>
            <a:off x="609918" y="206424"/>
            <a:ext cx="8030580" cy="4388867"/>
          </a:xfrm>
          <a:prstGeom prst="rect">
            <a:avLst/>
          </a:prstGeom>
        </p:spPr>
        <p:txBody>
          <a:bodyPr vert="eaVert" lIns="121963" tIns="60981" rIns="121963" bIns="609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917" y="6357823"/>
            <a:ext cx="2846282" cy="365210"/>
          </a:xfrm>
          <a:prstGeom prst="rect">
            <a:avLst/>
          </a:prstGeom>
        </p:spPr>
        <p:txBody>
          <a:bodyPr lIns="121963" tIns="60981" rIns="121963" bIns="60981"/>
          <a:lstStyle/>
          <a:p>
            <a:fld id="{DF659192-60C8-49F5-94DF-1E29C3FCC85C}" type="datetimeFigureOut">
              <a:rPr lang="zh-CN" altLang="en-US" smtClean="0"/>
              <a:t>2018/11/14</a:t>
            </a:fld>
            <a:endParaRPr lang="zh-CN" altLang="en-US"/>
          </a:p>
        </p:txBody>
      </p:sp>
      <p:sp>
        <p:nvSpPr>
          <p:cNvPr id="5" name="页脚占位符 4"/>
          <p:cNvSpPr>
            <a:spLocks noGrp="1"/>
          </p:cNvSpPr>
          <p:nvPr>
            <p:ph type="ftr" sz="quarter" idx="11"/>
          </p:nvPr>
        </p:nvSpPr>
        <p:spPr>
          <a:xfrm>
            <a:off x="4167771" y="6357823"/>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3"/>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2972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
        <p:nvSpPr>
          <p:cNvPr id="4" name="Rectangle 9"/>
          <p:cNvSpPr/>
          <p:nvPr userDrawn="1"/>
        </p:nvSpPr>
        <p:spPr>
          <a:xfrm>
            <a:off x="11339723" y="322635"/>
            <a:ext cx="488231" cy="2871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dirty="0"/>
          </a:p>
        </p:txBody>
      </p:sp>
      <p:sp>
        <p:nvSpPr>
          <p:cNvPr id="6" name="Isosceles Triangle 10"/>
          <p:cNvSpPr/>
          <p:nvPr userDrawn="1"/>
        </p:nvSpPr>
        <p:spPr>
          <a:xfrm rot="10610802">
            <a:off x="11345560" y="421780"/>
            <a:ext cx="489029" cy="26191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0443" tIns="60220" rIns="120443" bIns="60220" rtlCol="0" anchor="ctr"/>
          <a:lstStyle/>
          <a:p>
            <a:pPr algn="ctr"/>
            <a:endParaRPr lang="en-US" sz="2503"/>
          </a:p>
        </p:txBody>
      </p:sp>
      <p:sp>
        <p:nvSpPr>
          <p:cNvPr id="7" name="Slide Number Placeholder 5"/>
          <p:cNvSpPr txBox="1">
            <a:spLocks/>
          </p:cNvSpPr>
          <p:nvPr userDrawn="1"/>
        </p:nvSpPr>
        <p:spPr>
          <a:xfrm>
            <a:off x="11365233" y="273318"/>
            <a:ext cx="449675" cy="467556"/>
          </a:xfrm>
          <a:prstGeom prst="rect">
            <a:avLst/>
          </a:prstGeom>
        </p:spPr>
        <p:txBody>
          <a:bodyPr vert="horz" lIns="0" tIns="0" rIns="0" bIns="602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17" smtClean="0"/>
              <a:pPr/>
              <a:t>‹#›</a:t>
            </a:fld>
            <a:endParaRPr lang="en-US" sz="1317" dirty="0"/>
          </a:p>
        </p:txBody>
      </p:sp>
      <p:grpSp>
        <p:nvGrpSpPr>
          <p:cNvPr id="8" name="Group 5"/>
          <p:cNvGrpSpPr/>
          <p:nvPr userDrawn="1"/>
        </p:nvGrpSpPr>
        <p:grpSpPr>
          <a:xfrm>
            <a:off x="463466" y="6310783"/>
            <a:ext cx="298932" cy="294943"/>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grpSp>
        <p:nvGrpSpPr>
          <p:cNvPr id="11" name="Group 9"/>
          <p:cNvGrpSpPr/>
          <p:nvPr userDrawn="1"/>
        </p:nvGrpSpPr>
        <p:grpSpPr>
          <a:xfrm flipH="1">
            <a:off x="1245594" y="6310783"/>
            <a:ext cx="298932" cy="294943"/>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2503"/>
            </a:p>
          </p:txBody>
        </p:sp>
      </p:grpSp>
      <p:cxnSp>
        <p:nvCxnSpPr>
          <p:cNvPr id="14" name="Straight Connector 3"/>
          <p:cNvCxnSpPr/>
          <p:nvPr userDrawn="1"/>
        </p:nvCxnSpPr>
        <p:spPr>
          <a:xfrm>
            <a:off x="737329" y="6461963"/>
            <a:ext cx="508265"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19969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7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1" r:id="rId9"/>
    <p:sldLayoutId id="2147483663" r:id="rId10"/>
    <p:sldLayoutId id="2147483665" r:id="rId11"/>
    <p:sldLayoutId id="2147483667" r:id="rId12"/>
    <p:sldLayoutId id="2147483670" r:id="rId13"/>
    <p:sldLayoutId id="2147483672" r:id="rId14"/>
    <p:sldLayoutId id="2147483689" r:id="rId15"/>
    <p:sldLayoutId id="2147483690" r:id="rId16"/>
    <p:sldLayoutId id="2147483691" r:id="rId17"/>
  </p:sldLayoutIdLst>
  <p:txStyles>
    <p:titleStyle>
      <a:lvl1pPr algn="ctr" defTabSz="1219627" rtl="0" eaLnBrk="1" latinLnBrk="0" hangingPunct="1">
        <a:spcBef>
          <a:spcPct val="0"/>
        </a:spcBef>
        <a:buNone/>
        <a:defRPr sz="5900" kern="1200">
          <a:solidFill>
            <a:schemeClr val="tx1"/>
          </a:solidFill>
          <a:latin typeface="+mj-lt"/>
          <a:ea typeface="+mj-ea"/>
          <a:cs typeface="+mj-cs"/>
        </a:defRPr>
      </a:lvl1pPr>
    </p:titleStyle>
    <p:bodyStyle>
      <a:lvl1pPr marL="457360" indent="-457360" algn="l" defTabSz="121962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947" indent="-381133" algn="l" defTabSz="121962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533" indent="-304907" algn="l" defTabSz="121962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34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416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973"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78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3.png"/><Relationship Id="rId18" Type="http://schemas.microsoft.com/office/2007/relationships/hdphoto" Target="../media/hdphoto10.wdp"/><Relationship Id="rId3" Type="http://schemas.openxmlformats.org/officeDocument/2006/relationships/image" Target="../media/image28.png"/><Relationship Id="rId21" Type="http://schemas.openxmlformats.org/officeDocument/2006/relationships/image" Target="../media/image37.png"/><Relationship Id="rId7" Type="http://schemas.openxmlformats.org/officeDocument/2006/relationships/image" Target="../media/image30.png"/><Relationship Id="rId12" Type="http://schemas.microsoft.com/office/2007/relationships/hdphoto" Target="../media/hdphoto7.wdp"/><Relationship Id="rId17" Type="http://schemas.openxmlformats.org/officeDocument/2006/relationships/image" Target="../media/image35.png"/><Relationship Id="rId2" Type="http://schemas.openxmlformats.org/officeDocument/2006/relationships/notesSlide" Target="../notesSlides/notesSlide16.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32.png"/><Relationship Id="rId24" Type="http://schemas.microsoft.com/office/2007/relationships/hdphoto" Target="../media/hdphoto1.wdp"/><Relationship Id="rId5" Type="http://schemas.openxmlformats.org/officeDocument/2006/relationships/image" Target="../media/image29.png"/><Relationship Id="rId15" Type="http://schemas.openxmlformats.org/officeDocument/2006/relationships/image" Target="../media/image34.png"/><Relationship Id="rId23" Type="http://schemas.openxmlformats.org/officeDocument/2006/relationships/image" Target="../media/image3.png"/><Relationship Id="rId10" Type="http://schemas.microsoft.com/office/2007/relationships/hdphoto" Target="../media/hdphoto6.wdp"/><Relationship Id="rId19" Type="http://schemas.openxmlformats.org/officeDocument/2006/relationships/image" Target="../media/image36.png"/><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hdphoto" Target="../media/hdphoto8.wdp"/><Relationship Id="rId22"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7" name="图片 56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816"/>
            <a:ext cx="12194822" cy="6859588"/>
          </a:xfrm>
          <a:prstGeom prst="rect">
            <a:avLst/>
          </a:prstGeom>
        </p:spPr>
      </p:pic>
      <p:sp>
        <p:nvSpPr>
          <p:cNvPr id="620" name="矩形 619"/>
          <p:cNvSpPr/>
          <p:nvPr/>
        </p:nvSpPr>
        <p:spPr>
          <a:xfrm>
            <a:off x="1764" y="2133650"/>
            <a:ext cx="12194822" cy="3672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dirty="0"/>
          </a:p>
        </p:txBody>
      </p:sp>
      <p:grpSp>
        <p:nvGrpSpPr>
          <p:cNvPr id="597" name="组合 596"/>
          <p:cNvGrpSpPr/>
          <p:nvPr/>
        </p:nvGrpSpPr>
        <p:grpSpPr>
          <a:xfrm>
            <a:off x="8528170" y="654454"/>
            <a:ext cx="2494481" cy="2494481"/>
            <a:chOff x="304800" y="673100"/>
            <a:chExt cx="4000500" cy="4000500"/>
          </a:xfrm>
          <a:effectLst>
            <a:outerShdw blurRad="444500" dist="254000" dir="8100000" algn="tr" rotWithShape="0">
              <a:prstClr val="black">
                <a:alpha val="50000"/>
              </a:prstClr>
            </a:outerShdw>
          </a:effectLst>
        </p:grpSpPr>
        <p:sp>
          <p:nvSpPr>
            <p:cNvPr id="598" name="同心圆 5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solidFill>
                  <a:schemeClr val="tx1"/>
                </a:solidFill>
              </a:endParaRPr>
            </a:p>
          </p:txBody>
        </p:sp>
        <p:sp>
          <p:nvSpPr>
            <p:cNvPr id="599" name="椭圆 5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sp>
        <p:nvSpPr>
          <p:cNvPr id="600" name="椭圆 599"/>
          <p:cNvSpPr/>
          <p:nvPr/>
        </p:nvSpPr>
        <p:spPr>
          <a:xfrm>
            <a:off x="11402664" y="1773610"/>
            <a:ext cx="494927" cy="494927"/>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sp>
        <p:nvSpPr>
          <p:cNvPr id="601" name="椭圆 600"/>
          <p:cNvSpPr/>
          <p:nvPr/>
        </p:nvSpPr>
        <p:spPr>
          <a:xfrm>
            <a:off x="9158018" y="270473"/>
            <a:ext cx="366454"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nvGrpSpPr>
          <p:cNvPr id="602" name="组合 601"/>
          <p:cNvGrpSpPr/>
          <p:nvPr/>
        </p:nvGrpSpPr>
        <p:grpSpPr>
          <a:xfrm>
            <a:off x="8582993" y="4198267"/>
            <a:ext cx="401506" cy="401506"/>
            <a:chOff x="304800" y="673100"/>
            <a:chExt cx="4000500" cy="4000500"/>
          </a:xfrm>
          <a:effectLst>
            <a:outerShdw blurRad="381000" dist="152400" dir="8100000" algn="tr" rotWithShape="0">
              <a:prstClr val="black">
                <a:alpha val="70000"/>
              </a:prstClr>
            </a:outerShdw>
          </a:effectLst>
        </p:grpSpPr>
        <p:sp>
          <p:nvSpPr>
            <p:cNvPr id="603" name="同心圆 60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solidFill>
                  <a:schemeClr val="tx1"/>
                </a:solidFill>
              </a:endParaRPr>
            </a:p>
          </p:txBody>
        </p:sp>
        <p:sp>
          <p:nvSpPr>
            <p:cNvPr id="604" name="椭圆 60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grpSp>
        <p:nvGrpSpPr>
          <p:cNvPr id="605" name="组合 604"/>
          <p:cNvGrpSpPr/>
          <p:nvPr/>
        </p:nvGrpSpPr>
        <p:grpSpPr>
          <a:xfrm>
            <a:off x="10890798" y="484292"/>
            <a:ext cx="832063" cy="832063"/>
            <a:chOff x="304800" y="673100"/>
            <a:chExt cx="4000500" cy="4000500"/>
          </a:xfrm>
          <a:effectLst>
            <a:outerShdw blurRad="317500" dist="190500" dir="8100000" algn="tr" rotWithShape="0">
              <a:prstClr val="black">
                <a:alpha val="50000"/>
              </a:prstClr>
            </a:outerShdw>
          </a:effectLst>
        </p:grpSpPr>
        <p:sp>
          <p:nvSpPr>
            <p:cNvPr id="606" name="同心圆 6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solidFill>
                  <a:schemeClr val="tx1"/>
                </a:solidFill>
              </a:endParaRPr>
            </a:p>
          </p:txBody>
        </p:sp>
        <p:sp>
          <p:nvSpPr>
            <p:cNvPr id="607" name="椭圆 60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grpSp>
        <p:nvGrpSpPr>
          <p:cNvPr id="611" name="组合 610"/>
          <p:cNvGrpSpPr/>
          <p:nvPr/>
        </p:nvGrpSpPr>
        <p:grpSpPr>
          <a:xfrm>
            <a:off x="9846445" y="3611398"/>
            <a:ext cx="383981" cy="383981"/>
            <a:chOff x="304800" y="673100"/>
            <a:chExt cx="4000500" cy="4000500"/>
          </a:xfrm>
          <a:effectLst>
            <a:outerShdw blurRad="381000" dist="152400" dir="8100000" algn="tr" rotWithShape="0">
              <a:prstClr val="black">
                <a:alpha val="70000"/>
              </a:prstClr>
            </a:outerShdw>
          </a:effectLst>
        </p:grpSpPr>
        <p:sp>
          <p:nvSpPr>
            <p:cNvPr id="612" name="同心圆 6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solidFill>
                  <a:schemeClr val="tx1"/>
                </a:solidFill>
              </a:endParaRPr>
            </a:p>
          </p:txBody>
        </p:sp>
        <p:sp>
          <p:nvSpPr>
            <p:cNvPr id="613" name="椭圆 61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sp>
        <p:nvSpPr>
          <p:cNvPr id="614" name="椭圆 613"/>
          <p:cNvSpPr/>
          <p:nvPr/>
        </p:nvSpPr>
        <p:spPr>
          <a:xfrm>
            <a:off x="11356407" y="5318332"/>
            <a:ext cx="366454"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sp>
        <p:nvSpPr>
          <p:cNvPr id="615" name="椭圆 614"/>
          <p:cNvSpPr/>
          <p:nvPr/>
        </p:nvSpPr>
        <p:spPr>
          <a:xfrm>
            <a:off x="10138808" y="5012760"/>
            <a:ext cx="183228"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nvGrpSpPr>
          <p:cNvPr id="616" name="组合 615"/>
          <p:cNvGrpSpPr/>
          <p:nvPr/>
        </p:nvGrpSpPr>
        <p:grpSpPr>
          <a:xfrm>
            <a:off x="10573768" y="2953691"/>
            <a:ext cx="952206" cy="952206"/>
            <a:chOff x="304800" y="673100"/>
            <a:chExt cx="4000500" cy="4000500"/>
          </a:xfrm>
          <a:effectLst>
            <a:outerShdw blurRad="317500" dist="190500" dir="8100000" algn="tr" rotWithShape="0">
              <a:prstClr val="black">
                <a:alpha val="50000"/>
              </a:prstClr>
            </a:outerShdw>
          </a:effectLst>
        </p:grpSpPr>
        <p:sp>
          <p:nvSpPr>
            <p:cNvPr id="617" name="同心圆 6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solidFill>
                  <a:schemeClr val="tx1"/>
                </a:solidFill>
              </a:endParaRPr>
            </a:p>
          </p:txBody>
        </p:sp>
        <p:sp>
          <p:nvSpPr>
            <p:cNvPr id="618" name="椭圆 6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sp>
        <p:nvSpPr>
          <p:cNvPr id="622" name="TextBox 7"/>
          <p:cNvSpPr>
            <a:spLocks noChangeArrowheads="1"/>
          </p:cNvSpPr>
          <p:nvPr/>
        </p:nvSpPr>
        <p:spPr bwMode="auto">
          <a:xfrm>
            <a:off x="50503" y="2349674"/>
            <a:ext cx="87128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zh-CN" sz="5400" b="1"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提标升级、融合创新</a:t>
            </a:r>
            <a:endParaRPr lang="en-US" altLang="zh-CN" sz="5400" b="1"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endParaRPr>
          </a:p>
          <a:p>
            <a:pPr algn="ctr"/>
            <a:r>
              <a:rPr lang="zh-CN" altLang="en-US" sz="5400" b="1"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扎实做好监控系统升级改造</a:t>
            </a:r>
            <a:endParaRPr lang="zh-CN" altLang="zh-CN" sz="5400" b="1"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endParaRPr>
          </a:p>
        </p:txBody>
      </p:sp>
      <p:sp>
        <p:nvSpPr>
          <p:cNvPr id="623" name="TextBox 7"/>
          <p:cNvSpPr>
            <a:spLocks noChangeArrowheads="1"/>
          </p:cNvSpPr>
          <p:nvPr/>
        </p:nvSpPr>
        <p:spPr bwMode="auto">
          <a:xfrm>
            <a:off x="4102534" y="5087719"/>
            <a:ext cx="4300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444"/>
            <a:r>
              <a:rPr lang="zh-CN" altLang="zh-CN" sz="3600"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肥矿集团白庄煤矿</a:t>
            </a:r>
            <a:endParaRPr lang="zh-CN" altLang="en-US" sz="3600"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sym typeface="微软雅黑" pitchFamily="34" charset="-122"/>
            </a:endParaRPr>
          </a:p>
        </p:txBody>
      </p:sp>
      <p:cxnSp>
        <p:nvCxnSpPr>
          <p:cNvPr id="624" name="直接连接符 623"/>
          <p:cNvCxnSpPr/>
          <p:nvPr/>
        </p:nvCxnSpPr>
        <p:spPr>
          <a:xfrm>
            <a:off x="996129" y="4332704"/>
            <a:ext cx="726465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08" name="组合 607"/>
          <p:cNvGrpSpPr/>
          <p:nvPr/>
        </p:nvGrpSpPr>
        <p:grpSpPr>
          <a:xfrm>
            <a:off x="7699564" y="2267253"/>
            <a:ext cx="293104" cy="293104"/>
            <a:chOff x="304800" y="673100"/>
            <a:chExt cx="4000500" cy="4000500"/>
          </a:xfrm>
          <a:effectLst>
            <a:outerShdw blurRad="381000" dist="152400" dir="8100000" algn="tr" rotWithShape="0">
              <a:prstClr val="black">
                <a:alpha val="70000"/>
              </a:prstClr>
            </a:outerShdw>
          </a:effectLst>
        </p:grpSpPr>
        <p:sp>
          <p:nvSpPr>
            <p:cNvPr id="609" name="同心圆 60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solidFill>
                  <a:schemeClr val="tx1"/>
                </a:solidFill>
              </a:endParaRPr>
            </a:p>
          </p:txBody>
        </p:sp>
        <p:sp>
          <p:nvSpPr>
            <p:cNvPr id="610" name="椭圆 60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p>
          </p:txBody>
        </p:sp>
      </p:grpSp>
      <p:pic>
        <p:nvPicPr>
          <p:cNvPr id="29" name="图片 28">
            <a:extLst>
              <a:ext uri="{FF2B5EF4-FFF2-40B4-BE49-F238E27FC236}">
                <a16:creationId xmlns:a16="http://schemas.microsoft.com/office/drawing/2014/main" id="{92E5D22C-1D11-304E-BCE6-80438570B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2" name="文本框 1">
            <a:extLst>
              <a:ext uri="{FF2B5EF4-FFF2-40B4-BE49-F238E27FC236}">
                <a16:creationId xmlns:a16="http://schemas.microsoft.com/office/drawing/2014/main" id="{A88AE174-6F78-5341-A5A6-C8C17AAEC415}"/>
              </a:ext>
            </a:extLst>
          </p:cNvPr>
          <p:cNvSpPr txBox="1"/>
          <p:nvPr/>
        </p:nvSpPr>
        <p:spPr>
          <a:xfrm>
            <a:off x="4298975" y="4365898"/>
            <a:ext cx="3632816" cy="769441"/>
          </a:xfrm>
          <a:prstGeom prst="rect">
            <a:avLst/>
          </a:prstGeom>
          <a:noFill/>
        </p:spPr>
        <p:txBody>
          <a:bodyPr wrap="square" rtlCol="0">
            <a:spAutoFit/>
          </a:bodyPr>
          <a:lstStyle/>
          <a:p>
            <a:r>
              <a:rPr lang="zh-CN" altLang="en-US" sz="4000"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主讲 ：</a:t>
            </a:r>
            <a:r>
              <a:rPr lang="zh-CN" altLang="en-US" sz="4400" b="1"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肖立军</a:t>
            </a:r>
            <a:endParaRPr lang="zh-CN" altLang="en-US" sz="4000" b="1" dirty="0">
              <a:solidFill>
                <a:schemeClr val="accent2"/>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57801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7"/>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597"/>
                                        </p:tgtEl>
                                        <p:attrNameLst>
                                          <p:attrName>style.visibility</p:attrName>
                                        </p:attrNameLst>
                                      </p:cBhvr>
                                      <p:to>
                                        <p:strVal val="visible"/>
                                      </p:to>
                                    </p:set>
                                    <p:anim calcmode="lin" valueType="num">
                                      <p:cBhvr>
                                        <p:cTn id="9" dur="1000" fill="hold"/>
                                        <p:tgtEl>
                                          <p:spTgt spid="597"/>
                                        </p:tgtEl>
                                        <p:attrNameLst>
                                          <p:attrName>ppt_w</p:attrName>
                                        </p:attrNameLst>
                                      </p:cBhvr>
                                      <p:tavLst>
                                        <p:tav tm="0">
                                          <p:val>
                                            <p:fltVal val="0"/>
                                          </p:val>
                                        </p:tav>
                                        <p:tav tm="100000">
                                          <p:val>
                                            <p:strVal val="#ppt_w"/>
                                          </p:val>
                                        </p:tav>
                                      </p:tavLst>
                                    </p:anim>
                                    <p:anim calcmode="lin" valueType="num">
                                      <p:cBhvr>
                                        <p:cTn id="10" dur="1000" fill="hold"/>
                                        <p:tgtEl>
                                          <p:spTgt spid="597"/>
                                        </p:tgtEl>
                                        <p:attrNameLst>
                                          <p:attrName>ppt_h</p:attrName>
                                        </p:attrNameLst>
                                      </p:cBhvr>
                                      <p:tavLst>
                                        <p:tav tm="0">
                                          <p:val>
                                            <p:fltVal val="0"/>
                                          </p:val>
                                        </p:tav>
                                        <p:tav tm="100000">
                                          <p:val>
                                            <p:strVal val="#ppt_h"/>
                                          </p:val>
                                        </p:tav>
                                      </p:tavLst>
                                    </p:anim>
                                    <p:animEffect transition="in" filter="fade">
                                      <p:cBhvr>
                                        <p:cTn id="11" dur="1000"/>
                                        <p:tgtEl>
                                          <p:spTgt spid="597"/>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597"/>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601"/>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601"/>
                                        </p:tgtEl>
                                        <p:attrNameLst>
                                          <p:attrName>style.visibility</p:attrName>
                                        </p:attrNameLst>
                                      </p:cBhvr>
                                      <p:to>
                                        <p:strVal val="visible"/>
                                      </p:to>
                                    </p:set>
                                    <p:anim calcmode="lin" valueType="num">
                                      <p:cBhvr>
                                        <p:cTn id="18" dur="1000" fill="hold"/>
                                        <p:tgtEl>
                                          <p:spTgt spid="601"/>
                                        </p:tgtEl>
                                        <p:attrNameLst>
                                          <p:attrName>ppt_w</p:attrName>
                                        </p:attrNameLst>
                                      </p:cBhvr>
                                      <p:tavLst>
                                        <p:tav tm="0">
                                          <p:val>
                                            <p:fltVal val="0"/>
                                          </p:val>
                                        </p:tav>
                                        <p:tav tm="100000">
                                          <p:val>
                                            <p:strVal val="#ppt_w"/>
                                          </p:val>
                                        </p:tav>
                                      </p:tavLst>
                                    </p:anim>
                                    <p:anim calcmode="lin" valueType="num">
                                      <p:cBhvr>
                                        <p:cTn id="19" dur="1000" fill="hold"/>
                                        <p:tgtEl>
                                          <p:spTgt spid="601"/>
                                        </p:tgtEl>
                                        <p:attrNameLst>
                                          <p:attrName>ppt_h</p:attrName>
                                        </p:attrNameLst>
                                      </p:cBhvr>
                                      <p:tavLst>
                                        <p:tav tm="0">
                                          <p:val>
                                            <p:fltVal val="0"/>
                                          </p:val>
                                        </p:tav>
                                        <p:tav tm="100000">
                                          <p:val>
                                            <p:strVal val="#ppt_h"/>
                                          </p:val>
                                        </p:tav>
                                      </p:tavLst>
                                    </p:anim>
                                    <p:animEffect transition="in" filter="fade">
                                      <p:cBhvr>
                                        <p:cTn id="20" dur="1000"/>
                                        <p:tgtEl>
                                          <p:spTgt spid="601"/>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601"/>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602"/>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602"/>
                                        </p:tgtEl>
                                        <p:attrNameLst>
                                          <p:attrName>style.visibility</p:attrName>
                                        </p:attrNameLst>
                                      </p:cBhvr>
                                      <p:to>
                                        <p:strVal val="visible"/>
                                      </p:to>
                                    </p:set>
                                    <p:anim calcmode="lin" valueType="num">
                                      <p:cBhvr>
                                        <p:cTn id="27" dur="1000" fill="hold"/>
                                        <p:tgtEl>
                                          <p:spTgt spid="602"/>
                                        </p:tgtEl>
                                        <p:attrNameLst>
                                          <p:attrName>ppt_w</p:attrName>
                                        </p:attrNameLst>
                                      </p:cBhvr>
                                      <p:tavLst>
                                        <p:tav tm="0">
                                          <p:val>
                                            <p:fltVal val="0"/>
                                          </p:val>
                                        </p:tav>
                                        <p:tav tm="100000">
                                          <p:val>
                                            <p:strVal val="#ppt_w"/>
                                          </p:val>
                                        </p:tav>
                                      </p:tavLst>
                                    </p:anim>
                                    <p:anim calcmode="lin" valueType="num">
                                      <p:cBhvr>
                                        <p:cTn id="28" dur="1000" fill="hold"/>
                                        <p:tgtEl>
                                          <p:spTgt spid="602"/>
                                        </p:tgtEl>
                                        <p:attrNameLst>
                                          <p:attrName>ppt_h</p:attrName>
                                        </p:attrNameLst>
                                      </p:cBhvr>
                                      <p:tavLst>
                                        <p:tav tm="0">
                                          <p:val>
                                            <p:fltVal val="0"/>
                                          </p:val>
                                        </p:tav>
                                        <p:tav tm="100000">
                                          <p:val>
                                            <p:strVal val="#ppt_h"/>
                                          </p:val>
                                        </p:tav>
                                      </p:tavLst>
                                    </p:anim>
                                    <p:animEffect transition="in" filter="fade">
                                      <p:cBhvr>
                                        <p:cTn id="29" dur="1000"/>
                                        <p:tgtEl>
                                          <p:spTgt spid="602"/>
                                        </p:tgtEl>
                                      </p:cBhvr>
                                    </p:animEffect>
                                  </p:childTnLst>
                                </p:cTn>
                              </p:par>
                              <p:par>
                                <p:cTn id="30" presetID="64" presetClass="path" presetSubtype="0" fill="hold" nodeType="withEffect">
                                  <p:stCondLst>
                                    <p:cond delay="300"/>
                                  </p:stCondLst>
                                  <p:childTnLst>
                                    <p:animMotion origin="layout" path="M 1.11111E-6 2.46914E-7 L 0.20451 0.58426 " pathEditMode="relative" rAng="0" ptsTypes="AA">
                                      <p:cBhvr>
                                        <p:cTn id="31" dur="1000" spd="-100000" fill="hold"/>
                                        <p:tgtEl>
                                          <p:spTgt spid="602"/>
                                        </p:tgtEl>
                                        <p:attrNameLst>
                                          <p:attrName>ppt_x</p:attrName>
                                          <p:attrName>ppt_y</p:attrName>
                                        </p:attrNameLst>
                                      </p:cBhvr>
                                      <p:rCtr x="10226" y="29198"/>
                                    </p:animMotion>
                                  </p:childTnLst>
                                </p:cTn>
                              </p:par>
                              <p:par>
                                <p:cTn id="32" presetID="1" presetClass="entr" presetSubtype="0" fill="hold" nodeType="withEffect">
                                  <p:stCondLst>
                                    <p:cond delay="0"/>
                                  </p:stCondLst>
                                  <p:childTnLst>
                                    <p:set>
                                      <p:cBhvr>
                                        <p:cTn id="33" dur="1" fill="hold">
                                          <p:stCondLst>
                                            <p:cond delay="0"/>
                                          </p:stCondLst>
                                        </p:cTn>
                                        <p:tgtEl>
                                          <p:spTgt spid="605"/>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605"/>
                                        </p:tgtEl>
                                        <p:attrNameLst>
                                          <p:attrName>style.visibility</p:attrName>
                                        </p:attrNameLst>
                                      </p:cBhvr>
                                      <p:to>
                                        <p:strVal val="visible"/>
                                      </p:to>
                                    </p:set>
                                    <p:anim calcmode="lin" valueType="num">
                                      <p:cBhvr>
                                        <p:cTn id="36" dur="1000" fill="hold"/>
                                        <p:tgtEl>
                                          <p:spTgt spid="605"/>
                                        </p:tgtEl>
                                        <p:attrNameLst>
                                          <p:attrName>ppt_w</p:attrName>
                                        </p:attrNameLst>
                                      </p:cBhvr>
                                      <p:tavLst>
                                        <p:tav tm="0">
                                          <p:val>
                                            <p:fltVal val="0"/>
                                          </p:val>
                                        </p:tav>
                                        <p:tav tm="100000">
                                          <p:val>
                                            <p:strVal val="#ppt_w"/>
                                          </p:val>
                                        </p:tav>
                                      </p:tavLst>
                                    </p:anim>
                                    <p:anim calcmode="lin" valueType="num">
                                      <p:cBhvr>
                                        <p:cTn id="37" dur="1000" fill="hold"/>
                                        <p:tgtEl>
                                          <p:spTgt spid="605"/>
                                        </p:tgtEl>
                                        <p:attrNameLst>
                                          <p:attrName>ppt_h</p:attrName>
                                        </p:attrNameLst>
                                      </p:cBhvr>
                                      <p:tavLst>
                                        <p:tav tm="0">
                                          <p:val>
                                            <p:fltVal val="0"/>
                                          </p:val>
                                        </p:tav>
                                        <p:tav tm="100000">
                                          <p:val>
                                            <p:strVal val="#ppt_h"/>
                                          </p:val>
                                        </p:tav>
                                      </p:tavLst>
                                    </p:anim>
                                    <p:animEffect transition="in" filter="fade">
                                      <p:cBhvr>
                                        <p:cTn id="38" dur="1000"/>
                                        <p:tgtEl>
                                          <p:spTgt spid="605"/>
                                        </p:tgtEl>
                                      </p:cBhvr>
                                    </p:animEffect>
                                  </p:childTnLst>
                                </p:cTn>
                              </p:par>
                              <p:par>
                                <p:cTn id="39" presetID="64" presetClass="path" presetSubtype="0" fill="hold" nodeType="withEffect">
                                  <p:stCondLst>
                                    <p:cond delay="0"/>
                                  </p:stCondLst>
                                  <p:childTnLst>
                                    <p:animMotion origin="layout" path="M 1.11111E-6 3.7037E-7 L -0.52465 -0.50957 " pathEditMode="relative" rAng="0" ptsTypes="AA">
                                      <p:cBhvr>
                                        <p:cTn id="40" dur="1000" spd="-100000" fill="hold"/>
                                        <p:tgtEl>
                                          <p:spTgt spid="605"/>
                                        </p:tgtEl>
                                        <p:attrNameLst>
                                          <p:attrName>ppt_x</p:attrName>
                                          <p:attrName>ppt_y</p:attrName>
                                        </p:attrNameLst>
                                      </p:cBhvr>
                                      <p:rCtr x="-26233" y="-25494"/>
                                    </p:animMotion>
                                  </p:childTnLst>
                                </p:cTn>
                              </p:par>
                              <p:par>
                                <p:cTn id="41" presetID="1" presetClass="entr" presetSubtype="0" fill="hold" grpId="0" nodeType="withEffect">
                                  <p:stCondLst>
                                    <p:cond delay="200"/>
                                  </p:stCondLst>
                                  <p:childTnLst>
                                    <p:set>
                                      <p:cBhvr>
                                        <p:cTn id="42" dur="1" fill="hold">
                                          <p:stCondLst>
                                            <p:cond delay="0"/>
                                          </p:stCondLst>
                                        </p:cTn>
                                        <p:tgtEl>
                                          <p:spTgt spid="614"/>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614"/>
                                        </p:tgtEl>
                                        <p:attrNameLst>
                                          <p:attrName>style.visibility</p:attrName>
                                        </p:attrNameLst>
                                      </p:cBhvr>
                                      <p:to>
                                        <p:strVal val="visible"/>
                                      </p:to>
                                    </p:set>
                                    <p:anim calcmode="lin" valueType="num">
                                      <p:cBhvr>
                                        <p:cTn id="45" dur="1000" fill="hold"/>
                                        <p:tgtEl>
                                          <p:spTgt spid="614"/>
                                        </p:tgtEl>
                                        <p:attrNameLst>
                                          <p:attrName>ppt_w</p:attrName>
                                        </p:attrNameLst>
                                      </p:cBhvr>
                                      <p:tavLst>
                                        <p:tav tm="0">
                                          <p:val>
                                            <p:fltVal val="0"/>
                                          </p:val>
                                        </p:tav>
                                        <p:tav tm="100000">
                                          <p:val>
                                            <p:strVal val="#ppt_w"/>
                                          </p:val>
                                        </p:tav>
                                      </p:tavLst>
                                    </p:anim>
                                    <p:anim calcmode="lin" valueType="num">
                                      <p:cBhvr>
                                        <p:cTn id="46" dur="1000" fill="hold"/>
                                        <p:tgtEl>
                                          <p:spTgt spid="614"/>
                                        </p:tgtEl>
                                        <p:attrNameLst>
                                          <p:attrName>ppt_h</p:attrName>
                                        </p:attrNameLst>
                                      </p:cBhvr>
                                      <p:tavLst>
                                        <p:tav tm="0">
                                          <p:val>
                                            <p:fltVal val="0"/>
                                          </p:val>
                                        </p:tav>
                                        <p:tav tm="100000">
                                          <p:val>
                                            <p:strVal val="#ppt_h"/>
                                          </p:val>
                                        </p:tav>
                                      </p:tavLst>
                                    </p:anim>
                                    <p:animEffect transition="in" filter="fade">
                                      <p:cBhvr>
                                        <p:cTn id="47" dur="1000"/>
                                        <p:tgtEl>
                                          <p:spTgt spid="614"/>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614"/>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615"/>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615"/>
                                        </p:tgtEl>
                                        <p:attrNameLst>
                                          <p:attrName>style.visibility</p:attrName>
                                        </p:attrNameLst>
                                      </p:cBhvr>
                                      <p:to>
                                        <p:strVal val="visible"/>
                                      </p:to>
                                    </p:set>
                                    <p:anim calcmode="lin" valueType="num">
                                      <p:cBhvr>
                                        <p:cTn id="54" dur="1000" fill="hold"/>
                                        <p:tgtEl>
                                          <p:spTgt spid="615"/>
                                        </p:tgtEl>
                                        <p:attrNameLst>
                                          <p:attrName>ppt_w</p:attrName>
                                        </p:attrNameLst>
                                      </p:cBhvr>
                                      <p:tavLst>
                                        <p:tav tm="0">
                                          <p:val>
                                            <p:fltVal val="0"/>
                                          </p:val>
                                        </p:tav>
                                        <p:tav tm="100000">
                                          <p:val>
                                            <p:strVal val="#ppt_w"/>
                                          </p:val>
                                        </p:tav>
                                      </p:tavLst>
                                    </p:anim>
                                    <p:anim calcmode="lin" valueType="num">
                                      <p:cBhvr>
                                        <p:cTn id="55" dur="1000" fill="hold"/>
                                        <p:tgtEl>
                                          <p:spTgt spid="615"/>
                                        </p:tgtEl>
                                        <p:attrNameLst>
                                          <p:attrName>ppt_h</p:attrName>
                                        </p:attrNameLst>
                                      </p:cBhvr>
                                      <p:tavLst>
                                        <p:tav tm="0">
                                          <p:val>
                                            <p:fltVal val="0"/>
                                          </p:val>
                                        </p:tav>
                                        <p:tav tm="100000">
                                          <p:val>
                                            <p:strVal val="#ppt_h"/>
                                          </p:val>
                                        </p:tav>
                                      </p:tavLst>
                                    </p:anim>
                                    <p:animEffect transition="in" filter="fade">
                                      <p:cBhvr>
                                        <p:cTn id="56" dur="1000"/>
                                        <p:tgtEl>
                                          <p:spTgt spid="615"/>
                                        </p:tgtEl>
                                      </p:cBhvr>
                                    </p:animEffect>
                                  </p:childTnLst>
                                </p:cTn>
                              </p:par>
                              <p:par>
                                <p:cTn id="57" presetID="64" presetClass="path" presetSubtype="0" fill="hold" grpId="2" nodeType="withEffect">
                                  <p:stCondLst>
                                    <p:cond delay="400"/>
                                  </p:stCondLst>
                                  <p:childTnLst>
                                    <p:animMotion origin="layout" path="M 5E-6 2.09762E-6 L -0.18855 -1.11369 " pathEditMode="relative" rAng="0" ptsTypes="AA">
                                      <p:cBhvr>
                                        <p:cTn id="58" dur="1000" spd="-100000" fill="hold"/>
                                        <p:tgtEl>
                                          <p:spTgt spid="615"/>
                                        </p:tgtEl>
                                        <p:attrNameLst>
                                          <p:attrName>ppt_x</p:attrName>
                                          <p:attrName>ppt_y</p:attrName>
                                        </p:attrNameLst>
                                      </p:cBhvr>
                                      <p:rCtr x="-9427" y="-55700"/>
                                    </p:animMotion>
                                  </p:childTnLst>
                                </p:cTn>
                              </p:par>
                              <p:par>
                                <p:cTn id="59" presetID="1" presetClass="entr" presetSubtype="0" fill="hold" grpId="0" nodeType="withEffect">
                                  <p:stCondLst>
                                    <p:cond delay="200"/>
                                  </p:stCondLst>
                                  <p:childTnLst>
                                    <p:set>
                                      <p:cBhvr>
                                        <p:cTn id="60" dur="1" fill="hold">
                                          <p:stCondLst>
                                            <p:cond delay="0"/>
                                          </p:stCondLst>
                                        </p:cTn>
                                        <p:tgtEl>
                                          <p:spTgt spid="600"/>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600"/>
                                        </p:tgtEl>
                                        <p:attrNameLst>
                                          <p:attrName>style.visibility</p:attrName>
                                        </p:attrNameLst>
                                      </p:cBhvr>
                                      <p:to>
                                        <p:strVal val="visible"/>
                                      </p:to>
                                    </p:set>
                                    <p:anim calcmode="lin" valueType="num">
                                      <p:cBhvr>
                                        <p:cTn id="63" dur="1000" fill="hold"/>
                                        <p:tgtEl>
                                          <p:spTgt spid="600"/>
                                        </p:tgtEl>
                                        <p:attrNameLst>
                                          <p:attrName>ppt_w</p:attrName>
                                        </p:attrNameLst>
                                      </p:cBhvr>
                                      <p:tavLst>
                                        <p:tav tm="0">
                                          <p:val>
                                            <p:fltVal val="0"/>
                                          </p:val>
                                        </p:tav>
                                        <p:tav tm="100000">
                                          <p:val>
                                            <p:strVal val="#ppt_w"/>
                                          </p:val>
                                        </p:tav>
                                      </p:tavLst>
                                    </p:anim>
                                    <p:anim calcmode="lin" valueType="num">
                                      <p:cBhvr>
                                        <p:cTn id="64" dur="1000" fill="hold"/>
                                        <p:tgtEl>
                                          <p:spTgt spid="600"/>
                                        </p:tgtEl>
                                        <p:attrNameLst>
                                          <p:attrName>ppt_h</p:attrName>
                                        </p:attrNameLst>
                                      </p:cBhvr>
                                      <p:tavLst>
                                        <p:tav tm="0">
                                          <p:val>
                                            <p:fltVal val="0"/>
                                          </p:val>
                                        </p:tav>
                                        <p:tav tm="100000">
                                          <p:val>
                                            <p:strVal val="#ppt_h"/>
                                          </p:val>
                                        </p:tav>
                                      </p:tavLst>
                                    </p:anim>
                                    <p:animEffect transition="in" filter="fade">
                                      <p:cBhvr>
                                        <p:cTn id="65" dur="1000"/>
                                        <p:tgtEl>
                                          <p:spTgt spid="600"/>
                                        </p:tgtEl>
                                      </p:cBhvr>
                                    </p:animEffect>
                                  </p:childTnLst>
                                </p:cTn>
                              </p:par>
                              <p:par>
                                <p:cTn id="66" presetID="64" presetClass="path" presetSubtype="0" fill="hold" grpId="2" nodeType="withEffect">
                                  <p:stCondLst>
                                    <p:cond delay="200"/>
                                  </p:stCondLst>
                                  <p:childTnLst>
                                    <p:animMotion origin="layout" path="M 0 -2.71605E-6 L 0.12309 0.575 " pathEditMode="relative" rAng="0" ptsTypes="AA">
                                      <p:cBhvr>
                                        <p:cTn id="67" dur="1000" spd="-100000" fill="hold"/>
                                        <p:tgtEl>
                                          <p:spTgt spid="600"/>
                                        </p:tgtEl>
                                        <p:attrNameLst>
                                          <p:attrName>ppt_x</p:attrName>
                                          <p:attrName>ppt_y</p:attrName>
                                        </p:attrNameLst>
                                      </p:cBhvr>
                                      <p:rCtr x="6146" y="28735"/>
                                    </p:animMotion>
                                  </p:childTnLst>
                                </p:cTn>
                              </p:par>
                              <p:par>
                                <p:cTn id="68" presetID="1" presetClass="entr" presetSubtype="0" fill="hold" nodeType="withEffect">
                                  <p:stCondLst>
                                    <p:cond delay="400"/>
                                  </p:stCondLst>
                                  <p:childTnLst>
                                    <p:set>
                                      <p:cBhvr>
                                        <p:cTn id="69" dur="1" fill="hold">
                                          <p:stCondLst>
                                            <p:cond delay="0"/>
                                          </p:stCondLst>
                                        </p:cTn>
                                        <p:tgtEl>
                                          <p:spTgt spid="608"/>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608"/>
                                        </p:tgtEl>
                                        <p:attrNameLst>
                                          <p:attrName>style.visibility</p:attrName>
                                        </p:attrNameLst>
                                      </p:cBhvr>
                                      <p:to>
                                        <p:strVal val="visible"/>
                                      </p:to>
                                    </p:set>
                                    <p:anim calcmode="lin" valueType="num">
                                      <p:cBhvr>
                                        <p:cTn id="72" dur="1000" fill="hold"/>
                                        <p:tgtEl>
                                          <p:spTgt spid="608"/>
                                        </p:tgtEl>
                                        <p:attrNameLst>
                                          <p:attrName>ppt_w</p:attrName>
                                        </p:attrNameLst>
                                      </p:cBhvr>
                                      <p:tavLst>
                                        <p:tav tm="0">
                                          <p:val>
                                            <p:fltVal val="0"/>
                                          </p:val>
                                        </p:tav>
                                        <p:tav tm="100000">
                                          <p:val>
                                            <p:strVal val="#ppt_w"/>
                                          </p:val>
                                        </p:tav>
                                      </p:tavLst>
                                    </p:anim>
                                    <p:anim calcmode="lin" valueType="num">
                                      <p:cBhvr>
                                        <p:cTn id="73" dur="1000" fill="hold"/>
                                        <p:tgtEl>
                                          <p:spTgt spid="608"/>
                                        </p:tgtEl>
                                        <p:attrNameLst>
                                          <p:attrName>ppt_h</p:attrName>
                                        </p:attrNameLst>
                                      </p:cBhvr>
                                      <p:tavLst>
                                        <p:tav tm="0">
                                          <p:val>
                                            <p:fltVal val="0"/>
                                          </p:val>
                                        </p:tav>
                                        <p:tav tm="100000">
                                          <p:val>
                                            <p:strVal val="#ppt_h"/>
                                          </p:val>
                                        </p:tav>
                                      </p:tavLst>
                                    </p:anim>
                                    <p:animEffect transition="in" filter="fade">
                                      <p:cBhvr>
                                        <p:cTn id="74" dur="1000"/>
                                        <p:tgtEl>
                                          <p:spTgt spid="608"/>
                                        </p:tgtEl>
                                      </p:cBhvr>
                                    </p:animEffect>
                                  </p:childTnLst>
                                </p:cTn>
                              </p:par>
                              <p:par>
                                <p:cTn id="75" presetID="64" presetClass="path" presetSubtype="0" fill="hold" nodeType="withEffect">
                                  <p:stCondLst>
                                    <p:cond delay="400"/>
                                  </p:stCondLst>
                                  <p:childTnLst>
                                    <p:animMotion origin="layout" path="M 2.5E-6 6.17284E-7 L -0.71736 -0.40556 " pathEditMode="relative" rAng="0" ptsTypes="AA">
                                      <p:cBhvr>
                                        <p:cTn id="76" dur="1000" spd="-100000" fill="hold"/>
                                        <p:tgtEl>
                                          <p:spTgt spid="608"/>
                                        </p:tgtEl>
                                        <p:attrNameLst>
                                          <p:attrName>ppt_x</p:attrName>
                                          <p:attrName>ppt_y</p:attrName>
                                        </p:attrNameLst>
                                      </p:cBhvr>
                                      <p:rCtr x="-35868" y="-20278"/>
                                    </p:animMotion>
                                  </p:childTnLst>
                                </p:cTn>
                              </p:par>
                              <p:par>
                                <p:cTn id="77" presetID="1" presetClass="entr" presetSubtype="0" fill="hold" nodeType="withEffect">
                                  <p:stCondLst>
                                    <p:cond delay="300"/>
                                  </p:stCondLst>
                                  <p:childTnLst>
                                    <p:set>
                                      <p:cBhvr>
                                        <p:cTn id="78" dur="1" fill="hold">
                                          <p:stCondLst>
                                            <p:cond delay="0"/>
                                          </p:stCondLst>
                                        </p:cTn>
                                        <p:tgtEl>
                                          <p:spTgt spid="611"/>
                                        </p:tgtEl>
                                        <p:attrNameLst>
                                          <p:attrName>style.visibility</p:attrName>
                                        </p:attrNameLst>
                                      </p:cBhvr>
                                      <p:to>
                                        <p:strVal val="visible"/>
                                      </p:to>
                                    </p:set>
                                  </p:childTnLst>
                                </p:cTn>
                              </p:par>
                              <p:par>
                                <p:cTn id="79" presetID="53" presetClass="entr" presetSubtype="16" fill="hold" nodeType="withEffect">
                                  <p:stCondLst>
                                    <p:cond delay="300"/>
                                  </p:stCondLst>
                                  <p:childTnLst>
                                    <p:set>
                                      <p:cBhvr>
                                        <p:cTn id="80" dur="1" fill="hold">
                                          <p:stCondLst>
                                            <p:cond delay="0"/>
                                          </p:stCondLst>
                                        </p:cTn>
                                        <p:tgtEl>
                                          <p:spTgt spid="611"/>
                                        </p:tgtEl>
                                        <p:attrNameLst>
                                          <p:attrName>style.visibility</p:attrName>
                                        </p:attrNameLst>
                                      </p:cBhvr>
                                      <p:to>
                                        <p:strVal val="visible"/>
                                      </p:to>
                                    </p:set>
                                    <p:anim calcmode="lin" valueType="num">
                                      <p:cBhvr>
                                        <p:cTn id="81" dur="1000" fill="hold"/>
                                        <p:tgtEl>
                                          <p:spTgt spid="611"/>
                                        </p:tgtEl>
                                        <p:attrNameLst>
                                          <p:attrName>ppt_w</p:attrName>
                                        </p:attrNameLst>
                                      </p:cBhvr>
                                      <p:tavLst>
                                        <p:tav tm="0">
                                          <p:val>
                                            <p:fltVal val="0"/>
                                          </p:val>
                                        </p:tav>
                                        <p:tav tm="100000">
                                          <p:val>
                                            <p:strVal val="#ppt_w"/>
                                          </p:val>
                                        </p:tav>
                                      </p:tavLst>
                                    </p:anim>
                                    <p:anim calcmode="lin" valueType="num">
                                      <p:cBhvr>
                                        <p:cTn id="82" dur="1000" fill="hold"/>
                                        <p:tgtEl>
                                          <p:spTgt spid="611"/>
                                        </p:tgtEl>
                                        <p:attrNameLst>
                                          <p:attrName>ppt_h</p:attrName>
                                        </p:attrNameLst>
                                      </p:cBhvr>
                                      <p:tavLst>
                                        <p:tav tm="0">
                                          <p:val>
                                            <p:fltVal val="0"/>
                                          </p:val>
                                        </p:tav>
                                        <p:tav tm="100000">
                                          <p:val>
                                            <p:strVal val="#ppt_h"/>
                                          </p:val>
                                        </p:tav>
                                      </p:tavLst>
                                    </p:anim>
                                    <p:animEffect transition="in" filter="fade">
                                      <p:cBhvr>
                                        <p:cTn id="83" dur="1000"/>
                                        <p:tgtEl>
                                          <p:spTgt spid="611"/>
                                        </p:tgtEl>
                                      </p:cBhvr>
                                    </p:animEffect>
                                  </p:childTnLst>
                                </p:cTn>
                              </p:par>
                              <p:par>
                                <p:cTn id="84" presetID="64" presetClass="path" presetSubtype="0" fill="hold" nodeType="withEffect">
                                  <p:stCondLst>
                                    <p:cond delay="300"/>
                                  </p:stCondLst>
                                  <p:childTnLst>
                                    <p:animMotion origin="layout" path="M -8.33333E-7 3.20988E-6 L 1.0349 -0.87346 " pathEditMode="relative" rAng="0" ptsTypes="AA">
                                      <p:cBhvr>
                                        <p:cTn id="85" dur="1000" spd="-100000" fill="hold"/>
                                        <p:tgtEl>
                                          <p:spTgt spid="611"/>
                                        </p:tgtEl>
                                        <p:attrNameLst>
                                          <p:attrName>ppt_x</p:attrName>
                                          <p:attrName>ppt_y</p:attrName>
                                        </p:attrNameLst>
                                      </p:cBhvr>
                                      <p:rCtr x="51736" y="-43673"/>
                                    </p:animMotion>
                                  </p:childTnLst>
                                </p:cTn>
                              </p:par>
                              <p:par>
                                <p:cTn id="86" presetID="1" presetClass="entr" presetSubtype="0" fill="hold" nodeType="withEffect">
                                  <p:stCondLst>
                                    <p:cond delay="200"/>
                                  </p:stCondLst>
                                  <p:childTnLst>
                                    <p:set>
                                      <p:cBhvr>
                                        <p:cTn id="87" dur="1" fill="hold">
                                          <p:stCondLst>
                                            <p:cond delay="0"/>
                                          </p:stCondLst>
                                        </p:cTn>
                                        <p:tgtEl>
                                          <p:spTgt spid="616"/>
                                        </p:tgtEl>
                                        <p:attrNameLst>
                                          <p:attrName>style.visibility</p:attrName>
                                        </p:attrNameLst>
                                      </p:cBhvr>
                                      <p:to>
                                        <p:strVal val="visible"/>
                                      </p:to>
                                    </p:set>
                                  </p:childTnLst>
                                </p:cTn>
                              </p:par>
                              <p:par>
                                <p:cTn id="88" presetID="53" presetClass="entr" presetSubtype="16" fill="hold" nodeType="withEffect">
                                  <p:stCondLst>
                                    <p:cond delay="200"/>
                                  </p:stCondLst>
                                  <p:childTnLst>
                                    <p:set>
                                      <p:cBhvr>
                                        <p:cTn id="89" dur="1" fill="hold">
                                          <p:stCondLst>
                                            <p:cond delay="0"/>
                                          </p:stCondLst>
                                        </p:cTn>
                                        <p:tgtEl>
                                          <p:spTgt spid="616"/>
                                        </p:tgtEl>
                                        <p:attrNameLst>
                                          <p:attrName>style.visibility</p:attrName>
                                        </p:attrNameLst>
                                      </p:cBhvr>
                                      <p:to>
                                        <p:strVal val="visible"/>
                                      </p:to>
                                    </p:set>
                                    <p:anim calcmode="lin" valueType="num">
                                      <p:cBhvr>
                                        <p:cTn id="90" dur="1000" fill="hold"/>
                                        <p:tgtEl>
                                          <p:spTgt spid="616"/>
                                        </p:tgtEl>
                                        <p:attrNameLst>
                                          <p:attrName>ppt_w</p:attrName>
                                        </p:attrNameLst>
                                      </p:cBhvr>
                                      <p:tavLst>
                                        <p:tav tm="0">
                                          <p:val>
                                            <p:fltVal val="0"/>
                                          </p:val>
                                        </p:tav>
                                        <p:tav tm="100000">
                                          <p:val>
                                            <p:strVal val="#ppt_w"/>
                                          </p:val>
                                        </p:tav>
                                      </p:tavLst>
                                    </p:anim>
                                    <p:anim calcmode="lin" valueType="num">
                                      <p:cBhvr>
                                        <p:cTn id="91" dur="1000" fill="hold"/>
                                        <p:tgtEl>
                                          <p:spTgt spid="616"/>
                                        </p:tgtEl>
                                        <p:attrNameLst>
                                          <p:attrName>ppt_h</p:attrName>
                                        </p:attrNameLst>
                                      </p:cBhvr>
                                      <p:tavLst>
                                        <p:tav tm="0">
                                          <p:val>
                                            <p:fltVal val="0"/>
                                          </p:val>
                                        </p:tav>
                                        <p:tav tm="100000">
                                          <p:val>
                                            <p:strVal val="#ppt_h"/>
                                          </p:val>
                                        </p:tav>
                                      </p:tavLst>
                                    </p:anim>
                                    <p:animEffect transition="in" filter="fade">
                                      <p:cBhvr>
                                        <p:cTn id="92" dur="1000"/>
                                        <p:tgtEl>
                                          <p:spTgt spid="616"/>
                                        </p:tgtEl>
                                      </p:cBhvr>
                                    </p:animEffect>
                                  </p:childTnLst>
                                </p:cTn>
                              </p:par>
                              <p:par>
                                <p:cTn id="93" presetID="64" presetClass="path" presetSubtype="0" fill="hold" nodeType="withEffect">
                                  <p:stCondLst>
                                    <p:cond delay="200"/>
                                  </p:stCondLst>
                                  <p:childTnLst>
                                    <p:animMotion origin="layout" path="M 4.44444E-6 4.32099E-6 L -0.64115 -0.9497 " pathEditMode="relative" rAng="0" ptsTypes="AA">
                                      <p:cBhvr>
                                        <p:cTn id="94" dur="1000" spd="-100000" fill="hold"/>
                                        <p:tgtEl>
                                          <p:spTgt spid="616"/>
                                        </p:tgtEl>
                                        <p:attrNameLst>
                                          <p:attrName>ppt_x</p:attrName>
                                          <p:attrName>ppt_y</p:attrName>
                                        </p:attrNameLst>
                                      </p:cBhvr>
                                      <p:rCtr x="-32066" y="-47500"/>
                                    </p:animMotion>
                                  </p:childTnLst>
                                </p:cTn>
                              </p:par>
                            </p:childTnLst>
                          </p:cTn>
                        </p:par>
                        <p:par>
                          <p:cTn id="95" fill="hold">
                            <p:stCondLst>
                              <p:cond delay="1400"/>
                            </p:stCondLst>
                            <p:childTnLst>
                              <p:par>
                                <p:cTn id="96" presetID="2" presetClass="entr" presetSubtype="8" fill="hold" nodeType="afterEffect">
                                  <p:stCondLst>
                                    <p:cond delay="0"/>
                                  </p:stCondLst>
                                  <p:childTnLst>
                                    <p:set>
                                      <p:cBhvr>
                                        <p:cTn id="97" dur="1" fill="hold">
                                          <p:stCondLst>
                                            <p:cond delay="0"/>
                                          </p:stCondLst>
                                        </p:cTn>
                                        <p:tgtEl>
                                          <p:spTgt spid="624"/>
                                        </p:tgtEl>
                                        <p:attrNameLst>
                                          <p:attrName>style.visibility</p:attrName>
                                        </p:attrNameLst>
                                      </p:cBhvr>
                                      <p:to>
                                        <p:strVal val="visible"/>
                                      </p:to>
                                    </p:set>
                                    <p:anim calcmode="lin" valueType="num">
                                      <p:cBhvr additive="base">
                                        <p:cTn id="98" dur="500" fill="hold"/>
                                        <p:tgtEl>
                                          <p:spTgt spid="624"/>
                                        </p:tgtEl>
                                        <p:attrNameLst>
                                          <p:attrName>ppt_x</p:attrName>
                                        </p:attrNameLst>
                                      </p:cBhvr>
                                      <p:tavLst>
                                        <p:tav tm="0">
                                          <p:val>
                                            <p:strVal val="0-#ppt_w/2"/>
                                          </p:val>
                                        </p:tav>
                                        <p:tav tm="100000">
                                          <p:val>
                                            <p:strVal val="#ppt_x"/>
                                          </p:val>
                                        </p:tav>
                                      </p:tavLst>
                                    </p:anim>
                                    <p:anim calcmode="lin" valueType="num">
                                      <p:cBhvr additive="base">
                                        <p:cTn id="99" dur="500" fill="hold"/>
                                        <p:tgtEl>
                                          <p:spTgt spid="6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animBg="1"/>
      <p:bldP spid="600" grpId="1" animBg="1"/>
      <p:bldP spid="600" grpId="2" animBg="1"/>
      <p:bldP spid="601" grpId="0" animBg="1"/>
      <p:bldP spid="601" grpId="1" animBg="1"/>
      <p:bldP spid="601" grpId="2" animBg="1"/>
      <p:bldP spid="614" grpId="0" animBg="1"/>
      <p:bldP spid="614" grpId="1" animBg="1"/>
      <p:bldP spid="614" grpId="2" animBg="1"/>
      <p:bldP spid="615" grpId="0" animBg="1"/>
      <p:bldP spid="615" grpId="1" animBg="1"/>
      <p:bldP spid="615" grpId="2"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B3545E3A-515C-0844-B8C3-5FB6D117FAD5}"/>
              </a:ext>
            </a:extLst>
          </p:cNvPr>
          <p:cNvSpPr/>
          <p:nvPr/>
        </p:nvSpPr>
        <p:spPr>
          <a:xfrm>
            <a:off x="1141070" y="1125538"/>
            <a:ext cx="3877985" cy="584775"/>
          </a:xfrm>
          <a:prstGeom prst="rect">
            <a:avLst/>
          </a:prstGeom>
        </p:spPr>
        <p:txBody>
          <a:bodyPr wrap="none">
            <a:spAutoFit/>
          </a:bodyPr>
          <a:lstStyle/>
          <a:p>
            <a:r>
              <a:rPr lang="zh-CN" altLang="en-US" sz="3200" b="1" dirty="0">
                <a:solidFill>
                  <a:srgbClr val="01458E"/>
                </a:solidFill>
                <a:latin typeface="华文楷体" panose="02010600040101010101" pitchFamily="2" charset="-122"/>
                <a:ea typeface="华文楷体" panose="02010600040101010101" pitchFamily="2" charset="-122"/>
              </a:rPr>
              <a:t>超前准备、平稳过度</a:t>
            </a:r>
          </a:p>
        </p:txBody>
      </p:sp>
      <p:sp>
        <p:nvSpPr>
          <p:cNvPr id="2" name="矩形 1">
            <a:extLst>
              <a:ext uri="{FF2B5EF4-FFF2-40B4-BE49-F238E27FC236}">
                <a16:creationId xmlns:a16="http://schemas.microsoft.com/office/drawing/2014/main" id="{0B64D8A9-F420-C84C-90BD-00966EDA4E98}"/>
              </a:ext>
            </a:extLst>
          </p:cNvPr>
          <p:cNvSpPr/>
          <p:nvPr/>
        </p:nvSpPr>
        <p:spPr>
          <a:xfrm>
            <a:off x="194519" y="1917626"/>
            <a:ext cx="6120680" cy="1902572"/>
          </a:xfrm>
          <a:prstGeom prst="rect">
            <a:avLst/>
          </a:prstGeom>
        </p:spPr>
        <p:txBody>
          <a:bodyPr wrap="square">
            <a:spAutoFit/>
          </a:bodyPr>
          <a:lstStyle/>
          <a:p>
            <a:pPr indent="406400">
              <a:lnSpc>
                <a:spcPts val="2800"/>
              </a:lnSpc>
            </a:pPr>
            <a:r>
              <a:rPr lang="en-US" altLang="zh-CN" sz="2800" dirty="0">
                <a:solidFill>
                  <a:srgbClr val="01458E"/>
                </a:solidFill>
                <a:latin typeface="华文楷体" panose="02010600040101010101" pitchFamily="2" charset="-122"/>
                <a:ea typeface="华文楷体"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为扎实做好本次升级</a:t>
            </a:r>
            <a:r>
              <a:rPr lang="zh-CN" altLang="en-US" sz="2800" dirty="0">
                <a:solidFill>
                  <a:srgbClr val="01458E"/>
                </a:solidFill>
                <a:latin typeface="华文楷体" panose="02010600040101010101" pitchFamily="2" charset="-122"/>
                <a:ea typeface="华文楷体" panose="02010600040101010101" pitchFamily="2" charset="-122"/>
              </a:rPr>
              <a:t>改造</a:t>
            </a:r>
            <a:r>
              <a:rPr lang="zh-CN" altLang="zh-CN" sz="2800" dirty="0">
                <a:solidFill>
                  <a:srgbClr val="01458E"/>
                </a:solidFill>
                <a:latin typeface="华文楷体" panose="02010600040101010101" pitchFamily="2" charset="-122"/>
                <a:ea typeface="华文楷体" panose="02010600040101010101" pitchFamily="2" charset="-122"/>
              </a:rPr>
              <a:t>工作，在集团公司和矿的整体部署下，</a:t>
            </a:r>
            <a:r>
              <a:rPr lang="en-US" altLang="zh-CN" sz="2800" dirty="0">
                <a:solidFill>
                  <a:srgbClr val="01458E"/>
                </a:solidFill>
                <a:latin typeface="华文楷体" panose="02010600040101010101" pitchFamily="2" charset="-122"/>
                <a:ea typeface="华文楷体" panose="02010600040101010101" pitchFamily="2" charset="-122"/>
              </a:rPr>
              <a:t>2017</a:t>
            </a:r>
            <a:r>
              <a:rPr lang="zh-CN" altLang="zh-CN" sz="2800" dirty="0">
                <a:solidFill>
                  <a:srgbClr val="01458E"/>
                </a:solidFill>
                <a:latin typeface="华文楷体" panose="02010600040101010101" pitchFamily="2" charset="-122"/>
                <a:ea typeface="华文楷体" panose="02010600040101010101" pitchFamily="2" charset="-122"/>
              </a:rPr>
              <a:t>年初就开始了基础准备，包括标准化机房建设、网络优化、调度</a:t>
            </a:r>
            <a:r>
              <a:rPr lang="zh-CN" altLang="en-US" sz="2800" dirty="0">
                <a:solidFill>
                  <a:srgbClr val="01458E"/>
                </a:solidFill>
                <a:latin typeface="华文楷体" panose="02010600040101010101" pitchFamily="2" charset="-122"/>
                <a:ea typeface="华文楷体" panose="02010600040101010101" pitchFamily="2" charset="-122"/>
              </a:rPr>
              <a:t>通信</a:t>
            </a:r>
            <a:r>
              <a:rPr lang="zh-CN" altLang="zh-CN" sz="2800" dirty="0">
                <a:solidFill>
                  <a:srgbClr val="01458E"/>
                </a:solidFill>
                <a:latin typeface="华文楷体" panose="02010600040101010101" pitchFamily="2" charset="-122"/>
                <a:ea typeface="华文楷体" panose="02010600040101010101" pitchFamily="2" charset="-122"/>
              </a:rPr>
              <a:t>系统、人员定位系统等。</a:t>
            </a:r>
          </a:p>
        </p:txBody>
      </p:sp>
      <p:pic>
        <p:nvPicPr>
          <p:cNvPr id="4" name="图片 3">
            <a:extLst>
              <a:ext uri="{FF2B5EF4-FFF2-40B4-BE49-F238E27FC236}">
                <a16:creationId xmlns:a16="http://schemas.microsoft.com/office/drawing/2014/main" id="{7ECBC03A-1AC1-014C-8ED7-3F7212E8C36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4559" y="4082174"/>
            <a:ext cx="6984776" cy="2461611"/>
          </a:xfrm>
          <a:prstGeom prst="rect">
            <a:avLst/>
          </a:prstGeom>
        </p:spPr>
      </p:pic>
      <p:pic>
        <p:nvPicPr>
          <p:cNvPr id="8" name="图片 7">
            <a:extLst>
              <a:ext uri="{FF2B5EF4-FFF2-40B4-BE49-F238E27FC236}">
                <a16:creationId xmlns:a16="http://schemas.microsoft.com/office/drawing/2014/main" id="{C4DE5B28-9F0A-7B45-9A8E-820564026F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1223" y="777666"/>
            <a:ext cx="4464496" cy="3164044"/>
          </a:xfrm>
          <a:prstGeom prst="rect">
            <a:avLst/>
          </a:prstGeom>
        </p:spPr>
      </p:pic>
      <p:pic>
        <p:nvPicPr>
          <p:cNvPr id="6" name="图片 5">
            <a:extLst>
              <a:ext uri="{FF2B5EF4-FFF2-40B4-BE49-F238E27FC236}">
                <a16:creationId xmlns:a16="http://schemas.microsoft.com/office/drawing/2014/main" id="{5BE62DB9-59E0-094D-BC7C-D4F8C953306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15399" y="4082174"/>
            <a:ext cx="3545233" cy="2515972"/>
          </a:xfrm>
          <a:prstGeom prst="rect">
            <a:avLst/>
          </a:prstGeom>
        </p:spPr>
      </p:pic>
      <p:pic>
        <p:nvPicPr>
          <p:cNvPr id="7" name="图片 6">
            <a:extLst>
              <a:ext uri="{FF2B5EF4-FFF2-40B4-BE49-F238E27FC236}">
                <a16:creationId xmlns:a16="http://schemas.microsoft.com/office/drawing/2014/main" id="{3DEEA9EC-3999-A64F-8F4A-A60D99AE14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9" name="文本框 8">
            <a:extLst>
              <a:ext uri="{FF2B5EF4-FFF2-40B4-BE49-F238E27FC236}">
                <a16:creationId xmlns:a16="http://schemas.microsoft.com/office/drawing/2014/main" id="{0AF6699D-2180-9B46-B562-31F75DE2E056}"/>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1688103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2" presetClass="entr" presetSubtype="3" accel="50000" decel="5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3000" fill="hold"/>
                                        <p:tgtEl>
                                          <p:spTgt spid="8"/>
                                        </p:tgtEl>
                                        <p:attrNameLst>
                                          <p:attrName>ppt_x</p:attrName>
                                        </p:attrNameLst>
                                      </p:cBhvr>
                                      <p:tavLst>
                                        <p:tav tm="0">
                                          <p:val>
                                            <p:strVal val="1+#ppt_w/2"/>
                                          </p:val>
                                        </p:tav>
                                        <p:tav tm="100000">
                                          <p:val>
                                            <p:strVal val="#ppt_x"/>
                                          </p:val>
                                        </p:tav>
                                      </p:tavLst>
                                    </p:anim>
                                    <p:anim calcmode="lin" valueType="num">
                                      <p:cBhvr additive="base">
                                        <p:cTn id="20" dur="30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2" presetClass="entr" presetSubtype="1" accel="50000" decel="50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2000" fill="hold"/>
                                        <p:tgtEl>
                                          <p:spTgt spid="6"/>
                                        </p:tgtEl>
                                        <p:attrNameLst>
                                          <p:attrName>ppt_x</p:attrName>
                                        </p:attrNameLst>
                                      </p:cBhvr>
                                      <p:tavLst>
                                        <p:tav tm="0">
                                          <p:val>
                                            <p:strVal val="#ppt_x"/>
                                          </p:val>
                                        </p:tav>
                                        <p:tav tm="100000">
                                          <p:val>
                                            <p:strVal val="#ppt_x"/>
                                          </p:val>
                                        </p:tav>
                                      </p:tavLst>
                                    </p:anim>
                                    <p:anim calcmode="lin" valueType="num">
                                      <p:cBhvr additive="base">
                                        <p:cTn id="25" dur="2000" fill="hold"/>
                                        <p:tgtEl>
                                          <p:spTgt spid="6"/>
                                        </p:tgtEl>
                                        <p:attrNameLst>
                                          <p:attrName>ppt_y</p:attrName>
                                        </p:attrNameLst>
                                      </p:cBhvr>
                                      <p:tavLst>
                                        <p:tav tm="0">
                                          <p:val>
                                            <p:strVal val="0-#ppt_h/2"/>
                                          </p:val>
                                        </p:tav>
                                        <p:tav tm="100000">
                                          <p:val>
                                            <p:strVal val="#ppt_y"/>
                                          </p:val>
                                        </p:tav>
                                      </p:tavLst>
                                    </p:anim>
                                  </p:childTnLst>
                                </p:cTn>
                              </p:par>
                              <p:par>
                                <p:cTn id="26" presetID="55"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0.70"/>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222EA37-C75A-9A4A-973D-B3D09D3B8A57}"/>
              </a:ext>
            </a:extLst>
          </p:cNvPr>
          <p:cNvSpPr/>
          <p:nvPr/>
        </p:nvSpPr>
        <p:spPr>
          <a:xfrm>
            <a:off x="1202631" y="1110178"/>
            <a:ext cx="10081119" cy="954107"/>
          </a:xfrm>
          <a:prstGeom prst="rect">
            <a:avLst/>
          </a:prstGeom>
        </p:spPr>
        <p:txBody>
          <a:bodyPr wrap="square">
            <a:spAutoFit/>
          </a:bodyPr>
          <a:lstStyle/>
          <a:p>
            <a:r>
              <a:rPr lang="en-US" altLang="zh-CN" sz="2800" dirty="0">
                <a:solidFill>
                  <a:srgbClr val="01458E"/>
                </a:solidFill>
                <a:latin typeface="华文楷体" panose="02010600040101010101" pitchFamily="2" charset="-122"/>
                <a:ea typeface="华文楷体"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所有下井安装的设备，必须要在地面稳定运行</a:t>
            </a:r>
            <a:r>
              <a:rPr lang="en-US" altLang="zh-CN" sz="2800" dirty="0">
                <a:solidFill>
                  <a:srgbClr val="01458E"/>
                </a:solidFill>
                <a:latin typeface="华文楷体" panose="02010600040101010101" pitchFamily="2" charset="-122"/>
                <a:ea typeface="华文楷体" panose="02010600040101010101" pitchFamily="2" charset="-122"/>
              </a:rPr>
              <a:t>48</a:t>
            </a:r>
            <a:r>
              <a:rPr lang="zh-CN" altLang="zh-CN" sz="2800" dirty="0">
                <a:solidFill>
                  <a:srgbClr val="01458E"/>
                </a:solidFill>
                <a:latin typeface="华文楷体" panose="02010600040101010101" pitchFamily="2" charset="-122"/>
                <a:ea typeface="华文楷体" panose="02010600040101010101" pitchFamily="2" charset="-122"/>
              </a:rPr>
              <a:t>小时，再安装到作业地点</a:t>
            </a:r>
            <a:endParaRPr lang="zh-CN" altLang="en-US" sz="2800" dirty="0">
              <a:solidFill>
                <a:srgbClr val="01458E"/>
              </a:solidFill>
              <a:latin typeface="华文楷体" panose="02010600040101010101" pitchFamily="2" charset="-122"/>
              <a:ea typeface="华文楷体" panose="02010600040101010101" pitchFamily="2" charset="-122"/>
            </a:endParaRPr>
          </a:p>
        </p:txBody>
      </p:sp>
      <p:pic>
        <p:nvPicPr>
          <p:cNvPr id="7" name="图片 6">
            <a:extLst>
              <a:ext uri="{FF2B5EF4-FFF2-40B4-BE49-F238E27FC236}">
                <a16:creationId xmlns:a16="http://schemas.microsoft.com/office/drawing/2014/main" id="{824738C6-8DB5-7249-B40A-9873B821C6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277666"/>
            <a:ext cx="9146117" cy="2736304"/>
          </a:xfrm>
          <a:prstGeom prst="rect">
            <a:avLst/>
          </a:prstGeom>
        </p:spPr>
      </p:pic>
      <p:pic>
        <p:nvPicPr>
          <p:cNvPr id="5" name="图片 4">
            <a:extLst>
              <a:ext uri="{FF2B5EF4-FFF2-40B4-BE49-F238E27FC236}">
                <a16:creationId xmlns:a16="http://schemas.microsoft.com/office/drawing/2014/main" id="{8C14B75F-92CC-1045-BD53-0A5AB3F7EA0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52237" y="4437906"/>
            <a:ext cx="9146117" cy="2304256"/>
          </a:xfrm>
          <a:prstGeom prst="rect">
            <a:avLst/>
          </a:prstGeom>
        </p:spPr>
      </p:pic>
      <p:pic>
        <p:nvPicPr>
          <p:cNvPr id="8" name="图片 7">
            <a:extLst>
              <a:ext uri="{FF2B5EF4-FFF2-40B4-BE49-F238E27FC236}">
                <a16:creationId xmlns:a16="http://schemas.microsoft.com/office/drawing/2014/main" id="{BD10E725-CEFE-A549-B072-2436BF946B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9" name="文本框 8">
            <a:extLst>
              <a:ext uri="{FF2B5EF4-FFF2-40B4-BE49-F238E27FC236}">
                <a16:creationId xmlns:a16="http://schemas.microsoft.com/office/drawing/2014/main" id="{743FF989-ECBF-C64A-8380-02BCC4DCB808}"/>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1371449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par>
                                <p:cTn id="16" presetID="1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p:tgtEl>
                                          <p:spTgt spid="7"/>
                                        </p:tgtEl>
                                        <p:attrNameLst>
                                          <p:attrName>ppt_x</p:attrName>
                                        </p:attrNameLst>
                                      </p:cBhvr>
                                      <p:tavLst>
                                        <p:tav tm="0">
                                          <p:val>
                                            <p:strVal val="#ppt_x-#ppt_w*1.125000"/>
                                          </p:val>
                                        </p:tav>
                                        <p:tav tm="100000">
                                          <p:val>
                                            <p:strVal val="#ppt_x"/>
                                          </p:val>
                                        </p:tav>
                                      </p:tavLst>
                                    </p:anim>
                                    <p:animEffect transition="in" filter="wipe(right)">
                                      <p:cBhvr>
                                        <p:cTn id="19" dur="2000"/>
                                        <p:tgtEl>
                                          <p:spTgt spid="7"/>
                                        </p:tgtEl>
                                      </p:cBhvr>
                                    </p:animEffect>
                                  </p:childTnLst>
                                </p:cTn>
                              </p:par>
                              <p:par>
                                <p:cTn id="20" presetID="12" presetClass="entr" presetSubtype="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p:tgtEl>
                                          <p:spTgt spid="5"/>
                                        </p:tgtEl>
                                        <p:attrNameLst>
                                          <p:attrName>ppt_x</p:attrName>
                                        </p:attrNameLst>
                                      </p:cBhvr>
                                      <p:tavLst>
                                        <p:tav tm="0">
                                          <p:val>
                                            <p:strVal val="#ppt_x+#ppt_w*1.125000"/>
                                          </p:val>
                                        </p:tav>
                                        <p:tav tm="100000">
                                          <p:val>
                                            <p:strVal val="#ppt_x"/>
                                          </p:val>
                                        </p:tav>
                                      </p:tavLst>
                                    </p:anim>
                                    <p:animEffect transition="in" filter="wipe(left)">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A70EDE0-6263-664D-A40C-0D4A9103857A}"/>
              </a:ext>
            </a:extLst>
          </p:cNvPr>
          <p:cNvSpPr/>
          <p:nvPr/>
        </p:nvSpPr>
        <p:spPr>
          <a:xfrm>
            <a:off x="266528" y="981522"/>
            <a:ext cx="3938935" cy="523220"/>
          </a:xfrm>
          <a:prstGeom prst="rect">
            <a:avLst/>
          </a:prstGeom>
        </p:spPr>
        <p:txBody>
          <a:bodyPr wrap="square">
            <a:spAutoFit/>
          </a:bodyPr>
          <a:lstStyle/>
          <a:p>
            <a:pPr algn="ctr"/>
            <a:r>
              <a:rPr lang="zh-CN" altLang="en-US" sz="2800" b="1" dirty="0">
                <a:solidFill>
                  <a:srgbClr val="01458E"/>
                </a:solidFill>
                <a:latin typeface="华文楷体" panose="02010600040101010101" pitchFamily="2" charset="-122"/>
                <a:ea typeface="华文楷体" panose="02010600040101010101" pitchFamily="2" charset="-122"/>
              </a:rPr>
              <a:t>四强化培训</a:t>
            </a:r>
            <a:r>
              <a:rPr lang="zh-CN" altLang="zh-CN" sz="2800" b="1" dirty="0">
                <a:solidFill>
                  <a:srgbClr val="01458E"/>
                </a:solidFill>
                <a:latin typeface="华文楷体" panose="02010600040101010101" pitchFamily="2" charset="-122"/>
                <a:ea typeface="华文楷体" panose="02010600040101010101" pitchFamily="2" charset="-122"/>
              </a:rPr>
              <a:t>，</a:t>
            </a:r>
            <a:r>
              <a:rPr lang="zh-CN" altLang="en-US" sz="2800" b="1" dirty="0">
                <a:solidFill>
                  <a:srgbClr val="01458E"/>
                </a:solidFill>
                <a:latin typeface="华文楷体" panose="02010600040101010101" pitchFamily="2" charset="-122"/>
                <a:ea typeface="华文楷体" panose="02010600040101010101" pitchFamily="2" charset="-122"/>
              </a:rPr>
              <a:t>熟练业务</a:t>
            </a:r>
          </a:p>
        </p:txBody>
      </p:sp>
      <p:sp>
        <p:nvSpPr>
          <p:cNvPr id="3" name="矩形 2">
            <a:extLst>
              <a:ext uri="{FF2B5EF4-FFF2-40B4-BE49-F238E27FC236}">
                <a16:creationId xmlns:a16="http://schemas.microsoft.com/office/drawing/2014/main" id="{4C5869B9-3085-D64B-B01F-8DE613DF0A54}"/>
              </a:ext>
            </a:extLst>
          </p:cNvPr>
          <p:cNvSpPr/>
          <p:nvPr/>
        </p:nvSpPr>
        <p:spPr>
          <a:xfrm>
            <a:off x="266528" y="1469896"/>
            <a:ext cx="11931822" cy="1815882"/>
          </a:xfrm>
          <a:prstGeom prst="rect">
            <a:avLst/>
          </a:prstGeom>
        </p:spPr>
        <p:txBody>
          <a:bodyPr wrap="square">
            <a:spAutoFit/>
          </a:bodyPr>
          <a:lstStyle/>
          <a:p>
            <a:r>
              <a:rPr lang="zh-CN" altLang="en-US" sz="2800" dirty="0">
                <a:solidFill>
                  <a:srgbClr val="01458E"/>
                </a:solidFill>
                <a:latin typeface="华文楷体" panose="02010600040101010101" pitchFamily="2" charset="-122"/>
                <a:ea typeface="华文楷体"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为了使各级管理人员和维护人员尽快熟悉新系统，白庄煤矿利用闲置的服务器搭建一套独立的安全监控系统测试培训平台。由总工程师组织学习《煤矿安全规程》和</a:t>
            </a:r>
            <a:r>
              <a:rPr lang="en-US" altLang="zh-CN" sz="2800" dirty="0">
                <a:solidFill>
                  <a:srgbClr val="01458E"/>
                </a:solidFill>
                <a:latin typeface="华文楷体" panose="02010600040101010101" pitchFamily="2" charset="-122"/>
                <a:ea typeface="华文楷体" panose="02010600040101010101" pitchFamily="2" charset="-122"/>
              </a:rPr>
              <a:t>AQ1029-2007</a:t>
            </a:r>
            <a:r>
              <a:rPr lang="zh-CN" altLang="zh-CN" sz="2800" dirty="0">
                <a:solidFill>
                  <a:srgbClr val="01458E"/>
                </a:solidFill>
                <a:latin typeface="华文楷体" panose="02010600040101010101" pitchFamily="2" charset="-122"/>
                <a:ea typeface="华文楷体" panose="02010600040101010101" pitchFamily="2" charset="-122"/>
              </a:rPr>
              <a:t>标准，并按照标准要求在地面试验平台演示安全监控系统设备的安装步骤、接线方法和传感器设置 ； </a:t>
            </a:r>
            <a:endParaRPr lang="zh-CN" altLang="en-US" sz="2800" dirty="0">
              <a:solidFill>
                <a:srgbClr val="01458E"/>
              </a:solidFill>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46D0F84E-FB0C-8A4D-B0FA-128ADF964E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29559" y="4509914"/>
            <a:ext cx="6674272" cy="2189174"/>
          </a:xfrm>
          <a:prstGeom prst="rect">
            <a:avLst/>
          </a:prstGeom>
        </p:spPr>
      </p:pic>
      <p:pic>
        <p:nvPicPr>
          <p:cNvPr id="5" name="图片 4">
            <a:extLst>
              <a:ext uri="{FF2B5EF4-FFF2-40B4-BE49-F238E27FC236}">
                <a16:creationId xmlns:a16="http://schemas.microsoft.com/office/drawing/2014/main" id="{B4CA0D71-74A8-294C-85E7-6ED5E74415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8534" y="3285778"/>
            <a:ext cx="6696745" cy="2772683"/>
          </a:xfrm>
          <a:prstGeom prst="rect">
            <a:avLst/>
          </a:prstGeom>
        </p:spPr>
      </p:pic>
      <p:pic>
        <p:nvPicPr>
          <p:cNvPr id="6" name="图片 5">
            <a:extLst>
              <a:ext uri="{FF2B5EF4-FFF2-40B4-BE49-F238E27FC236}">
                <a16:creationId xmlns:a16="http://schemas.microsoft.com/office/drawing/2014/main" id="{2C1512A1-0BF7-3A4D-A127-BE0BB27262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7" name="文本框 6">
            <a:extLst>
              <a:ext uri="{FF2B5EF4-FFF2-40B4-BE49-F238E27FC236}">
                <a16:creationId xmlns:a16="http://schemas.microsoft.com/office/drawing/2014/main" id="{E9AB7111-04C3-8744-9097-FD10C3129AC7}"/>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3168861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8" presetClass="entr" presetSubtype="1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2000"/>
                                        <p:tgtEl>
                                          <p:spTgt spid="5"/>
                                        </p:tgtEl>
                                      </p:cBhvr>
                                    </p:animEffect>
                                  </p:childTnLst>
                                </p:cTn>
                              </p:par>
                              <p:par>
                                <p:cTn id="23" presetID="9"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6ECA6A7-B30C-4E44-890A-A86DC200338B}"/>
              </a:ext>
            </a:extLst>
          </p:cNvPr>
          <p:cNvSpPr/>
          <p:nvPr/>
        </p:nvSpPr>
        <p:spPr>
          <a:xfrm>
            <a:off x="266527" y="892671"/>
            <a:ext cx="11612238" cy="1384995"/>
          </a:xfrm>
          <a:prstGeom prst="rect">
            <a:avLst/>
          </a:prstGeom>
        </p:spPr>
        <p:txBody>
          <a:bodyPr wrap="square">
            <a:spAutoFit/>
          </a:bodyPr>
          <a:lstStyle/>
          <a:p>
            <a:r>
              <a:rPr lang="en-US" altLang="zh-CN" sz="2800" dirty="0">
                <a:solidFill>
                  <a:srgbClr val="01458E"/>
                </a:solidFill>
                <a:latin typeface="华文楷体" panose="02010600040101010101" pitchFamily="2" charset="-122"/>
                <a:ea typeface="华文楷体"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为进一步激发员工学技术、钻业务、苦练基本功的积极性，建设一支高标准、高水平、高素质</a:t>
            </a:r>
            <a:r>
              <a:rPr lang="zh-CN" altLang="en-US" sz="2800" dirty="0">
                <a:solidFill>
                  <a:srgbClr val="01458E"/>
                </a:solidFill>
                <a:latin typeface="华文楷体" panose="02010600040101010101" pitchFamily="2" charset="-122"/>
                <a:ea typeface="华文楷体" panose="02010600040101010101" pitchFamily="2" charset="-122"/>
              </a:rPr>
              <a:t>的安全监测队伍</a:t>
            </a:r>
            <a:r>
              <a:rPr lang="zh-CN" altLang="zh-CN" sz="2800" dirty="0">
                <a:solidFill>
                  <a:srgbClr val="01458E"/>
                </a:solidFill>
                <a:latin typeface="华文楷体" panose="02010600040101010101" pitchFamily="2" charset="-122"/>
                <a:ea typeface="华文楷体" panose="02010600040101010101" pitchFamily="2" charset="-122"/>
              </a:rPr>
              <a:t>，集团公司针对新升级系统组织监控维修工开展岗位练兵技术比武活动</a:t>
            </a:r>
            <a:r>
              <a:rPr lang="zh-CN" altLang="en-US" sz="2800" dirty="0">
                <a:solidFill>
                  <a:srgbClr val="01458E"/>
                </a:solidFill>
                <a:latin typeface="华文楷体" panose="02010600040101010101" pitchFamily="2" charset="-122"/>
                <a:ea typeface="华文楷体" panose="02010600040101010101" pitchFamily="2" charset="-122"/>
              </a:rPr>
              <a:t>。</a:t>
            </a:r>
          </a:p>
        </p:txBody>
      </p:sp>
      <p:pic>
        <p:nvPicPr>
          <p:cNvPr id="4" name="图片 3">
            <a:extLst>
              <a:ext uri="{FF2B5EF4-FFF2-40B4-BE49-F238E27FC236}">
                <a16:creationId xmlns:a16="http://schemas.microsoft.com/office/drawing/2014/main" id="{D772AC7B-2637-664C-AE1D-5A3121ED89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8535" y="2349674"/>
            <a:ext cx="6163790" cy="3105788"/>
          </a:xfrm>
          <a:prstGeom prst="rect">
            <a:avLst/>
          </a:prstGeom>
        </p:spPr>
      </p:pic>
      <p:pic>
        <p:nvPicPr>
          <p:cNvPr id="5" name="图片 4">
            <a:extLst>
              <a:ext uri="{FF2B5EF4-FFF2-40B4-BE49-F238E27FC236}">
                <a16:creationId xmlns:a16="http://schemas.microsoft.com/office/drawing/2014/main" id="{FCABF3D4-94E2-D74C-B02C-890203B54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6082935" y="3349176"/>
            <a:ext cx="5848888" cy="3320978"/>
          </a:xfrm>
          <a:prstGeom prst="rect">
            <a:avLst/>
          </a:prstGeom>
        </p:spPr>
      </p:pic>
      <p:pic>
        <p:nvPicPr>
          <p:cNvPr id="6" name="图片 5">
            <a:extLst>
              <a:ext uri="{FF2B5EF4-FFF2-40B4-BE49-F238E27FC236}">
                <a16:creationId xmlns:a16="http://schemas.microsoft.com/office/drawing/2014/main" id="{FD3B4EFD-4427-2847-8717-8F1673F12D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7" name="文本框 6">
            <a:extLst>
              <a:ext uri="{FF2B5EF4-FFF2-40B4-BE49-F238E27FC236}">
                <a16:creationId xmlns:a16="http://schemas.microsoft.com/office/drawing/2014/main" id="{99D7FC6F-AAD1-6A47-9E62-A7F8AD8802D6}"/>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369849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8" presetClass="entr" presetSubtype="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1000"/>
                                        <p:tgtEl>
                                          <p:spTgt spid="4"/>
                                        </p:tgtEl>
                                      </p:cBhvr>
                                    </p:animEffect>
                                  </p:childTnLst>
                                </p:cTn>
                              </p:par>
                            </p:childTnLst>
                          </p:cTn>
                        </p:par>
                        <p:par>
                          <p:cTn id="17" fill="hold">
                            <p:stCondLst>
                              <p:cond delay="2000"/>
                            </p:stCondLst>
                            <p:childTnLst>
                              <p:par>
                                <p:cTn id="18" presetID="18" presetClass="entr" presetSubtype="1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trips(downLeft)">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811275B-92A6-3F47-8560-4E7278DD77E4}"/>
              </a:ext>
            </a:extLst>
          </p:cNvPr>
          <p:cNvSpPr/>
          <p:nvPr/>
        </p:nvSpPr>
        <p:spPr>
          <a:xfrm>
            <a:off x="-309537" y="1413570"/>
            <a:ext cx="4248472" cy="466281"/>
          </a:xfrm>
          <a:prstGeom prst="rect">
            <a:avLst/>
          </a:prstGeom>
        </p:spPr>
        <p:txBody>
          <a:bodyPr wrap="square">
            <a:spAutoFit/>
          </a:bodyPr>
          <a:lstStyle/>
          <a:p>
            <a:pPr indent="406400" algn="ctr">
              <a:lnSpc>
                <a:spcPts val="2800"/>
              </a:lnSpc>
            </a:pPr>
            <a:r>
              <a:rPr lang="zh-CN" altLang="en-US" sz="2800" b="1" dirty="0">
                <a:solidFill>
                  <a:srgbClr val="01458E"/>
                </a:solidFill>
                <a:latin typeface="华文楷体" panose="02010600040101010101" pitchFamily="2" charset="-122"/>
                <a:ea typeface="华文楷体" panose="02010600040101010101" pitchFamily="2" charset="-122"/>
              </a:rPr>
              <a:t>五</a:t>
            </a:r>
            <a:r>
              <a:rPr lang="zh-CN" altLang="zh-CN" sz="2800" b="1" dirty="0">
                <a:solidFill>
                  <a:srgbClr val="01458E"/>
                </a:solidFill>
                <a:latin typeface="华文楷体" panose="02010600040101010101" pitchFamily="2" charset="-122"/>
                <a:ea typeface="华文楷体" panose="02010600040101010101" pitchFamily="2" charset="-122"/>
              </a:rPr>
              <a:t>高标要求，制度保障</a:t>
            </a:r>
          </a:p>
        </p:txBody>
      </p:sp>
      <p:sp>
        <p:nvSpPr>
          <p:cNvPr id="3" name="矩形 2">
            <a:extLst>
              <a:ext uri="{FF2B5EF4-FFF2-40B4-BE49-F238E27FC236}">
                <a16:creationId xmlns:a16="http://schemas.microsoft.com/office/drawing/2014/main" id="{772B1D3C-BDAD-4547-B948-A446F130D33D}"/>
              </a:ext>
            </a:extLst>
          </p:cNvPr>
          <p:cNvSpPr/>
          <p:nvPr/>
        </p:nvSpPr>
        <p:spPr>
          <a:xfrm>
            <a:off x="139255" y="2041746"/>
            <a:ext cx="6984776" cy="3697935"/>
          </a:xfrm>
          <a:prstGeom prst="rect">
            <a:avLst/>
          </a:prstGeom>
        </p:spPr>
        <p:txBody>
          <a:bodyPr wrap="square">
            <a:spAutoFit/>
          </a:bodyPr>
          <a:lstStyle/>
          <a:p>
            <a:pPr indent="406400">
              <a:lnSpc>
                <a:spcPts val="2800"/>
              </a:lnSpc>
            </a:pPr>
            <a:r>
              <a:rPr lang="zh-CN" altLang="en-US" sz="2800" dirty="0">
                <a:solidFill>
                  <a:srgbClr val="01458E"/>
                </a:solidFill>
                <a:latin typeface="华文楷体" panose="02010600040101010101" pitchFamily="2" charset="-122"/>
                <a:ea typeface="华文楷体"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系统完成后，在系统性能指标、设备抗干扰能力、分站的防护等级上优于标准要求。在升级的同时，为配合新标准、新系统对管理提出的新要求，白庄煤矿重新梳理完善安全监控系统管理制度，井下所有的设备、传感器均实行属地管理和使用单位配合安装的管理模式，提高了使用单位设备管理维护维修水平，降低了传感器、分站等设备的故障率以及断线影响时间，间接提高了设备的使用寿命，使安全监测系统运行更加可靠。 </a:t>
            </a:r>
          </a:p>
        </p:txBody>
      </p:sp>
      <p:pic>
        <p:nvPicPr>
          <p:cNvPr id="4" name="图片 3">
            <a:extLst>
              <a:ext uri="{FF2B5EF4-FFF2-40B4-BE49-F238E27FC236}">
                <a16:creationId xmlns:a16="http://schemas.microsoft.com/office/drawing/2014/main" id="{D89D5E0B-7C94-9049-8478-5E07ADABDA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pic>
        <p:nvPicPr>
          <p:cNvPr id="6" name="图片 5">
            <a:extLst>
              <a:ext uri="{FF2B5EF4-FFF2-40B4-BE49-F238E27FC236}">
                <a16:creationId xmlns:a16="http://schemas.microsoft.com/office/drawing/2014/main" id="{60D11C33-477E-D44F-8780-58AD6BB881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78116" y="693490"/>
            <a:ext cx="4038461" cy="5714931"/>
          </a:xfrm>
          <a:prstGeom prst="rect">
            <a:avLst/>
          </a:prstGeom>
        </p:spPr>
      </p:pic>
      <p:sp>
        <p:nvSpPr>
          <p:cNvPr id="7" name="文本框 6">
            <a:extLst>
              <a:ext uri="{FF2B5EF4-FFF2-40B4-BE49-F238E27FC236}">
                <a16:creationId xmlns:a16="http://schemas.microsoft.com/office/drawing/2014/main" id="{8DEB4193-0C32-3946-85D8-4695DC849934}"/>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3928175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2000"/>
                                        <p:tgtEl>
                                          <p:spTgt spid="6"/>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3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800" decel="100000"/>
                                        <p:tgtEl>
                                          <p:spTgt spid="3"/>
                                        </p:tgtEl>
                                      </p:cBhvr>
                                    </p:animEffect>
                                    <p:anim calcmode="lin" valueType="num">
                                      <p:cBhvr>
                                        <p:cTn id="23" dur="800" decel="100000" fill="hold"/>
                                        <p:tgtEl>
                                          <p:spTgt spid="3"/>
                                        </p:tgtEl>
                                        <p:attrNameLst>
                                          <p:attrName>style.rotation</p:attrName>
                                        </p:attrNameLst>
                                      </p:cBhvr>
                                      <p:tavLst>
                                        <p:tav tm="0">
                                          <p:val>
                                            <p:fltVal val="-90"/>
                                          </p:val>
                                        </p:tav>
                                        <p:tav tm="100000">
                                          <p:val>
                                            <p:fltVal val="0"/>
                                          </p:val>
                                        </p:tav>
                                      </p:tavLst>
                                    </p:anim>
                                    <p:anim calcmode="lin" valueType="num">
                                      <p:cBhvr>
                                        <p:cTn id="24" dur="800" decel="100000" fill="hold"/>
                                        <p:tgtEl>
                                          <p:spTgt spid="3"/>
                                        </p:tgtEl>
                                        <p:attrNameLst>
                                          <p:attrName>ppt_x</p:attrName>
                                        </p:attrNameLst>
                                      </p:cBhvr>
                                      <p:tavLst>
                                        <p:tav tm="0">
                                          <p:val>
                                            <p:strVal val="#ppt_x+0.4"/>
                                          </p:val>
                                        </p:tav>
                                        <p:tav tm="100000">
                                          <p:val>
                                            <p:strVal val="#ppt_x-0.05"/>
                                          </p:val>
                                        </p:tav>
                                      </p:tavLst>
                                    </p:anim>
                                    <p:anim calcmode="lin" valueType="num">
                                      <p:cBhvr>
                                        <p:cTn id="25" dur="800" decel="100000" fill="hold"/>
                                        <p:tgtEl>
                                          <p:spTgt spid="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1DF4C0D-8207-B64F-A17F-8759FC7B3B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grpSp>
        <p:nvGrpSpPr>
          <p:cNvPr id="11" name="组合 10">
            <a:extLst>
              <a:ext uri="{FF2B5EF4-FFF2-40B4-BE49-F238E27FC236}">
                <a16:creationId xmlns:a16="http://schemas.microsoft.com/office/drawing/2014/main" id="{0D24308F-3770-434F-B802-21E88BE26A4D}"/>
              </a:ext>
            </a:extLst>
          </p:cNvPr>
          <p:cNvGrpSpPr/>
          <p:nvPr/>
        </p:nvGrpSpPr>
        <p:grpSpPr>
          <a:xfrm>
            <a:off x="4658877" y="1276548"/>
            <a:ext cx="2880598" cy="636066"/>
            <a:chOff x="3131840" y="987574"/>
            <a:chExt cx="2880320" cy="648072"/>
          </a:xfrm>
        </p:grpSpPr>
        <p:sp>
          <p:nvSpPr>
            <p:cNvPr id="12" name="圆角矩形 11">
              <a:extLst>
                <a:ext uri="{FF2B5EF4-FFF2-40B4-BE49-F238E27FC236}">
                  <a16:creationId xmlns:a16="http://schemas.microsoft.com/office/drawing/2014/main" id="{57A79D6B-89C2-B542-8FC5-B7CB10E07BA0}"/>
                </a:ext>
              </a:extLst>
            </p:cNvPr>
            <p:cNvSpPr/>
            <p:nvPr/>
          </p:nvSpPr>
          <p:spPr>
            <a:xfrm>
              <a:off x="3131840" y="987574"/>
              <a:ext cx="2880320" cy="648072"/>
            </a:xfrm>
            <a:prstGeom prst="roundRect">
              <a:avLst>
                <a:gd name="adj" fmla="val 50000"/>
              </a:avLst>
            </a:prstGeom>
            <a:noFill/>
            <a:ln>
              <a:solidFill>
                <a:srgbClr val="014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5" name="TextBox 5">
              <a:extLst>
                <a:ext uri="{FF2B5EF4-FFF2-40B4-BE49-F238E27FC236}">
                  <a16:creationId xmlns:a16="http://schemas.microsoft.com/office/drawing/2014/main" id="{4CC3ACA9-244B-004C-BF1C-FF6D28409972}"/>
                </a:ext>
              </a:extLst>
            </p:cNvPr>
            <p:cNvSpPr txBox="1"/>
            <p:nvPr/>
          </p:nvSpPr>
          <p:spPr>
            <a:xfrm>
              <a:off x="3743210" y="1053816"/>
              <a:ext cx="1620801" cy="533096"/>
            </a:xfrm>
            <a:prstGeom prst="rect">
              <a:avLst/>
            </a:prstGeom>
            <a:noFill/>
          </p:spPr>
          <p:txBody>
            <a:bodyPr wrap="none" rtlCol="0">
              <a:spAutoFit/>
            </a:bodyPr>
            <a:lstStyle/>
            <a:p>
              <a:r>
                <a:rPr lang="zh-CN" altLang="en-US" sz="2800" dirty="0">
                  <a:solidFill>
                    <a:srgbClr val="01458E"/>
                  </a:solidFill>
                  <a:latin typeface="微软雅黑" panose="020B0503020204020204" pitchFamily="34" charset="-122"/>
                  <a:ea typeface="微软雅黑" panose="020B0503020204020204" pitchFamily="34" charset="-122"/>
                </a:rPr>
                <a:t>第二部分</a:t>
              </a:r>
            </a:p>
          </p:txBody>
        </p:sp>
      </p:grpSp>
      <p:cxnSp>
        <p:nvCxnSpPr>
          <p:cNvPr id="17" name="直接连接符 15">
            <a:extLst>
              <a:ext uri="{FF2B5EF4-FFF2-40B4-BE49-F238E27FC236}">
                <a16:creationId xmlns:a16="http://schemas.microsoft.com/office/drawing/2014/main" id="{AFE6ADB5-0660-CA4F-B201-B8E70D6DA610}"/>
              </a:ext>
            </a:extLst>
          </p:cNvPr>
          <p:cNvCxnSpPr/>
          <p:nvPr/>
        </p:nvCxnSpPr>
        <p:spPr>
          <a:xfrm flipH="1">
            <a:off x="3154413" y="2421682"/>
            <a:ext cx="5921385" cy="0"/>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cxnSp>
        <p:nvCxnSpPr>
          <p:cNvPr id="18" name="直接连接符 18">
            <a:extLst>
              <a:ext uri="{FF2B5EF4-FFF2-40B4-BE49-F238E27FC236}">
                <a16:creationId xmlns:a16="http://schemas.microsoft.com/office/drawing/2014/main" id="{46F01DCC-031D-BA49-95C4-F47BBFDFDC97}"/>
              </a:ext>
            </a:extLst>
          </p:cNvPr>
          <p:cNvCxnSpPr/>
          <p:nvPr/>
        </p:nvCxnSpPr>
        <p:spPr>
          <a:xfrm flipH="1">
            <a:off x="3154413" y="4077866"/>
            <a:ext cx="5921385" cy="0"/>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sp>
        <p:nvSpPr>
          <p:cNvPr id="20" name="TextBox 12">
            <a:extLst>
              <a:ext uri="{FF2B5EF4-FFF2-40B4-BE49-F238E27FC236}">
                <a16:creationId xmlns:a16="http://schemas.microsoft.com/office/drawing/2014/main" id="{0CE19E12-76F8-A44C-8005-60320EA1B91E}"/>
              </a:ext>
            </a:extLst>
          </p:cNvPr>
          <p:cNvSpPr txBox="1"/>
          <p:nvPr/>
        </p:nvSpPr>
        <p:spPr>
          <a:xfrm>
            <a:off x="3794919" y="2610411"/>
            <a:ext cx="4801314" cy="1323439"/>
          </a:xfrm>
          <a:prstGeom prst="rect">
            <a:avLst/>
          </a:prstGeom>
          <a:noFill/>
        </p:spPr>
        <p:txBody>
          <a:bodyPr wrap="none" rtlCol="0">
            <a:spAutoFit/>
          </a:bodyPr>
          <a:lstStyle/>
          <a:p>
            <a:pPr algn="ctr"/>
            <a:r>
              <a:rPr lang="zh-CN" altLang="en-US" sz="4000" b="1" dirty="0">
                <a:solidFill>
                  <a:srgbClr val="01458E"/>
                </a:solidFill>
                <a:latin typeface="Kaiti SC" panose="02010600040101010101" pitchFamily="2" charset="-122"/>
                <a:ea typeface="Kaiti SC" panose="02010600040101010101" pitchFamily="2" charset="-122"/>
              </a:rPr>
              <a:t>谋划系统建设</a:t>
            </a:r>
            <a:endParaRPr lang="en-US" altLang="zh-CN" sz="4000" b="1" dirty="0">
              <a:solidFill>
                <a:srgbClr val="01458E"/>
              </a:solidFill>
              <a:latin typeface="Kaiti SC" panose="02010600040101010101" pitchFamily="2" charset="-122"/>
              <a:ea typeface="Kaiti SC" panose="02010600040101010101" pitchFamily="2" charset="-122"/>
            </a:endParaRPr>
          </a:p>
          <a:p>
            <a:pPr algn="ctr"/>
            <a:r>
              <a:rPr lang="zh-CN" altLang="en-US" sz="4000" b="1" dirty="0">
                <a:solidFill>
                  <a:srgbClr val="01458E"/>
                </a:solidFill>
                <a:latin typeface="Kaiti SC" panose="02010600040101010101" pitchFamily="2" charset="-122"/>
                <a:ea typeface="Kaiti SC" panose="02010600040101010101" pitchFamily="2" charset="-122"/>
              </a:rPr>
              <a:t>升级完成后优势明显</a:t>
            </a:r>
            <a:endParaRPr lang="zh-CN" altLang="zh-CN" sz="4000" b="1" dirty="0">
              <a:solidFill>
                <a:srgbClr val="01458E"/>
              </a:solidFill>
              <a:latin typeface="Kaiti SC" panose="02010600040101010101" pitchFamily="2" charset="-122"/>
              <a:ea typeface="Kaiti SC" panose="02010600040101010101" pitchFamily="2" charset="-122"/>
            </a:endParaRPr>
          </a:p>
        </p:txBody>
      </p:sp>
      <p:sp>
        <p:nvSpPr>
          <p:cNvPr id="21" name="矩形 20">
            <a:extLst>
              <a:ext uri="{FF2B5EF4-FFF2-40B4-BE49-F238E27FC236}">
                <a16:creationId xmlns:a16="http://schemas.microsoft.com/office/drawing/2014/main" id="{05CD150E-2722-F949-B06F-0D5E972BF308}"/>
              </a:ext>
            </a:extLst>
          </p:cNvPr>
          <p:cNvSpPr/>
          <p:nvPr/>
        </p:nvSpPr>
        <p:spPr>
          <a:xfrm>
            <a:off x="2354759" y="4295631"/>
            <a:ext cx="7441082" cy="707886"/>
          </a:xfrm>
          <a:prstGeom prst="rect">
            <a:avLst/>
          </a:prstGeom>
        </p:spPr>
        <p:txBody>
          <a:bodyPr wrap="square">
            <a:spAutoFit/>
          </a:bodyPr>
          <a:lstStyle/>
          <a:p>
            <a:pPr algn="ctr"/>
            <a:r>
              <a:rPr lang="zh-CN" altLang="zh-CN" sz="2000" dirty="0">
                <a:solidFill>
                  <a:schemeClr val="bg1">
                    <a:lumMod val="50000"/>
                  </a:schemeClr>
                </a:solidFill>
                <a:latin typeface="微软雅黑" panose="020B0503020204020204" pitchFamily="34" charset="-122"/>
                <a:ea typeface="微软雅黑" panose="020B0503020204020204" pitchFamily="34" charset="-122"/>
              </a:rPr>
              <a:t>立足“端安全碗、吃安全饭、挣安全钱”的理念，打造本质安全型企业，将安全信息化建设及安全监控升级纳入整体工作安排 </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椭圆 21">
            <a:extLst>
              <a:ext uri="{FF2B5EF4-FFF2-40B4-BE49-F238E27FC236}">
                <a16:creationId xmlns:a16="http://schemas.microsoft.com/office/drawing/2014/main" id="{E317F7D8-6954-1945-8DF9-814D1F269F48}"/>
              </a:ext>
            </a:extLst>
          </p:cNvPr>
          <p:cNvSpPr/>
          <p:nvPr/>
        </p:nvSpPr>
        <p:spPr>
          <a:xfrm>
            <a:off x="5810055" y="5350192"/>
            <a:ext cx="793175" cy="707885"/>
          </a:xfrm>
          <a:prstGeom prst="ellipse">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Microsoft YaHei" panose="020B0503020204020204" pitchFamily="34" charset="-122"/>
                <a:ea typeface="Microsoft YaHei" panose="020B0503020204020204" pitchFamily="34" charset="-122"/>
              </a:rPr>
              <a:t>2</a:t>
            </a:r>
            <a:endParaRPr lang="zh-CN" alt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80628235"/>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2"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0"/>
                                        </p:tgtEl>
                                        <p:attrNameLst>
                                          <p:attrName>ppt_y</p:attrName>
                                        </p:attrNameLst>
                                      </p:cBhvr>
                                      <p:tavLst>
                                        <p:tav tm="0">
                                          <p:val>
                                            <p:strVal val="#ppt_y"/>
                                          </p:val>
                                        </p:tav>
                                        <p:tav tm="100000">
                                          <p:val>
                                            <p:strVal val="#ppt_y"/>
                                          </p:val>
                                        </p:tav>
                                      </p:tavLst>
                                    </p:anim>
                                    <p:anim calcmode="lin" valueType="num">
                                      <p:cBhvr>
                                        <p:cTn id="2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0"/>
                                        </p:tgtEl>
                                      </p:cBhvr>
                                    </p:animEffect>
                                  </p:childTnLst>
                                </p:cTn>
                              </p:par>
                            </p:childTnLst>
                          </p:cTn>
                        </p:par>
                        <p:par>
                          <p:cTn id="28" fill="hold">
                            <p:stCondLst>
                              <p:cond delay="22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BBEBAF9B-FE98-6247-8D21-5358E4BE00EC}"/>
              </a:ext>
            </a:extLst>
          </p:cNvPr>
          <p:cNvSpPr/>
          <p:nvPr/>
        </p:nvSpPr>
        <p:spPr>
          <a:xfrm>
            <a:off x="118729" y="2637706"/>
            <a:ext cx="5986812" cy="3539430"/>
          </a:xfrm>
          <a:prstGeom prst="rect">
            <a:avLst/>
          </a:prstGeom>
        </p:spPr>
        <p:txBody>
          <a:bodyPr wrap="square">
            <a:spAutoFit/>
          </a:bodyPr>
          <a:lstStyle/>
          <a:p>
            <a:r>
              <a:rPr lang="zh-CN" altLang="en-US" dirty="0">
                <a:solidFill>
                  <a:srgbClr val="01458E"/>
                </a:solidFill>
                <a:latin typeface="华文楷体" panose="02010600040101010101" pitchFamily="2" charset="-122"/>
                <a:ea typeface="华文楷体"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白庄煤矿对安全监控系统专络进行改造，重新敷设光缆合计</a:t>
            </a:r>
            <a:r>
              <a:rPr lang="en-US" altLang="zh-CN" sz="2800" dirty="0">
                <a:solidFill>
                  <a:srgbClr val="01458E"/>
                </a:solidFill>
                <a:latin typeface="华文楷体" panose="02010600040101010101" pitchFamily="2" charset="-122"/>
                <a:ea typeface="华文楷体" panose="02010600040101010101" pitchFamily="2" charset="-122"/>
              </a:rPr>
              <a:t>20</a:t>
            </a:r>
            <a:r>
              <a:rPr lang="zh-CN" altLang="zh-CN" sz="2800" dirty="0">
                <a:solidFill>
                  <a:srgbClr val="01458E"/>
                </a:solidFill>
                <a:latin typeface="华文楷体" panose="02010600040101010101" pitchFamily="2" charset="-122"/>
                <a:ea typeface="华文楷体" panose="02010600040101010101" pitchFamily="2" charset="-122"/>
              </a:rPr>
              <a:t>公里，安装环网交换机</a:t>
            </a:r>
            <a:r>
              <a:rPr lang="en-US" altLang="zh-CN" sz="2800" dirty="0">
                <a:solidFill>
                  <a:srgbClr val="01458E"/>
                </a:solidFill>
                <a:latin typeface="华文楷体" panose="02010600040101010101" pitchFamily="2" charset="-122"/>
                <a:ea typeface="华文楷体" panose="02010600040101010101" pitchFamily="2" charset="-122"/>
              </a:rPr>
              <a:t>6</a:t>
            </a:r>
            <a:r>
              <a:rPr lang="zh-CN" altLang="zh-CN" sz="2800" dirty="0">
                <a:solidFill>
                  <a:srgbClr val="01458E"/>
                </a:solidFill>
                <a:latin typeface="华文楷体" panose="02010600040101010101" pitchFamily="2" charset="-122"/>
                <a:ea typeface="华文楷体" panose="02010600040101010101" pitchFamily="2" charset="-122"/>
              </a:rPr>
              <a:t>台，主交换机的供电采用了能续航</a:t>
            </a:r>
            <a:r>
              <a:rPr lang="en-US" altLang="zh-CN" sz="2800" dirty="0">
                <a:solidFill>
                  <a:srgbClr val="01458E"/>
                </a:solidFill>
                <a:latin typeface="华文楷体" panose="02010600040101010101" pitchFamily="2" charset="-122"/>
                <a:ea typeface="华文楷体" panose="02010600040101010101" pitchFamily="2" charset="-122"/>
              </a:rPr>
              <a:t>12</a:t>
            </a:r>
            <a:r>
              <a:rPr lang="zh-CN" altLang="zh-CN" sz="2800" dirty="0">
                <a:solidFill>
                  <a:srgbClr val="01458E"/>
                </a:solidFill>
                <a:latin typeface="华文楷体" panose="02010600040101010101" pitchFamily="2" charset="-122"/>
                <a:ea typeface="华文楷体" panose="02010600040101010101" pitchFamily="2" charset="-122"/>
              </a:rPr>
              <a:t>小时的大容量锂离子电源</a:t>
            </a:r>
            <a:r>
              <a:rPr lang="en-US" altLang="zh-CN" sz="2800" dirty="0">
                <a:solidFill>
                  <a:srgbClr val="01458E"/>
                </a:solidFill>
                <a:latin typeface="华文楷体" panose="02010600040101010101" pitchFamily="2" charset="-122"/>
                <a:ea typeface="华文楷体" panose="02010600040101010101" pitchFamily="2" charset="-122"/>
              </a:rPr>
              <a:t>6</a:t>
            </a:r>
            <a:r>
              <a:rPr lang="zh-CN" altLang="zh-CN" sz="2800" dirty="0">
                <a:solidFill>
                  <a:srgbClr val="01458E"/>
                </a:solidFill>
                <a:latin typeface="华文楷体" panose="02010600040101010101" pitchFamily="2" charset="-122"/>
                <a:ea typeface="华文楷体" panose="02010600040101010101" pitchFamily="2" charset="-122"/>
              </a:rPr>
              <a:t>台，共安装监控分站</a:t>
            </a:r>
            <a:r>
              <a:rPr lang="en-US" altLang="zh-CN" sz="2800" dirty="0">
                <a:solidFill>
                  <a:srgbClr val="01458E"/>
                </a:solidFill>
                <a:latin typeface="华文楷体" panose="02010600040101010101" pitchFamily="2" charset="-122"/>
                <a:ea typeface="华文楷体" panose="02010600040101010101" pitchFamily="2" charset="-122"/>
              </a:rPr>
              <a:t>25</a:t>
            </a:r>
            <a:r>
              <a:rPr lang="zh-CN" altLang="zh-CN" sz="2800" dirty="0">
                <a:solidFill>
                  <a:srgbClr val="01458E"/>
                </a:solidFill>
                <a:latin typeface="华文楷体" panose="02010600040101010101" pitchFamily="2" charset="-122"/>
                <a:ea typeface="华文楷体" panose="02010600040101010101" pitchFamily="2" charset="-122"/>
              </a:rPr>
              <a:t>台，各类传感器</a:t>
            </a:r>
            <a:r>
              <a:rPr lang="en-US" altLang="zh-CN" sz="2800" dirty="0">
                <a:solidFill>
                  <a:srgbClr val="01458E"/>
                </a:solidFill>
                <a:latin typeface="华文楷体" panose="02010600040101010101" pitchFamily="2" charset="-122"/>
                <a:ea typeface="华文楷体" panose="02010600040101010101" pitchFamily="2" charset="-122"/>
              </a:rPr>
              <a:t>223</a:t>
            </a:r>
            <a:r>
              <a:rPr lang="zh-CN" altLang="zh-CN" sz="2800" dirty="0">
                <a:solidFill>
                  <a:srgbClr val="01458E"/>
                </a:solidFill>
                <a:latin typeface="华文楷体" panose="02010600040101010101" pitchFamily="2" charset="-122"/>
                <a:ea typeface="华文楷体" panose="02010600040101010101" pitchFamily="2" charset="-122"/>
              </a:rPr>
              <a:t>台，满足</a:t>
            </a:r>
            <a:r>
              <a:rPr lang="zh-CN" altLang="en-US" sz="2800" dirty="0">
                <a:solidFill>
                  <a:srgbClr val="01458E"/>
                </a:solidFill>
                <a:latin typeface="华文楷体" panose="02010600040101010101" pitchFamily="2" charset="-122"/>
                <a:ea typeface="华文楷体" panose="02010600040101010101" pitchFamily="2" charset="-122"/>
              </a:rPr>
              <a:t>国家和山东省对安全监控系统升级改造的各项要求。</a:t>
            </a:r>
            <a:endParaRPr lang="zh-CN" altLang="zh-CN" dirty="0">
              <a:solidFill>
                <a:srgbClr val="01458E"/>
              </a:solidFill>
              <a:latin typeface="华文楷体" panose="02010600040101010101" pitchFamily="2" charset="-122"/>
              <a:ea typeface="华文楷体" panose="02010600040101010101" pitchFamily="2" charset="-122"/>
            </a:endParaRPr>
          </a:p>
        </p:txBody>
      </p:sp>
      <p:pic>
        <p:nvPicPr>
          <p:cNvPr id="16" name="图片 15">
            <a:extLst>
              <a:ext uri="{FF2B5EF4-FFF2-40B4-BE49-F238E27FC236}">
                <a16:creationId xmlns:a16="http://schemas.microsoft.com/office/drawing/2014/main" id="{062322F7-0AA3-ED49-8273-E8E206091F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43195" y="981522"/>
            <a:ext cx="5778385" cy="4824536"/>
          </a:xfrm>
          <a:prstGeom prst="rect">
            <a:avLst/>
          </a:prstGeom>
        </p:spPr>
      </p:pic>
      <p:pic>
        <p:nvPicPr>
          <p:cNvPr id="4" name="图片 3">
            <a:extLst>
              <a:ext uri="{FF2B5EF4-FFF2-40B4-BE49-F238E27FC236}">
                <a16:creationId xmlns:a16="http://schemas.microsoft.com/office/drawing/2014/main" id="{8F4DE8CE-F3F0-E244-B33F-BBE9443249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5" name="文本框 4">
            <a:extLst>
              <a:ext uri="{FF2B5EF4-FFF2-40B4-BE49-F238E27FC236}">
                <a16:creationId xmlns:a16="http://schemas.microsoft.com/office/drawing/2014/main" id="{EC04196C-091D-5E43-90C5-BF1BDEAA3476}"/>
              </a:ext>
            </a:extLst>
          </p:cNvPr>
          <p:cNvSpPr txBox="1"/>
          <p:nvPr/>
        </p:nvSpPr>
        <p:spPr>
          <a:xfrm>
            <a:off x="1058615" y="45418"/>
            <a:ext cx="7776864"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二、谋划系统建设，</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升级完成后系统优势明显</a:t>
            </a:r>
          </a:p>
        </p:txBody>
      </p:sp>
      <p:sp>
        <p:nvSpPr>
          <p:cNvPr id="2" name="文本框 1">
            <a:extLst>
              <a:ext uri="{FF2B5EF4-FFF2-40B4-BE49-F238E27FC236}">
                <a16:creationId xmlns:a16="http://schemas.microsoft.com/office/drawing/2014/main" id="{CC28C481-4C96-774A-B61D-5E50D1BDCE05}"/>
              </a:ext>
            </a:extLst>
          </p:cNvPr>
          <p:cNvSpPr txBox="1"/>
          <p:nvPr/>
        </p:nvSpPr>
        <p:spPr>
          <a:xfrm>
            <a:off x="122511" y="1557586"/>
            <a:ext cx="5616621" cy="954107"/>
          </a:xfrm>
          <a:prstGeom prst="rect">
            <a:avLst/>
          </a:prstGeom>
          <a:noFill/>
        </p:spPr>
        <p:txBody>
          <a:bodyPr wrap="square" rtlCol="0">
            <a:spAutoFit/>
          </a:bodyPr>
          <a:lstStyle/>
          <a:p>
            <a:r>
              <a:rPr lang="zh-CN" altLang="en-US" sz="2800" b="1" dirty="0">
                <a:solidFill>
                  <a:srgbClr val="01458E"/>
                </a:solidFill>
                <a:latin typeface="华文楷体" panose="02010600040101010101" pitchFamily="2" charset="-122"/>
                <a:ea typeface="华文楷体" panose="02010600040101010101" pitchFamily="2" charset="-122"/>
              </a:rPr>
              <a:t>（一）采用全部更换方式，从源头上提高技术水平。</a:t>
            </a:r>
          </a:p>
        </p:txBody>
      </p:sp>
    </p:spTree>
    <p:extLst>
      <p:ext uri="{BB962C8B-B14F-4D97-AF65-F5344CB8AC3E}">
        <p14:creationId xmlns:p14="http://schemas.microsoft.com/office/powerpoint/2010/main" val="3267911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p:tgtEl>
                                          <p:spTgt spid="14"/>
                                        </p:tgtEl>
                                        <p:attrNameLst>
                                          <p:attrName>ppt_x</p:attrName>
                                        </p:attrNameLst>
                                      </p:cBhvr>
                                      <p:tavLst>
                                        <p:tav tm="0">
                                          <p:val>
                                            <p:strVal val="#ppt_x-#ppt_w*1.125000"/>
                                          </p:val>
                                        </p:tav>
                                        <p:tav tm="100000">
                                          <p:val>
                                            <p:strVal val="#ppt_x"/>
                                          </p:val>
                                        </p:tav>
                                      </p:tavLst>
                                    </p:anim>
                                    <p:animEffect transition="in" filter="wipe(right)">
                                      <p:cBhvr>
                                        <p:cTn id="13" dur="1000"/>
                                        <p:tgtEl>
                                          <p:spTgt spid="14"/>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p:tgtEl>
                                          <p:spTgt spid="2"/>
                                        </p:tgtEl>
                                        <p:attrNameLst>
                                          <p:attrName>ppt_x</p:attrName>
                                        </p:attrNameLst>
                                      </p:cBhvr>
                                      <p:tavLst>
                                        <p:tav tm="0">
                                          <p:val>
                                            <p:strVal val="#ppt_x-#ppt_w*1.125000"/>
                                          </p:val>
                                        </p:tav>
                                        <p:tav tm="100000">
                                          <p:val>
                                            <p:strVal val="#ppt_x"/>
                                          </p:val>
                                        </p:tav>
                                      </p:tavLst>
                                    </p:anim>
                                    <p:animEffect transition="in" filter="wipe(right)">
                                      <p:cBhvr>
                                        <p:cTn id="17" dur="1000"/>
                                        <p:tgtEl>
                                          <p:spTgt spid="2"/>
                                        </p:tgtEl>
                                      </p:cBhvr>
                                    </p:animEffect>
                                  </p:childTnLst>
                                </p:cTn>
                              </p:par>
                              <p:par>
                                <p:cTn id="18" presetID="1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p:tgtEl>
                                          <p:spTgt spid="16"/>
                                        </p:tgtEl>
                                        <p:attrNameLst>
                                          <p:attrName>ppt_x</p:attrName>
                                        </p:attrNameLst>
                                      </p:cBhvr>
                                      <p:tavLst>
                                        <p:tav tm="0">
                                          <p:val>
                                            <p:strVal val="#ppt_x+#ppt_w*1.125000"/>
                                          </p:val>
                                        </p:tav>
                                        <p:tav tm="100000">
                                          <p:val>
                                            <p:strVal val="#ppt_x"/>
                                          </p:val>
                                        </p:tav>
                                      </p:tavLst>
                                    </p:anim>
                                    <p:animEffect transition="in" filter="wipe(left)">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9028DE6-52A3-254F-BD2A-018E155AFEE8}"/>
              </a:ext>
            </a:extLst>
          </p:cNvPr>
          <p:cNvGrpSpPr/>
          <p:nvPr/>
        </p:nvGrpSpPr>
        <p:grpSpPr>
          <a:xfrm>
            <a:off x="7783102" y="666"/>
            <a:ext cx="2967255" cy="3501136"/>
            <a:chOff x="4832531" y="1500201"/>
            <a:chExt cx="2966869" cy="3501947"/>
          </a:xfrm>
        </p:grpSpPr>
        <p:sp>
          <p:nvSpPr>
            <p:cNvPr id="3" name="等腰三角形 16">
              <a:extLst>
                <a:ext uri="{FF2B5EF4-FFF2-40B4-BE49-F238E27FC236}">
                  <a16:creationId xmlns:a16="http://schemas.microsoft.com/office/drawing/2014/main" id="{23EC36B1-7B46-A64C-BC34-AECEF940EF6F}"/>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任意多边形 3">
              <a:extLst>
                <a:ext uri="{FF2B5EF4-FFF2-40B4-BE49-F238E27FC236}">
                  <a16:creationId xmlns:a16="http://schemas.microsoft.com/office/drawing/2014/main" id="{7B90BE77-A34B-2949-97D3-B80F7D73A127}"/>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a:extLst>
              <a:ext uri="{FF2B5EF4-FFF2-40B4-BE49-F238E27FC236}">
                <a16:creationId xmlns:a16="http://schemas.microsoft.com/office/drawing/2014/main" id="{E7BAE12B-6477-6942-B3D5-F7D073906856}"/>
              </a:ext>
            </a:extLst>
          </p:cNvPr>
          <p:cNvGrpSpPr/>
          <p:nvPr/>
        </p:nvGrpSpPr>
        <p:grpSpPr>
          <a:xfrm>
            <a:off x="6173390" y="666"/>
            <a:ext cx="2967255" cy="3501136"/>
            <a:chOff x="4832531" y="1500201"/>
            <a:chExt cx="2966869" cy="3501947"/>
          </a:xfrm>
        </p:grpSpPr>
        <p:sp>
          <p:nvSpPr>
            <p:cNvPr id="6" name="等腰三角形 16">
              <a:extLst>
                <a:ext uri="{FF2B5EF4-FFF2-40B4-BE49-F238E27FC236}">
                  <a16:creationId xmlns:a16="http://schemas.microsoft.com/office/drawing/2014/main" id="{3AAABCC9-4191-F542-98A5-D59E7F820F03}"/>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7">
              <a:extLst>
                <a:ext uri="{FF2B5EF4-FFF2-40B4-BE49-F238E27FC236}">
                  <a16:creationId xmlns:a16="http://schemas.microsoft.com/office/drawing/2014/main" id="{50262D24-1B21-D342-AA16-7A6A4C0B68F0}"/>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a:extLst>
              <a:ext uri="{FF2B5EF4-FFF2-40B4-BE49-F238E27FC236}">
                <a16:creationId xmlns:a16="http://schemas.microsoft.com/office/drawing/2014/main" id="{21CF2FF3-280A-FB47-B6D0-7204CEA7B5AD}"/>
              </a:ext>
            </a:extLst>
          </p:cNvPr>
          <p:cNvGrpSpPr/>
          <p:nvPr/>
        </p:nvGrpSpPr>
        <p:grpSpPr>
          <a:xfrm>
            <a:off x="4591099" y="666"/>
            <a:ext cx="2967255" cy="3501136"/>
            <a:chOff x="4832531" y="1500201"/>
            <a:chExt cx="2966869" cy="3501947"/>
          </a:xfrm>
        </p:grpSpPr>
        <p:sp>
          <p:nvSpPr>
            <p:cNvPr id="9" name="等腰三角形 16">
              <a:extLst>
                <a:ext uri="{FF2B5EF4-FFF2-40B4-BE49-F238E27FC236}">
                  <a16:creationId xmlns:a16="http://schemas.microsoft.com/office/drawing/2014/main" id="{F8317A0B-503C-DC4A-B79A-D3D1574DA67D}"/>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10">
              <a:extLst>
                <a:ext uri="{FF2B5EF4-FFF2-40B4-BE49-F238E27FC236}">
                  <a16:creationId xmlns:a16="http://schemas.microsoft.com/office/drawing/2014/main" id="{525106AE-5687-C341-B217-9107C199ECD9}"/>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 name="组合 10">
            <a:extLst>
              <a:ext uri="{FF2B5EF4-FFF2-40B4-BE49-F238E27FC236}">
                <a16:creationId xmlns:a16="http://schemas.microsoft.com/office/drawing/2014/main" id="{04A68D70-AEEF-5F43-B6B0-7C03E737E192}"/>
              </a:ext>
            </a:extLst>
          </p:cNvPr>
          <p:cNvGrpSpPr/>
          <p:nvPr/>
        </p:nvGrpSpPr>
        <p:grpSpPr>
          <a:xfrm>
            <a:off x="2970490" y="666"/>
            <a:ext cx="2967255" cy="3501136"/>
            <a:chOff x="4832531" y="1500201"/>
            <a:chExt cx="2966869" cy="3501947"/>
          </a:xfrm>
        </p:grpSpPr>
        <p:sp>
          <p:nvSpPr>
            <p:cNvPr id="12" name="等腰三角形 16">
              <a:extLst>
                <a:ext uri="{FF2B5EF4-FFF2-40B4-BE49-F238E27FC236}">
                  <a16:creationId xmlns:a16="http://schemas.microsoft.com/office/drawing/2014/main" id="{6D9B31D9-372A-944D-A233-A70B344716B8}"/>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3">
              <a:extLst>
                <a:ext uri="{FF2B5EF4-FFF2-40B4-BE49-F238E27FC236}">
                  <a16:creationId xmlns:a16="http://schemas.microsoft.com/office/drawing/2014/main" id="{7543BD41-97FB-0444-A271-06E2C0FA4122}"/>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rgbClr val="CFCFCF"/>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 name="组合 13">
            <a:extLst>
              <a:ext uri="{FF2B5EF4-FFF2-40B4-BE49-F238E27FC236}">
                <a16:creationId xmlns:a16="http://schemas.microsoft.com/office/drawing/2014/main" id="{64BF76CA-7F3E-534D-81FB-05CDFC0A82F6}"/>
              </a:ext>
            </a:extLst>
          </p:cNvPr>
          <p:cNvGrpSpPr/>
          <p:nvPr/>
        </p:nvGrpSpPr>
        <p:grpSpPr>
          <a:xfrm>
            <a:off x="1346647" y="666"/>
            <a:ext cx="2967255" cy="3501136"/>
            <a:chOff x="1538516" y="1764413"/>
            <a:chExt cx="2966869" cy="3501947"/>
          </a:xfrm>
        </p:grpSpPr>
        <p:sp>
          <p:nvSpPr>
            <p:cNvPr id="15" name="等腰三角形 16">
              <a:extLst>
                <a:ext uri="{FF2B5EF4-FFF2-40B4-BE49-F238E27FC236}">
                  <a16:creationId xmlns:a16="http://schemas.microsoft.com/office/drawing/2014/main" id="{11C60EB2-35E7-6B48-ADFE-44CAF82F525A}"/>
                </a:ext>
              </a:extLst>
            </p:cNvPr>
            <p:cNvSpPr/>
            <p:nvPr/>
          </p:nvSpPr>
          <p:spPr>
            <a:xfrm rot="420000" flipV="1">
              <a:off x="1538516" y="4874931"/>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a:extLst>
                <a:ext uri="{FF2B5EF4-FFF2-40B4-BE49-F238E27FC236}">
                  <a16:creationId xmlns:a16="http://schemas.microsoft.com/office/drawing/2014/main" id="{8111B1C8-DAC2-4948-8380-63AF24E36852}"/>
                </a:ext>
              </a:extLst>
            </p:cNvPr>
            <p:cNvSpPr/>
            <p:nvPr/>
          </p:nvSpPr>
          <p:spPr>
            <a:xfrm>
              <a:off x="2522584" y="1764413"/>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a:extLst>
              <a:ext uri="{FF2B5EF4-FFF2-40B4-BE49-F238E27FC236}">
                <a16:creationId xmlns:a16="http://schemas.microsoft.com/office/drawing/2014/main" id="{C23B4540-BD05-3243-8EC7-99D02C12C6F0}"/>
              </a:ext>
            </a:extLst>
          </p:cNvPr>
          <p:cNvGrpSpPr/>
          <p:nvPr/>
        </p:nvGrpSpPr>
        <p:grpSpPr>
          <a:xfrm>
            <a:off x="1566232" y="66475"/>
            <a:ext cx="764612" cy="3196789"/>
            <a:chOff x="1250997" y="1830236"/>
            <a:chExt cx="1271586" cy="3197529"/>
          </a:xfrm>
        </p:grpSpPr>
        <p:sp>
          <p:nvSpPr>
            <p:cNvPr id="18" name="任意多边形 16">
              <a:extLst>
                <a:ext uri="{FF2B5EF4-FFF2-40B4-BE49-F238E27FC236}">
                  <a16:creationId xmlns:a16="http://schemas.microsoft.com/office/drawing/2014/main" id="{FAE3C267-78C0-814F-99F0-AB283C70DC4A}"/>
                </a:ext>
              </a:extLst>
            </p:cNvPr>
            <p:cNvSpPr/>
            <p:nvPr/>
          </p:nvSpPr>
          <p:spPr>
            <a:xfrm>
              <a:off x="1250997" y="1830236"/>
              <a:ext cx="1271586" cy="3197529"/>
            </a:xfrm>
            <a:custGeom>
              <a:avLst/>
              <a:gdLst>
                <a:gd name="connsiteX0" fmla="*/ 767235 w 1271587"/>
                <a:gd name="connsiteY0" fmla="*/ 0 h 3197529"/>
                <a:gd name="connsiteX1" fmla="*/ 1271587 w 1271587"/>
                <a:gd name="connsiteY1" fmla="*/ 126088 h 3197529"/>
                <a:gd name="connsiteX2" fmla="*/ 1271587 w 1271587"/>
                <a:gd name="connsiteY2" fmla="*/ 3066470 h 3197529"/>
                <a:gd name="connsiteX3" fmla="*/ 747354 w 1271587"/>
                <a:gd name="connsiteY3" fmla="*/ 3197529 h 3197529"/>
                <a:gd name="connsiteX4" fmla="*/ 605625 w 1271587"/>
                <a:gd name="connsiteY4" fmla="*/ 3068717 h 3197529"/>
                <a:gd name="connsiteX5" fmla="*/ 0 w 1271587"/>
                <a:gd name="connsiteY5" fmla="*/ 1606609 h 3197529"/>
                <a:gd name="connsiteX6" fmla="*/ 752463 w 1271587"/>
                <a:gd name="connsiteY6" fmla="*/ 11047 h 31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587" h="3197529">
                  <a:moveTo>
                    <a:pt x="767235" y="0"/>
                  </a:moveTo>
                  <a:lnTo>
                    <a:pt x="1271587" y="126088"/>
                  </a:lnTo>
                  <a:lnTo>
                    <a:pt x="1271587" y="3066470"/>
                  </a:lnTo>
                  <a:lnTo>
                    <a:pt x="747354" y="3197529"/>
                  </a:lnTo>
                  <a:lnTo>
                    <a:pt x="605625" y="3068717"/>
                  </a:lnTo>
                  <a:cubicBezTo>
                    <a:pt x="231439" y="2694531"/>
                    <a:pt x="0" y="2177598"/>
                    <a:pt x="0" y="1606609"/>
                  </a:cubicBezTo>
                  <a:cubicBezTo>
                    <a:pt x="0" y="964247"/>
                    <a:pt x="292915" y="390299"/>
                    <a:pt x="752463" y="11047"/>
                  </a:cubicBezTo>
                  <a:close/>
                </a:path>
              </a:pathLst>
            </a:custGeom>
            <a:solidFill>
              <a:srgbClr val="01ACBE"/>
            </a:solidFill>
            <a:ln>
              <a:noFill/>
            </a:ln>
            <a:effectLst>
              <a:innerShdw blurRad="177800" dist="101600" dir="10800000">
                <a:srgbClr val="1F1F1F">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3">
              <a:extLst>
                <a:ext uri="{FF2B5EF4-FFF2-40B4-BE49-F238E27FC236}">
                  <a16:creationId xmlns:a16="http://schemas.microsoft.com/office/drawing/2014/main" id="{C00C88F0-C24C-D34E-8FFD-A61F83018ACA}"/>
                </a:ext>
              </a:extLst>
            </p:cNvPr>
            <p:cNvSpPr txBox="1"/>
            <p:nvPr/>
          </p:nvSpPr>
          <p:spPr>
            <a:xfrm>
              <a:off x="1370118" y="2455107"/>
              <a:ext cx="1023694" cy="1924387"/>
            </a:xfrm>
            <a:prstGeom prst="rect">
              <a:avLst/>
            </a:prstGeom>
            <a:noFill/>
          </p:spPr>
          <p:txBody>
            <a:bodyPr vert="eaVert" wrap="square" rtlCol="0">
              <a:spAutoFit/>
            </a:bodyPr>
            <a:lstStyle/>
            <a:p>
              <a:pPr algn="ctr"/>
              <a:r>
                <a:rPr lang="zh-Hans" altLang="en-US" sz="2800" dirty="0">
                  <a:solidFill>
                    <a:prstClr val="white"/>
                  </a:solidFill>
                  <a:latin typeface="方正正中黑简体" panose="02000000000000000000" pitchFamily="2" charset="-122"/>
                  <a:ea typeface="方正正中黑简体" panose="02000000000000000000" pitchFamily="2" charset="-122"/>
                </a:rPr>
                <a:t>装备情况</a:t>
              </a:r>
              <a:endParaRPr lang="zh-CN" altLang="en-US" sz="2800" dirty="0">
                <a:solidFill>
                  <a:prstClr val="white"/>
                </a:solidFill>
                <a:latin typeface="方正正中黑简体" panose="02000000000000000000" pitchFamily="2" charset="-122"/>
                <a:ea typeface="方正正中黑简体" panose="02000000000000000000" pitchFamily="2" charset="-122"/>
              </a:endParaRPr>
            </a:p>
          </p:txBody>
        </p:sp>
      </p:grpSp>
      <p:sp>
        <p:nvSpPr>
          <p:cNvPr id="20" name="文本框 4">
            <a:extLst>
              <a:ext uri="{FF2B5EF4-FFF2-40B4-BE49-F238E27FC236}">
                <a16:creationId xmlns:a16="http://schemas.microsoft.com/office/drawing/2014/main" id="{ACB6466A-D844-0042-80E5-6C2890DB8236}"/>
              </a:ext>
            </a:extLst>
          </p:cNvPr>
          <p:cNvSpPr txBox="1"/>
          <p:nvPr/>
        </p:nvSpPr>
        <p:spPr>
          <a:xfrm>
            <a:off x="3317907" y="425952"/>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FFB850"/>
                </a:solidFill>
                <a:latin typeface="Hiragino Sans GB W6" panose="020B0600000000000000" pitchFamily="34" charset="-122"/>
                <a:ea typeface="Hiragino Sans GB W6" panose="020B0600000000000000" pitchFamily="34" charset="-122"/>
              </a:rPr>
              <a:t>01</a:t>
            </a:r>
            <a:endParaRPr lang="zh-CN" altLang="en-US" sz="3200" dirty="0">
              <a:solidFill>
                <a:srgbClr val="FFB850"/>
              </a:solidFill>
              <a:latin typeface="Hiragino Sans GB W6" panose="020B0600000000000000" pitchFamily="34" charset="-122"/>
              <a:ea typeface="Hiragino Sans GB W6" panose="020B0600000000000000" pitchFamily="34" charset="-122"/>
            </a:endParaRPr>
          </a:p>
        </p:txBody>
      </p:sp>
      <p:sp>
        <p:nvSpPr>
          <p:cNvPr id="21" name="矩形 20">
            <a:extLst>
              <a:ext uri="{FF2B5EF4-FFF2-40B4-BE49-F238E27FC236}">
                <a16:creationId xmlns:a16="http://schemas.microsoft.com/office/drawing/2014/main" id="{2FA85CE0-6B0D-E245-A9BA-B83548F4EF78}"/>
              </a:ext>
            </a:extLst>
          </p:cNvPr>
          <p:cNvSpPr/>
          <p:nvPr/>
        </p:nvSpPr>
        <p:spPr>
          <a:xfrm>
            <a:off x="3390841" y="400130"/>
            <a:ext cx="635863" cy="88567"/>
          </a:xfrm>
          <a:prstGeom prst="rect">
            <a:avLst/>
          </a:prstGeom>
          <a:solidFill>
            <a:srgbClr val="FFB850"/>
          </a:solidFill>
          <a:ln>
            <a:noFill/>
          </a:ln>
          <a:scene3d>
            <a:camera prst="perspectiveLeft" fov="27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B850"/>
              </a:solidFill>
            </a:endParaRPr>
          </a:p>
        </p:txBody>
      </p:sp>
      <p:sp>
        <p:nvSpPr>
          <p:cNvPr id="22" name="文本框 29">
            <a:extLst>
              <a:ext uri="{FF2B5EF4-FFF2-40B4-BE49-F238E27FC236}">
                <a16:creationId xmlns:a16="http://schemas.microsoft.com/office/drawing/2014/main" id="{825E1986-E60E-9F4F-8E45-E7D39C1E48F6}"/>
              </a:ext>
            </a:extLst>
          </p:cNvPr>
          <p:cNvSpPr txBox="1"/>
          <p:nvPr/>
        </p:nvSpPr>
        <p:spPr>
          <a:xfrm>
            <a:off x="4858608" y="425952"/>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01ACBE"/>
                </a:solidFill>
                <a:latin typeface="Hiragino Sans GB W6" panose="020B0600000000000000" pitchFamily="34" charset="-122"/>
                <a:ea typeface="Hiragino Sans GB W6" panose="020B0600000000000000" pitchFamily="34" charset="-122"/>
              </a:rPr>
              <a:t>02</a:t>
            </a:r>
            <a:endParaRPr lang="zh-CN" altLang="en-US" sz="3200" dirty="0">
              <a:solidFill>
                <a:srgbClr val="01ACBE"/>
              </a:solidFill>
              <a:latin typeface="Hiragino Sans GB W6" panose="020B0600000000000000" pitchFamily="34" charset="-122"/>
              <a:ea typeface="Hiragino Sans GB W6" panose="020B0600000000000000" pitchFamily="34" charset="-122"/>
            </a:endParaRPr>
          </a:p>
        </p:txBody>
      </p:sp>
      <p:sp>
        <p:nvSpPr>
          <p:cNvPr id="23" name="矩形 22">
            <a:extLst>
              <a:ext uri="{FF2B5EF4-FFF2-40B4-BE49-F238E27FC236}">
                <a16:creationId xmlns:a16="http://schemas.microsoft.com/office/drawing/2014/main" id="{E2AA0C61-15B0-5A46-8037-A64E53C744F3}"/>
              </a:ext>
            </a:extLst>
          </p:cNvPr>
          <p:cNvSpPr/>
          <p:nvPr/>
        </p:nvSpPr>
        <p:spPr>
          <a:xfrm>
            <a:off x="4963315" y="400130"/>
            <a:ext cx="635863" cy="88567"/>
          </a:xfrm>
          <a:prstGeom prst="rect">
            <a:avLst/>
          </a:prstGeom>
          <a:solidFill>
            <a:srgbClr val="01ACBE"/>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文本框 31">
            <a:extLst>
              <a:ext uri="{FF2B5EF4-FFF2-40B4-BE49-F238E27FC236}">
                <a16:creationId xmlns:a16="http://schemas.microsoft.com/office/drawing/2014/main" id="{3D3E4296-D43E-AB40-BDFC-F76AD555A525}"/>
              </a:ext>
            </a:extLst>
          </p:cNvPr>
          <p:cNvSpPr txBox="1"/>
          <p:nvPr/>
        </p:nvSpPr>
        <p:spPr>
          <a:xfrm>
            <a:off x="6518933" y="425952"/>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E87071"/>
                </a:solidFill>
                <a:latin typeface="Hiragino Sans GB W6" panose="020B0600000000000000" pitchFamily="34" charset="-122"/>
                <a:ea typeface="Hiragino Sans GB W6" panose="020B0600000000000000" pitchFamily="34" charset="-122"/>
              </a:rPr>
              <a:t>03</a:t>
            </a:r>
            <a:endParaRPr lang="zh-CN" altLang="en-US" sz="3200" dirty="0">
              <a:solidFill>
                <a:srgbClr val="E87071"/>
              </a:solidFill>
              <a:latin typeface="Hiragino Sans GB W6" panose="020B0600000000000000" pitchFamily="34" charset="-122"/>
              <a:ea typeface="Hiragino Sans GB W6" panose="020B0600000000000000" pitchFamily="34" charset="-122"/>
            </a:endParaRPr>
          </a:p>
        </p:txBody>
      </p:sp>
      <p:sp>
        <p:nvSpPr>
          <p:cNvPr id="25" name="矩形 24">
            <a:extLst>
              <a:ext uri="{FF2B5EF4-FFF2-40B4-BE49-F238E27FC236}">
                <a16:creationId xmlns:a16="http://schemas.microsoft.com/office/drawing/2014/main" id="{4F2CC94B-D054-F943-9DE3-C2C5627279CC}"/>
              </a:ext>
            </a:extLst>
          </p:cNvPr>
          <p:cNvSpPr/>
          <p:nvPr/>
        </p:nvSpPr>
        <p:spPr>
          <a:xfrm>
            <a:off x="6617632" y="400130"/>
            <a:ext cx="635863" cy="88567"/>
          </a:xfrm>
          <a:prstGeom prst="rect">
            <a:avLst/>
          </a:prstGeom>
          <a:solidFill>
            <a:srgbClr val="E87071"/>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4F1ED"/>
              </a:solidFill>
            </a:endParaRPr>
          </a:p>
        </p:txBody>
      </p:sp>
      <p:sp>
        <p:nvSpPr>
          <p:cNvPr id="26" name="文本框 33">
            <a:extLst>
              <a:ext uri="{FF2B5EF4-FFF2-40B4-BE49-F238E27FC236}">
                <a16:creationId xmlns:a16="http://schemas.microsoft.com/office/drawing/2014/main" id="{ED07D419-4F6A-9847-9F4C-84C13193916E}"/>
              </a:ext>
            </a:extLst>
          </p:cNvPr>
          <p:cNvSpPr txBox="1"/>
          <p:nvPr/>
        </p:nvSpPr>
        <p:spPr>
          <a:xfrm>
            <a:off x="8136448" y="425952"/>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00AF92"/>
                </a:solidFill>
                <a:latin typeface="Hiragino Sans GB W6" panose="020B0600000000000000" pitchFamily="34" charset="-122"/>
                <a:ea typeface="Hiragino Sans GB W6" panose="020B0600000000000000" pitchFamily="34" charset="-122"/>
              </a:rPr>
              <a:t>04</a:t>
            </a:r>
            <a:endParaRPr lang="zh-CN" altLang="en-US" sz="3200" dirty="0">
              <a:solidFill>
                <a:srgbClr val="00AF92"/>
              </a:solidFill>
              <a:latin typeface="Hiragino Sans GB W6" panose="020B0600000000000000" pitchFamily="34" charset="-122"/>
              <a:ea typeface="Hiragino Sans GB W6" panose="020B0600000000000000" pitchFamily="34" charset="-122"/>
            </a:endParaRPr>
          </a:p>
        </p:txBody>
      </p:sp>
      <p:sp>
        <p:nvSpPr>
          <p:cNvPr id="27" name="矩形 26">
            <a:extLst>
              <a:ext uri="{FF2B5EF4-FFF2-40B4-BE49-F238E27FC236}">
                <a16:creationId xmlns:a16="http://schemas.microsoft.com/office/drawing/2014/main" id="{A476CB77-BFAE-9A47-9288-F5CB2B2761B0}"/>
              </a:ext>
            </a:extLst>
          </p:cNvPr>
          <p:cNvSpPr/>
          <p:nvPr/>
        </p:nvSpPr>
        <p:spPr>
          <a:xfrm>
            <a:off x="8239865" y="400130"/>
            <a:ext cx="635863" cy="88567"/>
          </a:xfrm>
          <a:prstGeom prst="rect">
            <a:avLst/>
          </a:prstGeom>
          <a:solidFill>
            <a:srgbClr val="00AF92"/>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6858"/>
              </a:solidFill>
            </a:endParaRPr>
          </a:p>
        </p:txBody>
      </p:sp>
      <p:sp>
        <p:nvSpPr>
          <p:cNvPr id="28" name="文本框 35">
            <a:extLst>
              <a:ext uri="{FF2B5EF4-FFF2-40B4-BE49-F238E27FC236}">
                <a16:creationId xmlns:a16="http://schemas.microsoft.com/office/drawing/2014/main" id="{D402C633-AE4F-5E49-B32A-270BBB42CC70}"/>
              </a:ext>
            </a:extLst>
          </p:cNvPr>
          <p:cNvSpPr txBox="1"/>
          <p:nvPr/>
        </p:nvSpPr>
        <p:spPr>
          <a:xfrm>
            <a:off x="9684534" y="425952"/>
            <a:ext cx="836016" cy="584640"/>
          </a:xfrm>
          <a:prstGeom prst="rect">
            <a:avLst/>
          </a:prstGeom>
          <a:noFill/>
          <a:scene3d>
            <a:camera prst="perspectiveLeft">
              <a:rot lat="0" lon="1200000" rev="0"/>
            </a:camera>
            <a:lightRig rig="threePt" dir="t"/>
          </a:scene3d>
        </p:spPr>
        <p:txBody>
          <a:bodyPr wrap="square" rtlCol="0">
            <a:spAutoFit/>
          </a:bodyPr>
          <a:lstStyle/>
          <a:p>
            <a:pPr algn="ctr"/>
            <a:r>
              <a:rPr lang="en-US" altLang="zh-CN" sz="3200" dirty="0">
                <a:solidFill>
                  <a:srgbClr val="663A77"/>
                </a:solidFill>
                <a:latin typeface="Hiragino Sans GB W6" panose="020B0600000000000000" pitchFamily="34" charset="-122"/>
                <a:ea typeface="Hiragino Sans GB W6" panose="020B0600000000000000" pitchFamily="34" charset="-122"/>
              </a:rPr>
              <a:t>05</a:t>
            </a:r>
            <a:endParaRPr lang="zh-CN" altLang="en-US" sz="3200" dirty="0">
              <a:solidFill>
                <a:srgbClr val="663A77"/>
              </a:solidFill>
              <a:latin typeface="Hiragino Sans GB W6" panose="020B0600000000000000" pitchFamily="34" charset="-122"/>
              <a:ea typeface="Hiragino Sans GB W6" panose="020B0600000000000000" pitchFamily="34" charset="-122"/>
            </a:endParaRPr>
          </a:p>
        </p:txBody>
      </p:sp>
      <p:sp>
        <p:nvSpPr>
          <p:cNvPr id="29" name="矩形 28">
            <a:extLst>
              <a:ext uri="{FF2B5EF4-FFF2-40B4-BE49-F238E27FC236}">
                <a16:creationId xmlns:a16="http://schemas.microsoft.com/office/drawing/2014/main" id="{9C3574A9-54F2-A84D-BFCC-CA0A82EF6509}"/>
              </a:ext>
            </a:extLst>
          </p:cNvPr>
          <p:cNvSpPr/>
          <p:nvPr/>
        </p:nvSpPr>
        <p:spPr>
          <a:xfrm>
            <a:off x="9789131" y="400130"/>
            <a:ext cx="635863" cy="88567"/>
          </a:xfrm>
          <a:prstGeom prst="rect">
            <a:avLst/>
          </a:prstGeom>
          <a:solidFill>
            <a:srgbClr val="663A77"/>
          </a:solidFill>
          <a:ln>
            <a:noFill/>
          </a:ln>
          <a:scene3d>
            <a:camera prst="perspectiveLeft">
              <a:rot lat="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grpSp>
        <p:nvGrpSpPr>
          <p:cNvPr id="30" name="Group 4">
            <a:extLst>
              <a:ext uri="{FF2B5EF4-FFF2-40B4-BE49-F238E27FC236}">
                <a16:creationId xmlns:a16="http://schemas.microsoft.com/office/drawing/2014/main" id="{F4D05509-1CF4-B842-B4A4-3CFD44AB4B35}"/>
              </a:ext>
            </a:extLst>
          </p:cNvPr>
          <p:cNvGrpSpPr>
            <a:grpSpLocks noChangeAspect="1"/>
          </p:cNvGrpSpPr>
          <p:nvPr/>
        </p:nvGrpSpPr>
        <p:grpSpPr bwMode="auto">
          <a:xfrm>
            <a:off x="2860676" y="2431387"/>
            <a:ext cx="389710" cy="331855"/>
            <a:chOff x="3688" y="2034"/>
            <a:chExt cx="297" cy="253"/>
          </a:xfrm>
          <a:solidFill>
            <a:schemeClr val="bg1">
              <a:lumMod val="65000"/>
            </a:schemeClr>
          </a:solidFill>
          <a:scene3d>
            <a:camera prst="perspectiveLeft"/>
            <a:lightRig rig="threePt" dir="t"/>
          </a:scene3d>
        </p:grpSpPr>
        <p:sp>
          <p:nvSpPr>
            <p:cNvPr id="31" name="Freeform 5">
              <a:extLst>
                <a:ext uri="{FF2B5EF4-FFF2-40B4-BE49-F238E27FC236}">
                  <a16:creationId xmlns:a16="http://schemas.microsoft.com/office/drawing/2014/main" id="{46E0267A-E2D7-9046-973D-F7E786BF240E}"/>
                </a:ext>
              </a:extLst>
            </p:cNvPr>
            <p:cNvSpPr>
              <a:spLocks/>
            </p:cNvSpPr>
            <p:nvPr/>
          </p:nvSpPr>
          <p:spPr bwMode="auto">
            <a:xfrm>
              <a:off x="3688" y="2145"/>
              <a:ext cx="154" cy="142"/>
            </a:xfrm>
            <a:custGeom>
              <a:avLst/>
              <a:gdLst>
                <a:gd name="T0" fmla="*/ 10 w 64"/>
                <a:gd name="T1" fmla="*/ 0 h 58"/>
                <a:gd name="T2" fmla="*/ 10 w 64"/>
                <a:gd name="T3" fmla="*/ 0 h 58"/>
                <a:gd name="T4" fmla="*/ 2 w 64"/>
                <a:gd name="T5" fmla="*/ 18 h 58"/>
                <a:gd name="T6" fmla="*/ 21 w 64"/>
                <a:gd name="T7" fmla="*/ 47 h 58"/>
                <a:gd name="T8" fmla="*/ 18 w 64"/>
                <a:gd name="T9" fmla="*/ 57 h 58"/>
                <a:gd name="T10" fmla="*/ 19 w 64"/>
                <a:gd name="T11" fmla="*/ 58 h 58"/>
                <a:gd name="T12" fmla="*/ 37 w 64"/>
                <a:gd name="T13" fmla="*/ 50 h 58"/>
                <a:gd name="T14" fmla="*/ 64 w 64"/>
                <a:gd name="T15" fmla="*/ 44 h 58"/>
                <a:gd name="T16" fmla="*/ 10 w 64"/>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8">
                  <a:moveTo>
                    <a:pt x="10" y="0"/>
                  </a:moveTo>
                  <a:cubicBezTo>
                    <a:pt x="10" y="0"/>
                    <a:pt x="10" y="0"/>
                    <a:pt x="10" y="0"/>
                  </a:cubicBezTo>
                  <a:cubicBezTo>
                    <a:pt x="6" y="5"/>
                    <a:pt x="2" y="11"/>
                    <a:pt x="2" y="18"/>
                  </a:cubicBezTo>
                  <a:cubicBezTo>
                    <a:pt x="0" y="29"/>
                    <a:pt x="9" y="40"/>
                    <a:pt x="21" y="47"/>
                  </a:cubicBezTo>
                  <a:cubicBezTo>
                    <a:pt x="22" y="51"/>
                    <a:pt x="18" y="57"/>
                    <a:pt x="18" y="57"/>
                  </a:cubicBezTo>
                  <a:cubicBezTo>
                    <a:pt x="16" y="58"/>
                    <a:pt x="19" y="58"/>
                    <a:pt x="19" y="58"/>
                  </a:cubicBezTo>
                  <a:cubicBezTo>
                    <a:pt x="26" y="58"/>
                    <a:pt x="33" y="53"/>
                    <a:pt x="37" y="50"/>
                  </a:cubicBezTo>
                  <a:cubicBezTo>
                    <a:pt x="47" y="51"/>
                    <a:pt x="56" y="48"/>
                    <a:pt x="64" y="44"/>
                  </a:cubicBezTo>
                  <a:cubicBezTo>
                    <a:pt x="35" y="42"/>
                    <a:pt x="10" y="23"/>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 name="Freeform 6">
              <a:extLst>
                <a:ext uri="{FF2B5EF4-FFF2-40B4-BE49-F238E27FC236}">
                  <a16:creationId xmlns:a16="http://schemas.microsoft.com/office/drawing/2014/main" id="{AF56E85F-B884-CF4C-86B7-F72DFB7B240F}"/>
                </a:ext>
              </a:extLst>
            </p:cNvPr>
            <p:cNvSpPr>
              <a:spLocks noEditPoints="1"/>
            </p:cNvSpPr>
            <p:nvPr/>
          </p:nvSpPr>
          <p:spPr bwMode="auto">
            <a:xfrm>
              <a:off x="3719" y="2034"/>
              <a:ext cx="266" cy="250"/>
            </a:xfrm>
            <a:custGeom>
              <a:avLst/>
              <a:gdLst>
                <a:gd name="T0" fmla="*/ 110 w 110"/>
                <a:gd name="T1" fmla="*/ 44 h 103"/>
                <a:gd name="T2" fmla="*/ 55 w 110"/>
                <a:gd name="T3" fmla="*/ 0 h 103"/>
                <a:gd name="T4" fmla="*/ 0 w 110"/>
                <a:gd name="T5" fmla="*/ 44 h 103"/>
                <a:gd name="T6" fmla="*/ 54 w 110"/>
                <a:gd name="T7" fmla="*/ 87 h 103"/>
                <a:gd name="T8" fmla="*/ 83 w 110"/>
                <a:gd name="T9" fmla="*/ 102 h 103"/>
                <a:gd name="T10" fmla="*/ 86 w 110"/>
                <a:gd name="T11" fmla="*/ 100 h 103"/>
                <a:gd name="T12" fmla="*/ 79 w 110"/>
                <a:gd name="T13" fmla="*/ 84 h 103"/>
                <a:gd name="T14" fmla="*/ 110 w 110"/>
                <a:gd name="T15" fmla="*/ 44 h 103"/>
                <a:gd name="T16" fmla="*/ 86 w 110"/>
                <a:gd name="T17" fmla="*/ 32 h 103"/>
                <a:gd name="T18" fmla="*/ 82 w 110"/>
                <a:gd name="T19" fmla="*/ 36 h 103"/>
                <a:gd name="T20" fmla="*/ 81 w 110"/>
                <a:gd name="T21" fmla="*/ 36 h 103"/>
                <a:gd name="T22" fmla="*/ 78 w 110"/>
                <a:gd name="T23" fmla="*/ 32 h 103"/>
                <a:gd name="T24" fmla="*/ 78 w 110"/>
                <a:gd name="T25" fmla="*/ 32 h 103"/>
                <a:gd name="T26" fmla="*/ 81 w 110"/>
                <a:gd name="T27" fmla="*/ 28 h 103"/>
                <a:gd name="T28" fmla="*/ 82 w 110"/>
                <a:gd name="T29" fmla="*/ 28 h 103"/>
                <a:gd name="T30" fmla="*/ 86 w 110"/>
                <a:gd name="T31" fmla="*/ 32 h 103"/>
                <a:gd name="T32" fmla="*/ 69 w 110"/>
                <a:gd name="T33" fmla="*/ 58 h 103"/>
                <a:gd name="T34" fmla="*/ 63 w 110"/>
                <a:gd name="T35" fmla="*/ 64 h 103"/>
                <a:gd name="T36" fmla="*/ 62 w 110"/>
                <a:gd name="T37" fmla="*/ 64 h 103"/>
                <a:gd name="T38" fmla="*/ 57 w 110"/>
                <a:gd name="T39" fmla="*/ 58 h 103"/>
                <a:gd name="T40" fmla="*/ 57 w 110"/>
                <a:gd name="T41" fmla="*/ 40 h 103"/>
                <a:gd name="T42" fmla="*/ 56 w 110"/>
                <a:gd name="T43" fmla="*/ 36 h 103"/>
                <a:gd name="T44" fmla="*/ 49 w 110"/>
                <a:gd name="T45" fmla="*/ 36 h 103"/>
                <a:gd name="T46" fmla="*/ 49 w 110"/>
                <a:gd name="T47" fmla="*/ 58 h 103"/>
                <a:gd name="T48" fmla="*/ 46 w 110"/>
                <a:gd name="T49" fmla="*/ 64 h 103"/>
                <a:gd name="T50" fmla="*/ 45 w 110"/>
                <a:gd name="T51" fmla="*/ 64 h 103"/>
                <a:gd name="T52" fmla="*/ 41 w 110"/>
                <a:gd name="T53" fmla="*/ 58 h 103"/>
                <a:gd name="T54" fmla="*/ 41 w 110"/>
                <a:gd name="T55" fmla="*/ 40 h 103"/>
                <a:gd name="T56" fmla="*/ 38 w 110"/>
                <a:gd name="T57" fmla="*/ 36 h 103"/>
                <a:gd name="T58" fmla="*/ 33 w 110"/>
                <a:gd name="T59" fmla="*/ 36 h 103"/>
                <a:gd name="T60" fmla="*/ 33 w 110"/>
                <a:gd name="T61" fmla="*/ 58 h 103"/>
                <a:gd name="T62" fmla="*/ 29 w 110"/>
                <a:gd name="T63" fmla="*/ 64 h 103"/>
                <a:gd name="T64" fmla="*/ 27 w 110"/>
                <a:gd name="T65" fmla="*/ 64 h 103"/>
                <a:gd name="T66" fmla="*/ 21 w 110"/>
                <a:gd name="T67" fmla="*/ 58 h 103"/>
                <a:gd name="T68" fmla="*/ 21 w 110"/>
                <a:gd name="T69" fmla="*/ 30 h 103"/>
                <a:gd name="T70" fmla="*/ 28 w 110"/>
                <a:gd name="T71" fmla="*/ 28 h 103"/>
                <a:gd name="T72" fmla="*/ 45 w 110"/>
                <a:gd name="T73" fmla="*/ 28 h 103"/>
                <a:gd name="T74" fmla="*/ 46 w 110"/>
                <a:gd name="T75" fmla="*/ 28 h 103"/>
                <a:gd name="T76" fmla="*/ 60 w 110"/>
                <a:gd name="T77" fmla="*/ 28 h 103"/>
                <a:gd name="T78" fmla="*/ 69 w 110"/>
                <a:gd name="T79" fmla="*/ 35 h 103"/>
                <a:gd name="T80" fmla="*/ 69 w 110"/>
                <a:gd name="T81" fmla="*/ 58 h 103"/>
                <a:gd name="T82" fmla="*/ 85 w 110"/>
                <a:gd name="T83" fmla="*/ 60 h 103"/>
                <a:gd name="T84" fmla="*/ 81 w 110"/>
                <a:gd name="T85" fmla="*/ 64 h 103"/>
                <a:gd name="T86" fmla="*/ 81 w 110"/>
                <a:gd name="T87" fmla="*/ 64 h 103"/>
                <a:gd name="T88" fmla="*/ 77 w 110"/>
                <a:gd name="T89" fmla="*/ 60 h 103"/>
                <a:gd name="T90" fmla="*/ 77 w 110"/>
                <a:gd name="T91" fmla="*/ 44 h 103"/>
                <a:gd name="T92" fmla="*/ 81 w 110"/>
                <a:gd name="T93" fmla="*/ 40 h 103"/>
                <a:gd name="T94" fmla="*/ 81 w 110"/>
                <a:gd name="T95" fmla="*/ 40 h 103"/>
                <a:gd name="T96" fmla="*/ 85 w 110"/>
                <a:gd name="T97" fmla="*/ 44 h 103"/>
                <a:gd name="T98" fmla="*/ 85 w 110"/>
                <a:gd name="T99" fmla="*/ 6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103">
                  <a:moveTo>
                    <a:pt x="110" y="44"/>
                  </a:moveTo>
                  <a:cubicBezTo>
                    <a:pt x="110" y="20"/>
                    <a:pt x="86" y="0"/>
                    <a:pt x="55" y="0"/>
                  </a:cubicBezTo>
                  <a:cubicBezTo>
                    <a:pt x="24" y="0"/>
                    <a:pt x="0" y="20"/>
                    <a:pt x="0" y="44"/>
                  </a:cubicBezTo>
                  <a:cubicBezTo>
                    <a:pt x="0" y="68"/>
                    <a:pt x="24" y="87"/>
                    <a:pt x="54" y="87"/>
                  </a:cubicBezTo>
                  <a:cubicBezTo>
                    <a:pt x="59" y="92"/>
                    <a:pt x="73" y="102"/>
                    <a:pt x="83" y="102"/>
                  </a:cubicBezTo>
                  <a:cubicBezTo>
                    <a:pt x="83" y="102"/>
                    <a:pt x="88" y="103"/>
                    <a:pt x="86" y="100"/>
                  </a:cubicBezTo>
                  <a:cubicBezTo>
                    <a:pt x="86" y="100"/>
                    <a:pt x="77" y="90"/>
                    <a:pt x="79" y="84"/>
                  </a:cubicBezTo>
                  <a:cubicBezTo>
                    <a:pt x="98" y="76"/>
                    <a:pt x="110" y="61"/>
                    <a:pt x="110" y="44"/>
                  </a:cubicBezTo>
                  <a:close/>
                  <a:moveTo>
                    <a:pt x="86" y="32"/>
                  </a:moveTo>
                  <a:cubicBezTo>
                    <a:pt x="86" y="34"/>
                    <a:pt x="84" y="36"/>
                    <a:pt x="82" y="36"/>
                  </a:cubicBezTo>
                  <a:cubicBezTo>
                    <a:pt x="81" y="36"/>
                    <a:pt x="81" y="36"/>
                    <a:pt x="81" y="36"/>
                  </a:cubicBezTo>
                  <a:cubicBezTo>
                    <a:pt x="79" y="36"/>
                    <a:pt x="78" y="34"/>
                    <a:pt x="78" y="32"/>
                  </a:cubicBezTo>
                  <a:cubicBezTo>
                    <a:pt x="78" y="32"/>
                    <a:pt x="78" y="32"/>
                    <a:pt x="78" y="32"/>
                  </a:cubicBezTo>
                  <a:cubicBezTo>
                    <a:pt x="78" y="30"/>
                    <a:pt x="79" y="28"/>
                    <a:pt x="81" y="28"/>
                  </a:cubicBezTo>
                  <a:cubicBezTo>
                    <a:pt x="82" y="28"/>
                    <a:pt x="82" y="28"/>
                    <a:pt x="82" y="28"/>
                  </a:cubicBezTo>
                  <a:cubicBezTo>
                    <a:pt x="84" y="28"/>
                    <a:pt x="86" y="30"/>
                    <a:pt x="86" y="32"/>
                  </a:cubicBezTo>
                  <a:close/>
                  <a:moveTo>
                    <a:pt x="69" y="58"/>
                  </a:moveTo>
                  <a:cubicBezTo>
                    <a:pt x="69" y="60"/>
                    <a:pt x="66" y="64"/>
                    <a:pt x="63" y="64"/>
                  </a:cubicBezTo>
                  <a:cubicBezTo>
                    <a:pt x="62" y="64"/>
                    <a:pt x="62" y="64"/>
                    <a:pt x="62" y="64"/>
                  </a:cubicBezTo>
                  <a:cubicBezTo>
                    <a:pt x="60" y="64"/>
                    <a:pt x="57" y="60"/>
                    <a:pt x="57" y="58"/>
                  </a:cubicBezTo>
                  <a:cubicBezTo>
                    <a:pt x="57" y="40"/>
                    <a:pt x="57" y="40"/>
                    <a:pt x="57" y="40"/>
                  </a:cubicBezTo>
                  <a:cubicBezTo>
                    <a:pt x="57" y="39"/>
                    <a:pt x="57" y="36"/>
                    <a:pt x="56" y="36"/>
                  </a:cubicBezTo>
                  <a:cubicBezTo>
                    <a:pt x="49" y="36"/>
                    <a:pt x="49" y="36"/>
                    <a:pt x="49" y="36"/>
                  </a:cubicBezTo>
                  <a:cubicBezTo>
                    <a:pt x="49" y="58"/>
                    <a:pt x="49" y="58"/>
                    <a:pt x="49" y="58"/>
                  </a:cubicBezTo>
                  <a:cubicBezTo>
                    <a:pt x="49" y="60"/>
                    <a:pt x="48" y="64"/>
                    <a:pt x="46" y="64"/>
                  </a:cubicBezTo>
                  <a:cubicBezTo>
                    <a:pt x="45" y="64"/>
                    <a:pt x="45" y="64"/>
                    <a:pt x="45" y="64"/>
                  </a:cubicBezTo>
                  <a:cubicBezTo>
                    <a:pt x="43" y="64"/>
                    <a:pt x="41" y="60"/>
                    <a:pt x="41" y="58"/>
                  </a:cubicBezTo>
                  <a:cubicBezTo>
                    <a:pt x="41" y="40"/>
                    <a:pt x="41" y="40"/>
                    <a:pt x="41" y="40"/>
                  </a:cubicBezTo>
                  <a:cubicBezTo>
                    <a:pt x="41" y="38"/>
                    <a:pt x="40" y="36"/>
                    <a:pt x="38" y="36"/>
                  </a:cubicBezTo>
                  <a:cubicBezTo>
                    <a:pt x="33" y="36"/>
                    <a:pt x="33" y="36"/>
                    <a:pt x="33" y="36"/>
                  </a:cubicBezTo>
                  <a:cubicBezTo>
                    <a:pt x="33" y="58"/>
                    <a:pt x="33" y="58"/>
                    <a:pt x="33" y="58"/>
                  </a:cubicBezTo>
                  <a:cubicBezTo>
                    <a:pt x="33" y="60"/>
                    <a:pt x="30" y="64"/>
                    <a:pt x="29" y="64"/>
                  </a:cubicBezTo>
                  <a:cubicBezTo>
                    <a:pt x="27" y="64"/>
                    <a:pt x="27" y="64"/>
                    <a:pt x="27" y="64"/>
                  </a:cubicBezTo>
                  <a:cubicBezTo>
                    <a:pt x="25" y="64"/>
                    <a:pt x="21" y="60"/>
                    <a:pt x="21" y="58"/>
                  </a:cubicBezTo>
                  <a:cubicBezTo>
                    <a:pt x="21" y="49"/>
                    <a:pt x="21" y="40"/>
                    <a:pt x="21" y="30"/>
                  </a:cubicBezTo>
                  <a:cubicBezTo>
                    <a:pt x="21" y="28"/>
                    <a:pt x="25" y="28"/>
                    <a:pt x="28" y="28"/>
                  </a:cubicBezTo>
                  <a:cubicBezTo>
                    <a:pt x="45" y="28"/>
                    <a:pt x="45" y="28"/>
                    <a:pt x="45" y="28"/>
                  </a:cubicBezTo>
                  <a:cubicBezTo>
                    <a:pt x="46" y="28"/>
                    <a:pt x="46" y="28"/>
                    <a:pt x="46" y="28"/>
                  </a:cubicBezTo>
                  <a:cubicBezTo>
                    <a:pt x="60" y="28"/>
                    <a:pt x="60" y="28"/>
                    <a:pt x="60" y="28"/>
                  </a:cubicBezTo>
                  <a:cubicBezTo>
                    <a:pt x="65" y="28"/>
                    <a:pt x="69" y="32"/>
                    <a:pt x="69" y="35"/>
                  </a:cubicBezTo>
                  <a:cubicBezTo>
                    <a:pt x="69" y="42"/>
                    <a:pt x="69" y="50"/>
                    <a:pt x="69" y="58"/>
                  </a:cubicBezTo>
                  <a:close/>
                  <a:moveTo>
                    <a:pt x="85" y="60"/>
                  </a:moveTo>
                  <a:cubicBezTo>
                    <a:pt x="85" y="62"/>
                    <a:pt x="83" y="64"/>
                    <a:pt x="81" y="64"/>
                  </a:cubicBezTo>
                  <a:cubicBezTo>
                    <a:pt x="81" y="64"/>
                    <a:pt x="81" y="64"/>
                    <a:pt x="81" y="64"/>
                  </a:cubicBezTo>
                  <a:cubicBezTo>
                    <a:pt x="79" y="64"/>
                    <a:pt x="77" y="62"/>
                    <a:pt x="77" y="60"/>
                  </a:cubicBezTo>
                  <a:cubicBezTo>
                    <a:pt x="77" y="44"/>
                    <a:pt x="77" y="44"/>
                    <a:pt x="77" y="44"/>
                  </a:cubicBezTo>
                  <a:cubicBezTo>
                    <a:pt x="77" y="42"/>
                    <a:pt x="79" y="40"/>
                    <a:pt x="81" y="40"/>
                  </a:cubicBezTo>
                  <a:cubicBezTo>
                    <a:pt x="81" y="40"/>
                    <a:pt x="81" y="40"/>
                    <a:pt x="81" y="40"/>
                  </a:cubicBezTo>
                  <a:cubicBezTo>
                    <a:pt x="83" y="40"/>
                    <a:pt x="85" y="42"/>
                    <a:pt x="85" y="44"/>
                  </a:cubicBezTo>
                  <a:lnTo>
                    <a:pt x="8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3" name="Group 9">
            <a:extLst>
              <a:ext uri="{FF2B5EF4-FFF2-40B4-BE49-F238E27FC236}">
                <a16:creationId xmlns:a16="http://schemas.microsoft.com/office/drawing/2014/main" id="{E1C584FD-FEB2-C747-B294-EBB35AF6B3FD}"/>
              </a:ext>
            </a:extLst>
          </p:cNvPr>
          <p:cNvGrpSpPr>
            <a:grpSpLocks noChangeAspect="1"/>
          </p:cNvGrpSpPr>
          <p:nvPr/>
        </p:nvGrpSpPr>
        <p:grpSpPr bwMode="auto">
          <a:xfrm>
            <a:off x="4461457" y="2389655"/>
            <a:ext cx="370028" cy="367270"/>
            <a:chOff x="3740" y="2027"/>
            <a:chExt cx="282" cy="280"/>
          </a:xfrm>
          <a:solidFill>
            <a:schemeClr val="bg1">
              <a:lumMod val="65000"/>
            </a:schemeClr>
          </a:solidFill>
          <a:scene3d>
            <a:camera prst="perspectiveLeft"/>
            <a:lightRig rig="threePt" dir="t"/>
          </a:scene3d>
        </p:grpSpPr>
        <p:sp>
          <p:nvSpPr>
            <p:cNvPr id="34" name="Freeform 10">
              <a:extLst>
                <a:ext uri="{FF2B5EF4-FFF2-40B4-BE49-F238E27FC236}">
                  <a16:creationId xmlns:a16="http://schemas.microsoft.com/office/drawing/2014/main" id="{B51085C3-DFDB-0C4A-973F-9677AA6A953D}"/>
                </a:ext>
              </a:extLst>
            </p:cNvPr>
            <p:cNvSpPr>
              <a:spLocks/>
            </p:cNvSpPr>
            <p:nvPr/>
          </p:nvSpPr>
          <p:spPr bwMode="auto">
            <a:xfrm>
              <a:off x="3810" y="2110"/>
              <a:ext cx="21" cy="32"/>
            </a:xfrm>
            <a:custGeom>
              <a:avLst/>
              <a:gdLst>
                <a:gd name="T0" fmla="*/ 1 w 9"/>
                <a:gd name="T1" fmla="*/ 5 h 13"/>
                <a:gd name="T2" fmla="*/ 2 w 9"/>
                <a:gd name="T3" fmla="*/ 13 h 13"/>
                <a:gd name="T4" fmla="*/ 8 w 9"/>
                <a:gd name="T5" fmla="*/ 8 h 13"/>
                <a:gd name="T6" fmla="*/ 6 w 9"/>
                <a:gd name="T7" fmla="*/ 0 h 13"/>
                <a:gd name="T8" fmla="*/ 1 w 9"/>
                <a:gd name="T9" fmla="*/ 5 h 13"/>
              </a:gdLst>
              <a:ahLst/>
              <a:cxnLst>
                <a:cxn ang="0">
                  <a:pos x="T0" y="T1"/>
                </a:cxn>
                <a:cxn ang="0">
                  <a:pos x="T2" y="T3"/>
                </a:cxn>
                <a:cxn ang="0">
                  <a:pos x="T4" y="T5"/>
                </a:cxn>
                <a:cxn ang="0">
                  <a:pos x="T6" y="T7"/>
                </a:cxn>
                <a:cxn ang="0">
                  <a:pos x="T8" y="T9"/>
                </a:cxn>
              </a:cxnLst>
              <a:rect l="0" t="0" r="r" b="b"/>
              <a:pathLst>
                <a:path w="9" h="13">
                  <a:moveTo>
                    <a:pt x="1" y="5"/>
                  </a:moveTo>
                  <a:cubicBezTo>
                    <a:pt x="0" y="9"/>
                    <a:pt x="0" y="12"/>
                    <a:pt x="2" y="13"/>
                  </a:cubicBezTo>
                  <a:cubicBezTo>
                    <a:pt x="4" y="13"/>
                    <a:pt x="6" y="10"/>
                    <a:pt x="8" y="8"/>
                  </a:cubicBezTo>
                  <a:cubicBezTo>
                    <a:pt x="9" y="4"/>
                    <a:pt x="8" y="1"/>
                    <a:pt x="6" y="0"/>
                  </a:cubicBezTo>
                  <a:cubicBezTo>
                    <a:pt x="4" y="0"/>
                    <a:pt x="2" y="2"/>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 name="Freeform 11">
              <a:extLst>
                <a:ext uri="{FF2B5EF4-FFF2-40B4-BE49-F238E27FC236}">
                  <a16:creationId xmlns:a16="http://schemas.microsoft.com/office/drawing/2014/main" id="{B8D67EE3-17E1-2848-A35B-7CA13896668F}"/>
                </a:ext>
              </a:extLst>
            </p:cNvPr>
            <p:cNvSpPr>
              <a:spLocks/>
            </p:cNvSpPr>
            <p:nvPr/>
          </p:nvSpPr>
          <p:spPr bwMode="auto">
            <a:xfrm>
              <a:off x="3844" y="2125"/>
              <a:ext cx="19" cy="26"/>
            </a:xfrm>
            <a:custGeom>
              <a:avLst/>
              <a:gdLst>
                <a:gd name="T0" fmla="*/ 5 w 8"/>
                <a:gd name="T1" fmla="*/ 0 h 11"/>
                <a:gd name="T2" fmla="*/ 1 w 8"/>
                <a:gd name="T3" fmla="*/ 4 h 11"/>
                <a:gd name="T4" fmla="*/ 3 w 8"/>
                <a:gd name="T5" fmla="*/ 11 h 11"/>
                <a:gd name="T6" fmla="*/ 7 w 8"/>
                <a:gd name="T7" fmla="*/ 7 h 11"/>
                <a:gd name="T8" fmla="*/ 5 w 8"/>
                <a:gd name="T9" fmla="*/ 0 h 11"/>
              </a:gdLst>
              <a:ahLst/>
              <a:cxnLst>
                <a:cxn ang="0">
                  <a:pos x="T0" y="T1"/>
                </a:cxn>
                <a:cxn ang="0">
                  <a:pos x="T2" y="T3"/>
                </a:cxn>
                <a:cxn ang="0">
                  <a:pos x="T4" y="T5"/>
                </a:cxn>
                <a:cxn ang="0">
                  <a:pos x="T6" y="T7"/>
                </a:cxn>
                <a:cxn ang="0">
                  <a:pos x="T8" y="T9"/>
                </a:cxn>
              </a:cxnLst>
              <a:rect l="0" t="0" r="r" b="b"/>
              <a:pathLst>
                <a:path w="8" h="11">
                  <a:moveTo>
                    <a:pt x="5" y="0"/>
                  </a:moveTo>
                  <a:cubicBezTo>
                    <a:pt x="4" y="0"/>
                    <a:pt x="3" y="2"/>
                    <a:pt x="1" y="4"/>
                  </a:cubicBezTo>
                  <a:cubicBezTo>
                    <a:pt x="0" y="7"/>
                    <a:pt x="1" y="9"/>
                    <a:pt x="3" y="11"/>
                  </a:cubicBezTo>
                  <a:cubicBezTo>
                    <a:pt x="4" y="11"/>
                    <a:pt x="5" y="9"/>
                    <a:pt x="7" y="7"/>
                  </a:cubicBezTo>
                  <a:cubicBezTo>
                    <a:pt x="8" y="4"/>
                    <a:pt x="8"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2">
              <a:extLst>
                <a:ext uri="{FF2B5EF4-FFF2-40B4-BE49-F238E27FC236}">
                  <a16:creationId xmlns:a16="http://schemas.microsoft.com/office/drawing/2014/main" id="{E82505B3-46A7-5B42-A6D5-F858F68B75BC}"/>
                </a:ext>
              </a:extLst>
            </p:cNvPr>
            <p:cNvSpPr>
              <a:spLocks noEditPoints="1"/>
            </p:cNvSpPr>
            <p:nvPr/>
          </p:nvSpPr>
          <p:spPr bwMode="auto">
            <a:xfrm>
              <a:off x="3740" y="2027"/>
              <a:ext cx="282" cy="280"/>
            </a:xfrm>
            <a:custGeom>
              <a:avLst/>
              <a:gdLst>
                <a:gd name="T0" fmla="*/ 93 w 116"/>
                <a:gd name="T1" fmla="*/ 43 h 115"/>
                <a:gd name="T2" fmla="*/ 75 w 116"/>
                <a:gd name="T3" fmla="*/ 34 h 115"/>
                <a:gd name="T4" fmla="*/ 72 w 116"/>
                <a:gd name="T5" fmla="*/ 17 h 115"/>
                <a:gd name="T6" fmla="*/ 58 w 116"/>
                <a:gd name="T7" fmla="*/ 4 h 115"/>
                <a:gd name="T8" fmla="*/ 36 w 116"/>
                <a:gd name="T9" fmla="*/ 21 h 115"/>
                <a:gd name="T10" fmla="*/ 23 w 116"/>
                <a:gd name="T11" fmla="*/ 21 h 115"/>
                <a:gd name="T12" fmla="*/ 2 w 116"/>
                <a:gd name="T13" fmla="*/ 23 h 115"/>
                <a:gd name="T14" fmla="*/ 15 w 116"/>
                <a:gd name="T15" fmla="*/ 59 h 115"/>
                <a:gd name="T16" fmla="*/ 11 w 116"/>
                <a:gd name="T17" fmla="*/ 91 h 115"/>
                <a:gd name="T18" fmla="*/ 29 w 116"/>
                <a:gd name="T19" fmla="*/ 100 h 115"/>
                <a:gd name="T20" fmla="*/ 43 w 116"/>
                <a:gd name="T21" fmla="*/ 90 h 115"/>
                <a:gd name="T22" fmla="*/ 58 w 116"/>
                <a:gd name="T23" fmla="*/ 103 h 115"/>
                <a:gd name="T24" fmla="*/ 77 w 116"/>
                <a:gd name="T25" fmla="*/ 99 h 115"/>
                <a:gd name="T26" fmla="*/ 77 w 116"/>
                <a:gd name="T27" fmla="*/ 74 h 115"/>
                <a:gd name="T28" fmla="*/ 99 w 116"/>
                <a:gd name="T29" fmla="*/ 61 h 115"/>
                <a:gd name="T30" fmla="*/ 93 w 116"/>
                <a:gd name="T31" fmla="*/ 43 h 115"/>
                <a:gd name="T32" fmla="*/ 21 w 116"/>
                <a:gd name="T33" fmla="*/ 53 h 115"/>
                <a:gd name="T34" fmla="*/ 17 w 116"/>
                <a:gd name="T35" fmla="*/ 48 h 115"/>
                <a:gd name="T36" fmla="*/ 21 w 116"/>
                <a:gd name="T37" fmla="*/ 44 h 115"/>
                <a:gd name="T38" fmla="*/ 25 w 116"/>
                <a:gd name="T39" fmla="*/ 48 h 115"/>
                <a:gd name="T40" fmla="*/ 21 w 116"/>
                <a:gd name="T41" fmla="*/ 53 h 115"/>
                <a:gd name="T42" fmla="*/ 26 w 116"/>
                <a:gd name="T43" fmla="*/ 52 h 115"/>
                <a:gd name="T44" fmla="*/ 63 w 116"/>
                <a:gd name="T45" fmla="*/ 66 h 115"/>
                <a:gd name="T46" fmla="*/ 26 w 116"/>
                <a:gd name="T47" fmla="*/ 52 h 115"/>
                <a:gd name="T48" fmla="*/ 66 w 116"/>
                <a:gd name="T49" fmla="*/ 44 h 115"/>
                <a:gd name="T50" fmla="*/ 58 w 116"/>
                <a:gd name="T51" fmla="*/ 63 h 115"/>
                <a:gd name="T52" fmla="*/ 46 w 116"/>
                <a:gd name="T53" fmla="*/ 55 h 115"/>
                <a:gd name="T54" fmla="*/ 33 w 116"/>
                <a:gd name="T55" fmla="*/ 43 h 115"/>
                <a:gd name="T56" fmla="*/ 42 w 116"/>
                <a:gd name="T57" fmla="*/ 30 h 115"/>
                <a:gd name="T58" fmla="*/ 53 w 116"/>
                <a:gd name="T59" fmla="*/ 36 h 115"/>
                <a:gd name="T60" fmla="*/ 66 w 116"/>
                <a:gd name="T61" fmla="*/ 44 h 115"/>
                <a:gd name="T62" fmla="*/ 72 w 116"/>
                <a:gd name="T63" fmla="*/ 70 h 115"/>
                <a:gd name="T64" fmla="*/ 67 w 116"/>
                <a:gd name="T65" fmla="*/ 65 h 115"/>
                <a:gd name="T66" fmla="*/ 72 w 116"/>
                <a:gd name="T67" fmla="*/ 60 h 115"/>
                <a:gd name="T68" fmla="*/ 76 w 116"/>
                <a:gd name="T69" fmla="*/ 65 h 115"/>
                <a:gd name="T70" fmla="*/ 72 w 116"/>
                <a:gd name="T71"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115">
                  <a:moveTo>
                    <a:pt x="93" y="43"/>
                  </a:moveTo>
                  <a:cubicBezTo>
                    <a:pt x="72" y="43"/>
                    <a:pt x="75" y="34"/>
                    <a:pt x="75" y="34"/>
                  </a:cubicBezTo>
                  <a:cubicBezTo>
                    <a:pt x="72" y="17"/>
                    <a:pt x="72" y="17"/>
                    <a:pt x="72" y="17"/>
                  </a:cubicBezTo>
                  <a:cubicBezTo>
                    <a:pt x="70" y="0"/>
                    <a:pt x="58" y="4"/>
                    <a:pt x="58" y="4"/>
                  </a:cubicBezTo>
                  <a:cubicBezTo>
                    <a:pt x="50" y="5"/>
                    <a:pt x="38" y="17"/>
                    <a:pt x="36" y="21"/>
                  </a:cubicBezTo>
                  <a:cubicBezTo>
                    <a:pt x="32" y="25"/>
                    <a:pt x="30" y="25"/>
                    <a:pt x="23" y="21"/>
                  </a:cubicBezTo>
                  <a:cubicBezTo>
                    <a:pt x="0" y="8"/>
                    <a:pt x="2" y="23"/>
                    <a:pt x="2" y="23"/>
                  </a:cubicBezTo>
                  <a:cubicBezTo>
                    <a:pt x="2" y="42"/>
                    <a:pt x="11" y="53"/>
                    <a:pt x="15" y="59"/>
                  </a:cubicBezTo>
                  <a:cubicBezTo>
                    <a:pt x="11" y="60"/>
                    <a:pt x="11" y="91"/>
                    <a:pt x="11" y="91"/>
                  </a:cubicBezTo>
                  <a:cubicBezTo>
                    <a:pt x="15" y="111"/>
                    <a:pt x="29" y="100"/>
                    <a:pt x="29" y="100"/>
                  </a:cubicBezTo>
                  <a:cubicBezTo>
                    <a:pt x="43" y="90"/>
                    <a:pt x="43" y="90"/>
                    <a:pt x="43" y="90"/>
                  </a:cubicBezTo>
                  <a:cubicBezTo>
                    <a:pt x="58" y="103"/>
                    <a:pt x="58" y="103"/>
                    <a:pt x="58" y="103"/>
                  </a:cubicBezTo>
                  <a:cubicBezTo>
                    <a:pt x="81" y="115"/>
                    <a:pt x="77" y="99"/>
                    <a:pt x="77" y="99"/>
                  </a:cubicBezTo>
                  <a:cubicBezTo>
                    <a:pt x="77" y="90"/>
                    <a:pt x="77" y="74"/>
                    <a:pt x="77" y="74"/>
                  </a:cubicBezTo>
                  <a:cubicBezTo>
                    <a:pt x="89" y="72"/>
                    <a:pt x="99" y="61"/>
                    <a:pt x="99" y="61"/>
                  </a:cubicBezTo>
                  <a:cubicBezTo>
                    <a:pt x="116" y="43"/>
                    <a:pt x="93" y="43"/>
                    <a:pt x="93" y="43"/>
                  </a:cubicBezTo>
                  <a:close/>
                  <a:moveTo>
                    <a:pt x="21" y="53"/>
                  </a:moveTo>
                  <a:cubicBezTo>
                    <a:pt x="20" y="53"/>
                    <a:pt x="17" y="51"/>
                    <a:pt x="17" y="48"/>
                  </a:cubicBezTo>
                  <a:cubicBezTo>
                    <a:pt x="17" y="46"/>
                    <a:pt x="20" y="44"/>
                    <a:pt x="21" y="44"/>
                  </a:cubicBezTo>
                  <a:cubicBezTo>
                    <a:pt x="24" y="44"/>
                    <a:pt x="25" y="46"/>
                    <a:pt x="25" y="48"/>
                  </a:cubicBezTo>
                  <a:cubicBezTo>
                    <a:pt x="25" y="51"/>
                    <a:pt x="24" y="53"/>
                    <a:pt x="21" y="53"/>
                  </a:cubicBezTo>
                  <a:close/>
                  <a:moveTo>
                    <a:pt x="26" y="52"/>
                  </a:moveTo>
                  <a:cubicBezTo>
                    <a:pt x="26" y="52"/>
                    <a:pt x="26" y="87"/>
                    <a:pt x="63" y="66"/>
                  </a:cubicBezTo>
                  <a:cubicBezTo>
                    <a:pt x="24" y="96"/>
                    <a:pt x="26" y="56"/>
                    <a:pt x="26" y="52"/>
                  </a:cubicBezTo>
                  <a:close/>
                  <a:moveTo>
                    <a:pt x="66" y="44"/>
                  </a:moveTo>
                  <a:cubicBezTo>
                    <a:pt x="66" y="44"/>
                    <a:pt x="64" y="57"/>
                    <a:pt x="58" y="63"/>
                  </a:cubicBezTo>
                  <a:cubicBezTo>
                    <a:pt x="47" y="69"/>
                    <a:pt x="46" y="55"/>
                    <a:pt x="46" y="55"/>
                  </a:cubicBezTo>
                  <a:cubicBezTo>
                    <a:pt x="46" y="55"/>
                    <a:pt x="29" y="64"/>
                    <a:pt x="33" y="43"/>
                  </a:cubicBezTo>
                  <a:cubicBezTo>
                    <a:pt x="33" y="43"/>
                    <a:pt x="36" y="31"/>
                    <a:pt x="42" y="30"/>
                  </a:cubicBezTo>
                  <a:cubicBezTo>
                    <a:pt x="49" y="27"/>
                    <a:pt x="53" y="32"/>
                    <a:pt x="53" y="36"/>
                  </a:cubicBezTo>
                  <a:cubicBezTo>
                    <a:pt x="53" y="36"/>
                    <a:pt x="67" y="27"/>
                    <a:pt x="66" y="44"/>
                  </a:cubicBezTo>
                  <a:close/>
                  <a:moveTo>
                    <a:pt x="72" y="70"/>
                  </a:moveTo>
                  <a:cubicBezTo>
                    <a:pt x="70" y="70"/>
                    <a:pt x="67" y="68"/>
                    <a:pt x="67" y="65"/>
                  </a:cubicBezTo>
                  <a:cubicBezTo>
                    <a:pt x="67" y="63"/>
                    <a:pt x="70" y="60"/>
                    <a:pt x="72" y="60"/>
                  </a:cubicBezTo>
                  <a:cubicBezTo>
                    <a:pt x="73" y="60"/>
                    <a:pt x="76" y="63"/>
                    <a:pt x="76" y="65"/>
                  </a:cubicBezTo>
                  <a:cubicBezTo>
                    <a:pt x="76" y="68"/>
                    <a:pt x="73" y="70"/>
                    <a:pt x="7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7" name="Freeform 16">
            <a:extLst>
              <a:ext uri="{FF2B5EF4-FFF2-40B4-BE49-F238E27FC236}">
                <a16:creationId xmlns:a16="http://schemas.microsoft.com/office/drawing/2014/main" id="{0F3AD752-04CE-1D49-97CC-F39176FA7D5B}"/>
              </a:ext>
            </a:extLst>
          </p:cNvPr>
          <p:cNvSpPr>
            <a:spLocks noEditPoints="1"/>
          </p:cNvSpPr>
          <p:nvPr/>
        </p:nvSpPr>
        <p:spPr bwMode="auto">
          <a:xfrm>
            <a:off x="6094417" y="2411213"/>
            <a:ext cx="401257" cy="357826"/>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lumMod val="65000"/>
            </a:schemeClr>
          </a:solidFill>
          <a:ln>
            <a:noFill/>
          </a:ln>
          <a:scene3d>
            <a:camera prst="perspectiveLeft"/>
            <a:lightRig rig="threePt" dir="t"/>
          </a:scene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38" name="Group 19">
            <a:extLst>
              <a:ext uri="{FF2B5EF4-FFF2-40B4-BE49-F238E27FC236}">
                <a16:creationId xmlns:a16="http://schemas.microsoft.com/office/drawing/2014/main" id="{9E350AB5-14E0-D742-A1D1-04776345DDD2}"/>
              </a:ext>
            </a:extLst>
          </p:cNvPr>
          <p:cNvGrpSpPr>
            <a:grpSpLocks noChangeAspect="1"/>
          </p:cNvGrpSpPr>
          <p:nvPr/>
        </p:nvGrpSpPr>
        <p:grpSpPr bwMode="auto">
          <a:xfrm>
            <a:off x="7714013" y="2439885"/>
            <a:ext cx="406768" cy="330543"/>
            <a:chOff x="3686" y="2034"/>
            <a:chExt cx="310" cy="252"/>
          </a:xfrm>
          <a:solidFill>
            <a:schemeClr val="bg1">
              <a:lumMod val="65000"/>
            </a:schemeClr>
          </a:solidFill>
          <a:scene3d>
            <a:camera prst="perspectiveLeft"/>
            <a:lightRig rig="threePt" dir="t"/>
          </a:scene3d>
        </p:grpSpPr>
        <p:sp>
          <p:nvSpPr>
            <p:cNvPr id="39" name="Freeform 20">
              <a:extLst>
                <a:ext uri="{FF2B5EF4-FFF2-40B4-BE49-F238E27FC236}">
                  <a16:creationId xmlns:a16="http://schemas.microsoft.com/office/drawing/2014/main" id="{52294E70-72BB-3044-AF75-8F44B9E8DBB2}"/>
                </a:ext>
              </a:extLst>
            </p:cNvPr>
            <p:cNvSpPr>
              <a:spLocks noEditPoints="1"/>
            </p:cNvSpPr>
            <p:nvPr/>
          </p:nvSpPr>
          <p:spPr bwMode="auto">
            <a:xfrm>
              <a:off x="3686" y="2034"/>
              <a:ext cx="220" cy="201"/>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1">
              <a:extLst>
                <a:ext uri="{FF2B5EF4-FFF2-40B4-BE49-F238E27FC236}">
                  <a16:creationId xmlns:a16="http://schemas.microsoft.com/office/drawing/2014/main" id="{740C9C14-552C-0340-B8DA-028B9BE61656}"/>
                </a:ext>
              </a:extLst>
            </p:cNvPr>
            <p:cNvSpPr>
              <a:spLocks noEditPoints="1"/>
            </p:cNvSpPr>
            <p:nvPr/>
          </p:nvSpPr>
          <p:spPr bwMode="auto">
            <a:xfrm>
              <a:off x="3810" y="2116"/>
              <a:ext cx="186" cy="170"/>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1" name="Group 24">
            <a:extLst>
              <a:ext uri="{FF2B5EF4-FFF2-40B4-BE49-F238E27FC236}">
                <a16:creationId xmlns:a16="http://schemas.microsoft.com/office/drawing/2014/main" id="{0D217F96-4275-5644-9D64-EC711F25C1D4}"/>
              </a:ext>
            </a:extLst>
          </p:cNvPr>
          <p:cNvGrpSpPr>
            <a:grpSpLocks noChangeAspect="1"/>
          </p:cNvGrpSpPr>
          <p:nvPr/>
        </p:nvGrpSpPr>
        <p:grpSpPr bwMode="auto">
          <a:xfrm>
            <a:off x="9259710" y="2410847"/>
            <a:ext cx="438260" cy="341037"/>
            <a:chOff x="3679" y="2031"/>
            <a:chExt cx="334" cy="260"/>
          </a:xfrm>
          <a:solidFill>
            <a:schemeClr val="bg1">
              <a:lumMod val="65000"/>
            </a:schemeClr>
          </a:solidFill>
          <a:scene3d>
            <a:camera prst="perspectiveLeft"/>
            <a:lightRig rig="threePt" dir="t"/>
          </a:scene3d>
        </p:grpSpPr>
        <p:sp>
          <p:nvSpPr>
            <p:cNvPr id="42" name="Freeform 25">
              <a:extLst>
                <a:ext uri="{FF2B5EF4-FFF2-40B4-BE49-F238E27FC236}">
                  <a16:creationId xmlns:a16="http://schemas.microsoft.com/office/drawing/2014/main" id="{7E7623D1-F87D-274A-A459-3A0C612C8DCB}"/>
                </a:ext>
              </a:extLst>
            </p:cNvPr>
            <p:cNvSpPr>
              <a:spLocks noEditPoints="1"/>
            </p:cNvSpPr>
            <p:nvPr/>
          </p:nvSpPr>
          <p:spPr bwMode="auto">
            <a:xfrm>
              <a:off x="3679" y="2060"/>
              <a:ext cx="289" cy="231"/>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3" name="Freeform 26">
              <a:extLst>
                <a:ext uri="{FF2B5EF4-FFF2-40B4-BE49-F238E27FC236}">
                  <a16:creationId xmlns:a16="http://schemas.microsoft.com/office/drawing/2014/main" id="{AE61AE15-4BB0-3B4F-A74C-48E00DD8ACA1}"/>
                </a:ext>
              </a:extLst>
            </p:cNvPr>
            <p:cNvSpPr>
              <a:spLocks noEditPoints="1"/>
            </p:cNvSpPr>
            <p:nvPr/>
          </p:nvSpPr>
          <p:spPr bwMode="auto">
            <a:xfrm>
              <a:off x="3744" y="2162"/>
              <a:ext cx="113" cy="102"/>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4" name="Freeform 27">
              <a:extLst>
                <a:ext uri="{FF2B5EF4-FFF2-40B4-BE49-F238E27FC236}">
                  <a16:creationId xmlns:a16="http://schemas.microsoft.com/office/drawing/2014/main" id="{74AD8D72-0DDE-8842-A15B-7B7F81B091E4}"/>
                </a:ext>
              </a:extLst>
            </p:cNvPr>
            <p:cNvSpPr>
              <a:spLocks/>
            </p:cNvSpPr>
            <p:nvPr/>
          </p:nvSpPr>
          <p:spPr bwMode="auto">
            <a:xfrm>
              <a:off x="3895" y="2070"/>
              <a:ext cx="61" cy="66"/>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5" name="Freeform 28">
              <a:extLst>
                <a:ext uri="{FF2B5EF4-FFF2-40B4-BE49-F238E27FC236}">
                  <a16:creationId xmlns:a16="http://schemas.microsoft.com/office/drawing/2014/main" id="{E2D83167-EE83-884E-8A9F-7B5AB785250B}"/>
                </a:ext>
              </a:extLst>
            </p:cNvPr>
            <p:cNvSpPr>
              <a:spLocks/>
            </p:cNvSpPr>
            <p:nvPr/>
          </p:nvSpPr>
          <p:spPr bwMode="auto">
            <a:xfrm>
              <a:off x="3883" y="2031"/>
              <a:ext cx="130" cy="122"/>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46" name="图片 45">
            <a:extLst>
              <a:ext uri="{FF2B5EF4-FFF2-40B4-BE49-F238E27FC236}">
                <a16:creationId xmlns:a16="http://schemas.microsoft.com/office/drawing/2014/main" id="{963CB44F-A384-A347-A551-F2398D826FC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89984" l="3150" r="94549"/>
                    </a14:imgEffect>
                  </a14:imgLayer>
                </a14:imgProps>
              </a:ext>
              <a:ext uri="{28A0092B-C50C-407E-A947-70E740481C1C}">
                <a14:useLocalDpi xmlns:a14="http://schemas.microsoft.com/office/drawing/2010/main"/>
              </a:ext>
            </a:extLst>
          </a:blip>
          <a:stretch>
            <a:fillRect/>
          </a:stretch>
        </p:blipFill>
        <p:spPr>
          <a:xfrm>
            <a:off x="2541447" y="504722"/>
            <a:ext cx="1533267" cy="2299218"/>
          </a:xfrm>
          <a:prstGeom prst="rect">
            <a:avLst/>
          </a:prstGeom>
        </p:spPr>
      </p:pic>
      <p:pic>
        <p:nvPicPr>
          <p:cNvPr id="47" name="图片 46">
            <a:extLst>
              <a:ext uri="{FF2B5EF4-FFF2-40B4-BE49-F238E27FC236}">
                <a16:creationId xmlns:a16="http://schemas.microsoft.com/office/drawing/2014/main" id="{0B057C38-E9E1-9340-BA88-F88374370EC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5679" l="9908" r="100000"/>
                    </a14:imgEffect>
                  </a14:imgLayer>
                </a14:imgProps>
              </a:ext>
              <a:ext uri="{28A0092B-C50C-407E-A947-70E740481C1C}">
                <a14:useLocalDpi xmlns:a14="http://schemas.microsoft.com/office/drawing/2010/main"/>
              </a:ext>
            </a:extLst>
          </a:blip>
          <a:stretch>
            <a:fillRect/>
          </a:stretch>
        </p:blipFill>
        <p:spPr>
          <a:xfrm>
            <a:off x="4326981" y="601155"/>
            <a:ext cx="1493850" cy="1991801"/>
          </a:xfrm>
          <a:prstGeom prst="rect">
            <a:avLst/>
          </a:prstGeom>
        </p:spPr>
      </p:pic>
      <p:pic>
        <p:nvPicPr>
          <p:cNvPr id="48" name="图片 47">
            <a:extLst>
              <a:ext uri="{FF2B5EF4-FFF2-40B4-BE49-F238E27FC236}">
                <a16:creationId xmlns:a16="http://schemas.microsoft.com/office/drawing/2014/main" id="{A4D821B1-7896-A04F-8E67-F04AE7D979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64" b="97821" l="9913" r="89796"/>
                    </a14:imgEffect>
                  </a14:imgLayer>
                </a14:imgProps>
              </a:ext>
              <a:ext uri="{28A0092B-C50C-407E-A947-70E740481C1C}">
                <a14:useLocalDpi xmlns:a14="http://schemas.microsoft.com/office/drawing/2010/main"/>
              </a:ext>
            </a:extLst>
          </a:blip>
          <a:stretch>
            <a:fillRect/>
          </a:stretch>
        </p:blipFill>
        <p:spPr>
          <a:xfrm>
            <a:off x="5985137" y="719901"/>
            <a:ext cx="1452852" cy="1948947"/>
          </a:xfrm>
          <a:prstGeom prst="rect">
            <a:avLst/>
          </a:prstGeom>
        </p:spPr>
      </p:pic>
      <p:pic>
        <p:nvPicPr>
          <p:cNvPr id="49" name="图片 48">
            <a:extLst>
              <a:ext uri="{FF2B5EF4-FFF2-40B4-BE49-F238E27FC236}">
                <a16:creationId xmlns:a16="http://schemas.microsoft.com/office/drawing/2014/main" id="{9499311C-37F0-6F40-970A-DD8A0FC3989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443" b="98788" l="9908" r="89984"/>
                    </a14:imgEffect>
                  </a14:imgLayer>
                </a14:imgProps>
              </a:ext>
              <a:ext uri="{28A0092B-C50C-407E-A947-70E740481C1C}">
                <a14:useLocalDpi xmlns:a14="http://schemas.microsoft.com/office/drawing/2010/main"/>
              </a:ext>
            </a:extLst>
          </a:blip>
          <a:stretch>
            <a:fillRect/>
          </a:stretch>
        </p:blipFill>
        <p:spPr>
          <a:xfrm>
            <a:off x="7717515" y="765995"/>
            <a:ext cx="1326945" cy="1769259"/>
          </a:xfrm>
          <a:prstGeom prst="rect">
            <a:avLst/>
          </a:prstGeom>
        </p:spPr>
      </p:pic>
      <p:grpSp>
        <p:nvGrpSpPr>
          <p:cNvPr id="50" name="组合 49">
            <a:extLst>
              <a:ext uri="{FF2B5EF4-FFF2-40B4-BE49-F238E27FC236}">
                <a16:creationId xmlns:a16="http://schemas.microsoft.com/office/drawing/2014/main" id="{2112177E-340C-B84C-9774-59351D666852}"/>
              </a:ext>
            </a:extLst>
          </p:cNvPr>
          <p:cNvGrpSpPr/>
          <p:nvPr/>
        </p:nvGrpSpPr>
        <p:grpSpPr>
          <a:xfrm>
            <a:off x="3034552" y="2758456"/>
            <a:ext cx="7711774" cy="338632"/>
            <a:chOff x="1320691" y="3529340"/>
            <a:chExt cx="7711774" cy="338632"/>
          </a:xfrm>
        </p:grpSpPr>
        <p:sp>
          <p:nvSpPr>
            <p:cNvPr id="51" name="文本框 55">
              <a:extLst>
                <a:ext uri="{FF2B5EF4-FFF2-40B4-BE49-F238E27FC236}">
                  <a16:creationId xmlns:a16="http://schemas.microsoft.com/office/drawing/2014/main" id="{B98634A4-F234-3C4D-B5DC-4C7E449B4D7A}"/>
                </a:ext>
              </a:extLst>
            </p:cNvPr>
            <p:cNvSpPr txBox="1"/>
            <p:nvPr/>
          </p:nvSpPr>
          <p:spPr>
            <a:xfrm>
              <a:off x="2756859" y="3529418"/>
              <a:ext cx="1311085"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01ACBE"/>
                  </a:solidFill>
                  <a:latin typeface="时尚中黑简体" panose="01010104010101010101" pitchFamily="2" charset="-122"/>
                  <a:ea typeface="时尚中黑简体" panose="01010104010101010101" pitchFamily="2" charset="-122"/>
                </a:rPr>
                <a:t>断电控制器</a:t>
              </a:r>
              <a:endParaRPr lang="zh-CN" altLang="en-US" sz="1600" dirty="0">
                <a:solidFill>
                  <a:srgbClr val="01ACBE"/>
                </a:solidFill>
                <a:latin typeface="时尚中黑简体" panose="01010104010101010101" pitchFamily="2" charset="-122"/>
                <a:ea typeface="时尚中黑简体" panose="01010104010101010101" pitchFamily="2" charset="-122"/>
              </a:endParaRPr>
            </a:p>
          </p:txBody>
        </p:sp>
        <p:sp>
          <p:nvSpPr>
            <p:cNvPr id="52" name="文本框 57">
              <a:extLst>
                <a:ext uri="{FF2B5EF4-FFF2-40B4-BE49-F238E27FC236}">
                  <a16:creationId xmlns:a16="http://schemas.microsoft.com/office/drawing/2014/main" id="{1486A457-8061-F140-8B28-B94C09623633}"/>
                </a:ext>
              </a:extLst>
            </p:cNvPr>
            <p:cNvSpPr txBox="1"/>
            <p:nvPr/>
          </p:nvSpPr>
          <p:spPr>
            <a:xfrm>
              <a:off x="4236564" y="3529418"/>
              <a:ext cx="1616381"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E87071"/>
                  </a:solidFill>
                  <a:latin typeface="时尚中黑简体" panose="01010104010101010101" pitchFamily="2" charset="-122"/>
                  <a:ea typeface="时尚中黑简体" panose="01010104010101010101" pitchFamily="2" charset="-122"/>
                </a:rPr>
                <a:t>激光甲烷传感器</a:t>
              </a:r>
              <a:endParaRPr lang="zh-CN" altLang="en-US" sz="1600" dirty="0">
                <a:solidFill>
                  <a:srgbClr val="E87071"/>
                </a:solidFill>
                <a:latin typeface="时尚中黑简体" panose="01010104010101010101" pitchFamily="2" charset="-122"/>
                <a:ea typeface="时尚中黑简体" panose="01010104010101010101" pitchFamily="2" charset="-122"/>
              </a:endParaRPr>
            </a:p>
          </p:txBody>
        </p:sp>
        <p:sp>
          <p:nvSpPr>
            <p:cNvPr id="53" name="文本框 59">
              <a:extLst>
                <a:ext uri="{FF2B5EF4-FFF2-40B4-BE49-F238E27FC236}">
                  <a16:creationId xmlns:a16="http://schemas.microsoft.com/office/drawing/2014/main" id="{9D6DA482-86BC-4941-9E19-7A9D952A5F34}"/>
                </a:ext>
              </a:extLst>
            </p:cNvPr>
            <p:cNvSpPr txBox="1"/>
            <p:nvPr/>
          </p:nvSpPr>
          <p:spPr>
            <a:xfrm>
              <a:off x="5724128" y="3529340"/>
              <a:ext cx="1882448"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00AF92"/>
                  </a:solidFill>
                  <a:latin typeface="时尚中黑简体" panose="01010104010101010101" pitchFamily="2" charset="-122"/>
                  <a:ea typeface="时尚中黑简体" panose="01010104010101010101" pitchFamily="2" charset="-122"/>
                </a:rPr>
                <a:t>低浓度甲烷传感器</a:t>
              </a:r>
              <a:endParaRPr lang="zh-CN" altLang="en-US" sz="1600" dirty="0">
                <a:solidFill>
                  <a:srgbClr val="00AF92"/>
                </a:solidFill>
                <a:latin typeface="时尚中黑简体" panose="01010104010101010101" pitchFamily="2" charset="-122"/>
                <a:ea typeface="时尚中黑简体" panose="01010104010101010101" pitchFamily="2" charset="-122"/>
              </a:endParaRPr>
            </a:p>
          </p:txBody>
        </p:sp>
        <p:sp>
          <p:nvSpPr>
            <p:cNvPr id="54" name="文本框 66">
              <a:extLst>
                <a:ext uri="{FF2B5EF4-FFF2-40B4-BE49-F238E27FC236}">
                  <a16:creationId xmlns:a16="http://schemas.microsoft.com/office/drawing/2014/main" id="{7BE80D23-7DE2-B447-97E0-165B0FD7314A}"/>
                </a:ext>
              </a:extLst>
            </p:cNvPr>
            <p:cNvSpPr txBox="1"/>
            <p:nvPr/>
          </p:nvSpPr>
          <p:spPr>
            <a:xfrm>
              <a:off x="7416084" y="3529418"/>
              <a:ext cx="1616381"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663A77"/>
                  </a:solidFill>
                  <a:latin typeface="时尚中黑简体" panose="01010104010101010101" pitchFamily="2" charset="-122"/>
                  <a:ea typeface="时尚中黑简体" panose="01010104010101010101" pitchFamily="2" charset="-122"/>
                </a:rPr>
                <a:t>粉尘浓度传感器</a:t>
              </a:r>
              <a:endParaRPr lang="zh-CN" altLang="en-US" sz="1600" dirty="0">
                <a:solidFill>
                  <a:srgbClr val="663A77"/>
                </a:solidFill>
                <a:latin typeface="时尚中黑简体" panose="01010104010101010101" pitchFamily="2" charset="-122"/>
                <a:ea typeface="时尚中黑简体" panose="01010104010101010101" pitchFamily="2" charset="-122"/>
              </a:endParaRPr>
            </a:p>
          </p:txBody>
        </p:sp>
        <p:sp>
          <p:nvSpPr>
            <p:cNvPr id="60" name="文本框 53">
              <a:extLst>
                <a:ext uri="{FF2B5EF4-FFF2-40B4-BE49-F238E27FC236}">
                  <a16:creationId xmlns:a16="http://schemas.microsoft.com/office/drawing/2014/main" id="{DA34A519-06D2-9F44-85E4-820AE5C93792}"/>
                </a:ext>
              </a:extLst>
            </p:cNvPr>
            <p:cNvSpPr txBox="1"/>
            <p:nvPr/>
          </p:nvSpPr>
          <p:spPr>
            <a:xfrm>
              <a:off x="1320691" y="3529418"/>
              <a:ext cx="875045" cy="338554"/>
            </a:xfrm>
            <a:prstGeom prst="rect">
              <a:avLst/>
            </a:prstGeom>
            <a:noFill/>
            <a:scene3d>
              <a:camera prst="perspectiveLeft" fov="2700000">
                <a:rot lat="0" lon="1200000" rev="0"/>
              </a:camera>
              <a:lightRig rig="threePt" dir="t"/>
            </a:scene3d>
          </p:spPr>
          <p:txBody>
            <a:bodyPr wrap="square" rtlCol="0">
              <a:spAutoFit/>
              <a:scene3d>
                <a:camera prst="perspectiveLeft" fov="2700000"/>
                <a:lightRig rig="threePt" dir="t"/>
              </a:scene3d>
            </a:bodyPr>
            <a:lstStyle/>
            <a:p>
              <a:r>
                <a:rPr lang="zh-Hans" altLang="en-US" sz="1600" dirty="0">
                  <a:solidFill>
                    <a:srgbClr val="FFB850"/>
                  </a:solidFill>
                  <a:latin typeface="时尚中黑简体" panose="01010104010101010101" pitchFamily="2" charset="-122"/>
                  <a:ea typeface="时尚中黑简体" panose="01010104010101010101" pitchFamily="2" charset="-122"/>
                </a:rPr>
                <a:t>分站</a:t>
              </a:r>
              <a:endParaRPr lang="zh-CN" altLang="en-US" sz="1600" dirty="0">
                <a:solidFill>
                  <a:srgbClr val="FFB850"/>
                </a:solidFill>
                <a:latin typeface="时尚中黑简体" panose="01010104010101010101" pitchFamily="2" charset="-122"/>
                <a:ea typeface="时尚中黑简体" panose="01010104010101010101" pitchFamily="2" charset="-122"/>
              </a:endParaRPr>
            </a:p>
          </p:txBody>
        </p:sp>
      </p:grpSp>
      <p:pic>
        <p:nvPicPr>
          <p:cNvPr id="62" name="图片 61">
            <a:extLst>
              <a:ext uri="{FF2B5EF4-FFF2-40B4-BE49-F238E27FC236}">
                <a16:creationId xmlns:a16="http://schemas.microsoft.com/office/drawing/2014/main" id="{3F889076-E385-3249-9BFF-3967809F159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3192" b="98061" l="10000" r="83273"/>
                    </a14:imgEffect>
                  </a14:imgLayer>
                </a14:imgProps>
              </a:ext>
              <a:ext uri="{28A0092B-C50C-407E-A947-70E740481C1C}">
                <a14:useLocalDpi xmlns:a14="http://schemas.microsoft.com/office/drawing/2010/main"/>
              </a:ext>
            </a:extLst>
          </a:blip>
          <a:stretch>
            <a:fillRect/>
          </a:stretch>
        </p:blipFill>
        <p:spPr>
          <a:xfrm>
            <a:off x="8979499" y="896837"/>
            <a:ext cx="2033133" cy="1524849"/>
          </a:xfrm>
          <a:prstGeom prst="rect">
            <a:avLst/>
          </a:prstGeom>
        </p:spPr>
      </p:pic>
      <p:grpSp>
        <p:nvGrpSpPr>
          <p:cNvPr id="63" name="组合 62">
            <a:extLst>
              <a:ext uri="{FF2B5EF4-FFF2-40B4-BE49-F238E27FC236}">
                <a16:creationId xmlns:a16="http://schemas.microsoft.com/office/drawing/2014/main" id="{59747754-4DA3-D34F-A696-413020A44D19}"/>
              </a:ext>
            </a:extLst>
          </p:cNvPr>
          <p:cNvGrpSpPr/>
          <p:nvPr/>
        </p:nvGrpSpPr>
        <p:grpSpPr>
          <a:xfrm>
            <a:off x="7783106" y="3429794"/>
            <a:ext cx="2967255" cy="3501136"/>
            <a:chOff x="4832531" y="1500201"/>
            <a:chExt cx="2966869" cy="3501947"/>
          </a:xfrm>
        </p:grpSpPr>
        <p:sp>
          <p:nvSpPr>
            <p:cNvPr id="64" name="等腰三角形 16">
              <a:extLst>
                <a:ext uri="{FF2B5EF4-FFF2-40B4-BE49-F238E27FC236}">
                  <a16:creationId xmlns:a16="http://schemas.microsoft.com/office/drawing/2014/main" id="{46E2DEA8-6C90-A54D-8532-589C43F9DBA8}"/>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任意多边形 3">
              <a:extLst>
                <a:ext uri="{FF2B5EF4-FFF2-40B4-BE49-F238E27FC236}">
                  <a16:creationId xmlns:a16="http://schemas.microsoft.com/office/drawing/2014/main" id="{1206FC0B-A362-6A40-92FD-287DDC0798D2}"/>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6" name="组合 65">
            <a:extLst>
              <a:ext uri="{FF2B5EF4-FFF2-40B4-BE49-F238E27FC236}">
                <a16:creationId xmlns:a16="http://schemas.microsoft.com/office/drawing/2014/main" id="{8DCCA207-003C-CF47-AC3D-29592FE3F8F5}"/>
              </a:ext>
            </a:extLst>
          </p:cNvPr>
          <p:cNvGrpSpPr/>
          <p:nvPr/>
        </p:nvGrpSpPr>
        <p:grpSpPr>
          <a:xfrm>
            <a:off x="6173394" y="3429794"/>
            <a:ext cx="2967255" cy="3501136"/>
            <a:chOff x="4832531" y="1500201"/>
            <a:chExt cx="2966869" cy="3501947"/>
          </a:xfrm>
        </p:grpSpPr>
        <p:sp>
          <p:nvSpPr>
            <p:cNvPr id="67" name="等腰三角形 16">
              <a:extLst>
                <a:ext uri="{FF2B5EF4-FFF2-40B4-BE49-F238E27FC236}">
                  <a16:creationId xmlns:a16="http://schemas.microsoft.com/office/drawing/2014/main" id="{11CE61C5-F753-1D4B-9B6E-E3828B870711}"/>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任意多边形 7">
              <a:extLst>
                <a:ext uri="{FF2B5EF4-FFF2-40B4-BE49-F238E27FC236}">
                  <a16:creationId xmlns:a16="http://schemas.microsoft.com/office/drawing/2014/main" id="{83CB6DB2-942E-594C-88D5-557CA7DF3E32}"/>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9" name="组合 68">
            <a:extLst>
              <a:ext uri="{FF2B5EF4-FFF2-40B4-BE49-F238E27FC236}">
                <a16:creationId xmlns:a16="http://schemas.microsoft.com/office/drawing/2014/main" id="{0E8C0590-3BEE-A748-9FFC-D39727FA52AF}"/>
              </a:ext>
            </a:extLst>
          </p:cNvPr>
          <p:cNvGrpSpPr/>
          <p:nvPr/>
        </p:nvGrpSpPr>
        <p:grpSpPr>
          <a:xfrm>
            <a:off x="4591103" y="3429794"/>
            <a:ext cx="2967255" cy="3501136"/>
            <a:chOff x="4832531" y="1500201"/>
            <a:chExt cx="2966869" cy="3501947"/>
          </a:xfrm>
        </p:grpSpPr>
        <p:sp>
          <p:nvSpPr>
            <p:cNvPr id="70" name="等腰三角形 16">
              <a:extLst>
                <a:ext uri="{FF2B5EF4-FFF2-40B4-BE49-F238E27FC236}">
                  <a16:creationId xmlns:a16="http://schemas.microsoft.com/office/drawing/2014/main" id="{2C0F5761-329F-5740-93FC-35D004903500}"/>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任意多边形 10">
              <a:extLst>
                <a:ext uri="{FF2B5EF4-FFF2-40B4-BE49-F238E27FC236}">
                  <a16:creationId xmlns:a16="http://schemas.microsoft.com/office/drawing/2014/main" id="{8C25F185-76C5-354E-828A-01EF9078E900}"/>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2" name="组合 71">
            <a:extLst>
              <a:ext uri="{FF2B5EF4-FFF2-40B4-BE49-F238E27FC236}">
                <a16:creationId xmlns:a16="http://schemas.microsoft.com/office/drawing/2014/main" id="{9F57F553-9F41-5D41-996A-DAE1C1019B74}"/>
              </a:ext>
            </a:extLst>
          </p:cNvPr>
          <p:cNvGrpSpPr/>
          <p:nvPr/>
        </p:nvGrpSpPr>
        <p:grpSpPr>
          <a:xfrm>
            <a:off x="2970494" y="3429794"/>
            <a:ext cx="2967255" cy="3501136"/>
            <a:chOff x="4832531" y="1500201"/>
            <a:chExt cx="2966869" cy="3501947"/>
          </a:xfrm>
        </p:grpSpPr>
        <p:sp>
          <p:nvSpPr>
            <p:cNvPr id="73" name="等腰三角形 16">
              <a:extLst>
                <a:ext uri="{FF2B5EF4-FFF2-40B4-BE49-F238E27FC236}">
                  <a16:creationId xmlns:a16="http://schemas.microsoft.com/office/drawing/2014/main" id="{85E0B96B-B7B0-AB46-A0C2-A36DBD59A8E9}"/>
                </a:ext>
              </a:extLst>
            </p:cNvPr>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任意多边形 13">
              <a:extLst>
                <a:ext uri="{FF2B5EF4-FFF2-40B4-BE49-F238E27FC236}">
                  <a16:creationId xmlns:a16="http://schemas.microsoft.com/office/drawing/2014/main" id="{A68A6D29-03F6-D044-A20B-30686ACB9DC6}"/>
                </a:ext>
              </a:extLst>
            </p:cNvPr>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rgbClr val="CFCFCF"/>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5" name="组合 74">
            <a:extLst>
              <a:ext uri="{FF2B5EF4-FFF2-40B4-BE49-F238E27FC236}">
                <a16:creationId xmlns:a16="http://schemas.microsoft.com/office/drawing/2014/main" id="{D4C2535E-E918-E942-817E-508E4E4070EC}"/>
              </a:ext>
            </a:extLst>
          </p:cNvPr>
          <p:cNvGrpSpPr/>
          <p:nvPr/>
        </p:nvGrpSpPr>
        <p:grpSpPr>
          <a:xfrm>
            <a:off x="1346647" y="3429794"/>
            <a:ext cx="2967255" cy="3501136"/>
            <a:chOff x="1538516" y="1764413"/>
            <a:chExt cx="2966869" cy="3501947"/>
          </a:xfrm>
        </p:grpSpPr>
        <p:sp>
          <p:nvSpPr>
            <p:cNvPr id="76" name="等腰三角形 16">
              <a:extLst>
                <a:ext uri="{FF2B5EF4-FFF2-40B4-BE49-F238E27FC236}">
                  <a16:creationId xmlns:a16="http://schemas.microsoft.com/office/drawing/2014/main" id="{8D905ED0-669F-9B4D-A66C-AB69B3E804D8}"/>
                </a:ext>
              </a:extLst>
            </p:cNvPr>
            <p:cNvSpPr/>
            <p:nvPr/>
          </p:nvSpPr>
          <p:spPr>
            <a:xfrm rot="420000" flipV="1">
              <a:off x="1538516" y="4874931"/>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任意多边形 15">
              <a:extLst>
                <a:ext uri="{FF2B5EF4-FFF2-40B4-BE49-F238E27FC236}">
                  <a16:creationId xmlns:a16="http://schemas.microsoft.com/office/drawing/2014/main" id="{F9A5A828-8A32-AF49-9555-F87666A154FE}"/>
                </a:ext>
              </a:extLst>
            </p:cNvPr>
            <p:cNvSpPr/>
            <p:nvPr/>
          </p:nvSpPr>
          <p:spPr>
            <a:xfrm>
              <a:off x="2522584" y="1764413"/>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8" name="组合 77">
            <a:extLst>
              <a:ext uri="{FF2B5EF4-FFF2-40B4-BE49-F238E27FC236}">
                <a16:creationId xmlns:a16="http://schemas.microsoft.com/office/drawing/2014/main" id="{D45EA96B-C9CC-C843-8998-4A5466326257}"/>
              </a:ext>
            </a:extLst>
          </p:cNvPr>
          <p:cNvGrpSpPr/>
          <p:nvPr/>
        </p:nvGrpSpPr>
        <p:grpSpPr>
          <a:xfrm>
            <a:off x="1566232" y="3495605"/>
            <a:ext cx="764612" cy="3196789"/>
            <a:chOff x="1250997" y="1830236"/>
            <a:chExt cx="1271586" cy="3197529"/>
          </a:xfrm>
        </p:grpSpPr>
        <p:sp>
          <p:nvSpPr>
            <p:cNvPr id="79" name="任意多边形 16">
              <a:extLst>
                <a:ext uri="{FF2B5EF4-FFF2-40B4-BE49-F238E27FC236}">
                  <a16:creationId xmlns:a16="http://schemas.microsoft.com/office/drawing/2014/main" id="{6B91D1D9-8843-464C-8AFA-DCAE797D33FF}"/>
                </a:ext>
              </a:extLst>
            </p:cNvPr>
            <p:cNvSpPr/>
            <p:nvPr/>
          </p:nvSpPr>
          <p:spPr>
            <a:xfrm>
              <a:off x="1250997" y="1830236"/>
              <a:ext cx="1271586" cy="3197529"/>
            </a:xfrm>
            <a:custGeom>
              <a:avLst/>
              <a:gdLst>
                <a:gd name="connsiteX0" fmla="*/ 767235 w 1271587"/>
                <a:gd name="connsiteY0" fmla="*/ 0 h 3197529"/>
                <a:gd name="connsiteX1" fmla="*/ 1271587 w 1271587"/>
                <a:gd name="connsiteY1" fmla="*/ 126088 h 3197529"/>
                <a:gd name="connsiteX2" fmla="*/ 1271587 w 1271587"/>
                <a:gd name="connsiteY2" fmla="*/ 3066470 h 3197529"/>
                <a:gd name="connsiteX3" fmla="*/ 747354 w 1271587"/>
                <a:gd name="connsiteY3" fmla="*/ 3197529 h 3197529"/>
                <a:gd name="connsiteX4" fmla="*/ 605625 w 1271587"/>
                <a:gd name="connsiteY4" fmla="*/ 3068717 h 3197529"/>
                <a:gd name="connsiteX5" fmla="*/ 0 w 1271587"/>
                <a:gd name="connsiteY5" fmla="*/ 1606609 h 3197529"/>
                <a:gd name="connsiteX6" fmla="*/ 752463 w 1271587"/>
                <a:gd name="connsiteY6" fmla="*/ 11047 h 31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587" h="3197529">
                  <a:moveTo>
                    <a:pt x="767235" y="0"/>
                  </a:moveTo>
                  <a:lnTo>
                    <a:pt x="1271587" y="126088"/>
                  </a:lnTo>
                  <a:lnTo>
                    <a:pt x="1271587" y="3066470"/>
                  </a:lnTo>
                  <a:lnTo>
                    <a:pt x="747354" y="3197529"/>
                  </a:lnTo>
                  <a:lnTo>
                    <a:pt x="605625" y="3068717"/>
                  </a:lnTo>
                  <a:cubicBezTo>
                    <a:pt x="231439" y="2694531"/>
                    <a:pt x="0" y="2177598"/>
                    <a:pt x="0" y="1606609"/>
                  </a:cubicBezTo>
                  <a:cubicBezTo>
                    <a:pt x="0" y="964247"/>
                    <a:pt x="292915" y="390299"/>
                    <a:pt x="752463" y="11047"/>
                  </a:cubicBezTo>
                  <a:close/>
                </a:path>
              </a:pathLst>
            </a:custGeom>
            <a:solidFill>
              <a:srgbClr val="01ACBE"/>
            </a:solidFill>
            <a:ln>
              <a:noFill/>
            </a:ln>
            <a:effectLst>
              <a:innerShdw blurRad="177800" dist="101600" dir="10800000">
                <a:srgbClr val="1F1F1F">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文本框 3">
              <a:extLst>
                <a:ext uri="{FF2B5EF4-FFF2-40B4-BE49-F238E27FC236}">
                  <a16:creationId xmlns:a16="http://schemas.microsoft.com/office/drawing/2014/main" id="{7895C6BD-8645-3341-9203-356B4F1730CD}"/>
                </a:ext>
              </a:extLst>
            </p:cNvPr>
            <p:cNvSpPr txBox="1"/>
            <p:nvPr/>
          </p:nvSpPr>
          <p:spPr>
            <a:xfrm>
              <a:off x="1370118" y="2455107"/>
              <a:ext cx="1023694" cy="1924387"/>
            </a:xfrm>
            <a:prstGeom prst="rect">
              <a:avLst/>
            </a:prstGeom>
            <a:noFill/>
          </p:spPr>
          <p:txBody>
            <a:bodyPr vert="eaVert" wrap="square" rtlCol="0">
              <a:spAutoFit/>
            </a:bodyPr>
            <a:lstStyle/>
            <a:p>
              <a:pPr algn="ctr"/>
              <a:r>
                <a:rPr lang="zh-Hans" altLang="en-US" sz="2800" dirty="0">
                  <a:solidFill>
                    <a:prstClr val="white"/>
                  </a:solidFill>
                  <a:latin typeface="方正正中黑简体" panose="02000000000000000000" pitchFamily="2" charset="-122"/>
                  <a:ea typeface="方正正中黑简体" panose="02000000000000000000" pitchFamily="2" charset="-122"/>
                </a:rPr>
                <a:t>装备情况</a:t>
              </a:r>
              <a:endParaRPr lang="zh-CN" altLang="en-US" sz="2800" dirty="0">
                <a:solidFill>
                  <a:prstClr val="white"/>
                </a:solidFill>
                <a:latin typeface="方正正中黑简体" panose="02000000000000000000" pitchFamily="2" charset="-122"/>
                <a:ea typeface="方正正中黑简体" panose="02000000000000000000" pitchFamily="2" charset="-122"/>
              </a:endParaRPr>
            </a:p>
          </p:txBody>
        </p:sp>
      </p:grpSp>
      <p:sp>
        <p:nvSpPr>
          <p:cNvPr id="81" name="文本框 4">
            <a:extLst>
              <a:ext uri="{FF2B5EF4-FFF2-40B4-BE49-F238E27FC236}">
                <a16:creationId xmlns:a16="http://schemas.microsoft.com/office/drawing/2014/main" id="{70784A83-2D4D-A64C-A041-715073639D47}"/>
              </a:ext>
            </a:extLst>
          </p:cNvPr>
          <p:cNvSpPr txBox="1"/>
          <p:nvPr/>
        </p:nvSpPr>
        <p:spPr>
          <a:xfrm>
            <a:off x="3317907" y="3855080"/>
            <a:ext cx="836016" cy="584775"/>
          </a:xfrm>
          <a:prstGeom prst="rect">
            <a:avLst/>
          </a:prstGeom>
          <a:noFill/>
          <a:scene3d>
            <a:camera prst="perspectiveLeft"/>
            <a:lightRig rig="threePt" dir="t"/>
          </a:scene3d>
        </p:spPr>
        <p:txBody>
          <a:bodyPr wrap="square" rtlCol="0">
            <a:spAutoFit/>
          </a:bodyPr>
          <a:lstStyle/>
          <a:p>
            <a:pPr algn="ctr"/>
            <a:r>
              <a:rPr lang="en-US" altLang="zh-CN" sz="3200" dirty="0">
                <a:solidFill>
                  <a:srgbClr val="FFB850"/>
                </a:solidFill>
                <a:latin typeface="Hiragino Sans GB W6" panose="020B0600000000000000" pitchFamily="34" charset="-122"/>
                <a:ea typeface="Hiragino Sans GB W6" panose="020B0600000000000000" pitchFamily="34" charset="-122"/>
              </a:rPr>
              <a:t>06</a:t>
            </a:r>
            <a:endParaRPr lang="zh-CN" altLang="en-US" sz="3200" dirty="0">
              <a:solidFill>
                <a:srgbClr val="FFB850"/>
              </a:solidFill>
              <a:latin typeface="Hiragino Sans GB W6" panose="020B0600000000000000" pitchFamily="34" charset="-122"/>
              <a:ea typeface="Hiragino Sans GB W6" panose="020B0600000000000000" pitchFamily="34" charset="-122"/>
            </a:endParaRPr>
          </a:p>
        </p:txBody>
      </p:sp>
      <p:sp>
        <p:nvSpPr>
          <p:cNvPr id="82" name="矩形 81">
            <a:extLst>
              <a:ext uri="{FF2B5EF4-FFF2-40B4-BE49-F238E27FC236}">
                <a16:creationId xmlns:a16="http://schemas.microsoft.com/office/drawing/2014/main" id="{663F146D-636B-6045-AAC3-EA75B3D38EC1}"/>
              </a:ext>
            </a:extLst>
          </p:cNvPr>
          <p:cNvSpPr/>
          <p:nvPr/>
        </p:nvSpPr>
        <p:spPr>
          <a:xfrm>
            <a:off x="3390843" y="3789834"/>
            <a:ext cx="635863" cy="88567"/>
          </a:xfrm>
          <a:prstGeom prst="rect">
            <a:avLst/>
          </a:prstGeom>
          <a:solidFill>
            <a:srgbClr val="FFB850"/>
          </a:solidFill>
          <a:ln>
            <a:noFill/>
          </a:ln>
          <a:scene3d>
            <a:camera prst="perspectiveLeft" fov="27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B850"/>
              </a:solidFill>
            </a:endParaRPr>
          </a:p>
        </p:txBody>
      </p:sp>
      <p:sp>
        <p:nvSpPr>
          <p:cNvPr id="83" name="文本框 29">
            <a:extLst>
              <a:ext uri="{FF2B5EF4-FFF2-40B4-BE49-F238E27FC236}">
                <a16:creationId xmlns:a16="http://schemas.microsoft.com/office/drawing/2014/main" id="{7A667281-719F-FB4C-A24D-1F5E45859841}"/>
              </a:ext>
            </a:extLst>
          </p:cNvPr>
          <p:cNvSpPr txBox="1"/>
          <p:nvPr/>
        </p:nvSpPr>
        <p:spPr>
          <a:xfrm>
            <a:off x="4858608" y="3855080"/>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01ACBE"/>
                </a:solidFill>
                <a:latin typeface="Hiragino Sans GB W6" panose="020B0600000000000000" pitchFamily="34" charset="-122"/>
                <a:ea typeface="Hiragino Sans GB W6" panose="020B0600000000000000" pitchFamily="34" charset="-122"/>
              </a:rPr>
              <a:t>07</a:t>
            </a:r>
            <a:endParaRPr lang="zh-CN" altLang="en-US" sz="3200" dirty="0">
              <a:solidFill>
                <a:srgbClr val="01ACBE"/>
              </a:solidFill>
              <a:latin typeface="Hiragino Sans GB W6" panose="020B0600000000000000" pitchFamily="34" charset="-122"/>
              <a:ea typeface="Hiragino Sans GB W6" panose="020B0600000000000000" pitchFamily="34" charset="-122"/>
            </a:endParaRPr>
          </a:p>
        </p:txBody>
      </p:sp>
      <p:sp>
        <p:nvSpPr>
          <p:cNvPr id="84" name="矩形 83">
            <a:extLst>
              <a:ext uri="{FF2B5EF4-FFF2-40B4-BE49-F238E27FC236}">
                <a16:creationId xmlns:a16="http://schemas.microsoft.com/office/drawing/2014/main" id="{2F880B64-607D-154D-BD88-013B57E40C2B}"/>
              </a:ext>
            </a:extLst>
          </p:cNvPr>
          <p:cNvSpPr/>
          <p:nvPr/>
        </p:nvSpPr>
        <p:spPr>
          <a:xfrm>
            <a:off x="4963317" y="3829260"/>
            <a:ext cx="635863" cy="88567"/>
          </a:xfrm>
          <a:prstGeom prst="rect">
            <a:avLst/>
          </a:prstGeom>
          <a:solidFill>
            <a:srgbClr val="01ACBE"/>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文本框 31">
            <a:extLst>
              <a:ext uri="{FF2B5EF4-FFF2-40B4-BE49-F238E27FC236}">
                <a16:creationId xmlns:a16="http://schemas.microsoft.com/office/drawing/2014/main" id="{295A3D5F-F3BC-FA42-9123-5905E0481111}"/>
              </a:ext>
            </a:extLst>
          </p:cNvPr>
          <p:cNvSpPr txBox="1"/>
          <p:nvPr/>
        </p:nvSpPr>
        <p:spPr>
          <a:xfrm>
            <a:off x="6518933" y="3855080"/>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E87071"/>
                </a:solidFill>
                <a:latin typeface="Hiragino Sans GB W6" panose="020B0600000000000000" pitchFamily="34" charset="-122"/>
                <a:ea typeface="Hiragino Sans GB W6" panose="020B0600000000000000" pitchFamily="34" charset="-122"/>
              </a:rPr>
              <a:t>08</a:t>
            </a:r>
            <a:endParaRPr lang="zh-CN" altLang="en-US" sz="3200" dirty="0">
              <a:solidFill>
                <a:srgbClr val="E87071"/>
              </a:solidFill>
              <a:latin typeface="Hiragino Sans GB W6" panose="020B0600000000000000" pitchFamily="34" charset="-122"/>
              <a:ea typeface="Hiragino Sans GB W6" panose="020B0600000000000000" pitchFamily="34" charset="-122"/>
            </a:endParaRPr>
          </a:p>
        </p:txBody>
      </p:sp>
      <p:sp>
        <p:nvSpPr>
          <p:cNvPr id="86" name="矩形 85">
            <a:extLst>
              <a:ext uri="{FF2B5EF4-FFF2-40B4-BE49-F238E27FC236}">
                <a16:creationId xmlns:a16="http://schemas.microsoft.com/office/drawing/2014/main" id="{95F417FD-357B-5F4F-950F-5507F715FD32}"/>
              </a:ext>
            </a:extLst>
          </p:cNvPr>
          <p:cNvSpPr/>
          <p:nvPr/>
        </p:nvSpPr>
        <p:spPr>
          <a:xfrm>
            <a:off x="6617634" y="3829260"/>
            <a:ext cx="635863" cy="88567"/>
          </a:xfrm>
          <a:prstGeom prst="rect">
            <a:avLst/>
          </a:prstGeom>
          <a:solidFill>
            <a:srgbClr val="E87071"/>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4F1ED"/>
              </a:solidFill>
            </a:endParaRPr>
          </a:p>
        </p:txBody>
      </p:sp>
      <p:sp>
        <p:nvSpPr>
          <p:cNvPr id="87" name="文本框 33">
            <a:extLst>
              <a:ext uri="{FF2B5EF4-FFF2-40B4-BE49-F238E27FC236}">
                <a16:creationId xmlns:a16="http://schemas.microsoft.com/office/drawing/2014/main" id="{B1FD4F7E-ECD6-C940-A4C7-7645AEB58116}"/>
              </a:ext>
            </a:extLst>
          </p:cNvPr>
          <p:cNvSpPr txBox="1"/>
          <p:nvPr/>
        </p:nvSpPr>
        <p:spPr>
          <a:xfrm>
            <a:off x="8136448" y="3855080"/>
            <a:ext cx="836016" cy="584640"/>
          </a:xfrm>
          <a:prstGeom prst="rect">
            <a:avLst/>
          </a:prstGeom>
          <a:noFill/>
          <a:scene3d>
            <a:camera prst="perspectiveLeft"/>
            <a:lightRig rig="threePt" dir="t"/>
          </a:scene3d>
        </p:spPr>
        <p:txBody>
          <a:bodyPr wrap="square" rtlCol="0">
            <a:spAutoFit/>
          </a:bodyPr>
          <a:lstStyle/>
          <a:p>
            <a:pPr algn="ctr"/>
            <a:r>
              <a:rPr lang="en-US" altLang="zh-CN" sz="3200" dirty="0">
                <a:solidFill>
                  <a:srgbClr val="00AF92"/>
                </a:solidFill>
                <a:latin typeface="Hiragino Sans GB W6" panose="020B0600000000000000" pitchFamily="34" charset="-122"/>
                <a:ea typeface="Hiragino Sans GB W6" panose="020B0600000000000000" pitchFamily="34" charset="-122"/>
              </a:rPr>
              <a:t>09</a:t>
            </a:r>
            <a:endParaRPr lang="zh-CN" altLang="en-US" sz="3200" dirty="0">
              <a:solidFill>
                <a:srgbClr val="00AF92"/>
              </a:solidFill>
              <a:latin typeface="Hiragino Sans GB W6" panose="020B0600000000000000" pitchFamily="34" charset="-122"/>
              <a:ea typeface="Hiragino Sans GB W6" panose="020B0600000000000000" pitchFamily="34" charset="-122"/>
            </a:endParaRPr>
          </a:p>
        </p:txBody>
      </p:sp>
      <p:sp>
        <p:nvSpPr>
          <p:cNvPr id="88" name="矩形 87">
            <a:extLst>
              <a:ext uri="{FF2B5EF4-FFF2-40B4-BE49-F238E27FC236}">
                <a16:creationId xmlns:a16="http://schemas.microsoft.com/office/drawing/2014/main" id="{116B1B3A-DCCC-0249-8F6C-7630BB639FFB}"/>
              </a:ext>
            </a:extLst>
          </p:cNvPr>
          <p:cNvSpPr/>
          <p:nvPr/>
        </p:nvSpPr>
        <p:spPr>
          <a:xfrm>
            <a:off x="8239867" y="3829260"/>
            <a:ext cx="635863" cy="88567"/>
          </a:xfrm>
          <a:prstGeom prst="rect">
            <a:avLst/>
          </a:prstGeom>
          <a:solidFill>
            <a:srgbClr val="00AF92"/>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6858"/>
              </a:solidFill>
            </a:endParaRPr>
          </a:p>
        </p:txBody>
      </p:sp>
      <p:sp>
        <p:nvSpPr>
          <p:cNvPr id="89" name="文本框 35">
            <a:extLst>
              <a:ext uri="{FF2B5EF4-FFF2-40B4-BE49-F238E27FC236}">
                <a16:creationId xmlns:a16="http://schemas.microsoft.com/office/drawing/2014/main" id="{1F197890-E95A-8349-B419-FF6221DCDEBF}"/>
              </a:ext>
            </a:extLst>
          </p:cNvPr>
          <p:cNvSpPr txBox="1"/>
          <p:nvPr/>
        </p:nvSpPr>
        <p:spPr>
          <a:xfrm>
            <a:off x="9684534" y="3855080"/>
            <a:ext cx="836016" cy="584640"/>
          </a:xfrm>
          <a:prstGeom prst="rect">
            <a:avLst/>
          </a:prstGeom>
          <a:noFill/>
          <a:scene3d>
            <a:camera prst="perspectiveLeft">
              <a:rot lat="0" lon="1200000" rev="0"/>
            </a:camera>
            <a:lightRig rig="threePt" dir="t"/>
          </a:scene3d>
        </p:spPr>
        <p:txBody>
          <a:bodyPr wrap="square" rtlCol="0">
            <a:spAutoFit/>
          </a:bodyPr>
          <a:lstStyle/>
          <a:p>
            <a:pPr algn="ctr"/>
            <a:r>
              <a:rPr lang="en-US" altLang="zh-CN" sz="3200" dirty="0">
                <a:solidFill>
                  <a:srgbClr val="663A77"/>
                </a:solidFill>
                <a:latin typeface="Hiragino Sans GB W6" panose="020B0600000000000000" pitchFamily="34" charset="-122"/>
                <a:ea typeface="Hiragino Sans GB W6" panose="020B0600000000000000" pitchFamily="34" charset="-122"/>
              </a:rPr>
              <a:t>10</a:t>
            </a:r>
            <a:endParaRPr lang="zh-CN" altLang="en-US" sz="3200" dirty="0">
              <a:solidFill>
                <a:srgbClr val="663A77"/>
              </a:solidFill>
              <a:latin typeface="Hiragino Sans GB W6" panose="020B0600000000000000" pitchFamily="34" charset="-122"/>
              <a:ea typeface="Hiragino Sans GB W6" panose="020B0600000000000000" pitchFamily="34" charset="-122"/>
            </a:endParaRPr>
          </a:p>
        </p:txBody>
      </p:sp>
      <p:sp>
        <p:nvSpPr>
          <p:cNvPr id="90" name="矩形 89">
            <a:extLst>
              <a:ext uri="{FF2B5EF4-FFF2-40B4-BE49-F238E27FC236}">
                <a16:creationId xmlns:a16="http://schemas.microsoft.com/office/drawing/2014/main" id="{981384E9-CE5A-0D4E-9BB6-CEC89433AB85}"/>
              </a:ext>
            </a:extLst>
          </p:cNvPr>
          <p:cNvSpPr/>
          <p:nvPr/>
        </p:nvSpPr>
        <p:spPr>
          <a:xfrm>
            <a:off x="9789133" y="3829260"/>
            <a:ext cx="635863" cy="88567"/>
          </a:xfrm>
          <a:prstGeom prst="rect">
            <a:avLst/>
          </a:prstGeom>
          <a:solidFill>
            <a:srgbClr val="663A77"/>
          </a:solidFill>
          <a:ln>
            <a:noFill/>
          </a:ln>
          <a:scene3d>
            <a:camera prst="perspectiveLeft">
              <a:rot lat="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grpSp>
        <p:nvGrpSpPr>
          <p:cNvPr id="91" name="Group 4">
            <a:extLst>
              <a:ext uri="{FF2B5EF4-FFF2-40B4-BE49-F238E27FC236}">
                <a16:creationId xmlns:a16="http://schemas.microsoft.com/office/drawing/2014/main" id="{5375BD2A-6D03-B841-B02B-8DA9A621B0CF}"/>
              </a:ext>
            </a:extLst>
          </p:cNvPr>
          <p:cNvGrpSpPr>
            <a:grpSpLocks noChangeAspect="1"/>
          </p:cNvGrpSpPr>
          <p:nvPr/>
        </p:nvGrpSpPr>
        <p:grpSpPr bwMode="auto">
          <a:xfrm>
            <a:off x="2860676" y="5860515"/>
            <a:ext cx="389710" cy="331855"/>
            <a:chOff x="3688" y="2034"/>
            <a:chExt cx="297" cy="253"/>
          </a:xfrm>
          <a:solidFill>
            <a:schemeClr val="bg1">
              <a:lumMod val="65000"/>
            </a:schemeClr>
          </a:solidFill>
          <a:scene3d>
            <a:camera prst="perspectiveLeft"/>
            <a:lightRig rig="threePt" dir="t"/>
          </a:scene3d>
        </p:grpSpPr>
        <p:sp>
          <p:nvSpPr>
            <p:cNvPr id="92" name="Freeform 5">
              <a:extLst>
                <a:ext uri="{FF2B5EF4-FFF2-40B4-BE49-F238E27FC236}">
                  <a16:creationId xmlns:a16="http://schemas.microsoft.com/office/drawing/2014/main" id="{8C01522A-980F-0841-BDF8-AC3FD6C61986}"/>
                </a:ext>
              </a:extLst>
            </p:cNvPr>
            <p:cNvSpPr>
              <a:spLocks/>
            </p:cNvSpPr>
            <p:nvPr/>
          </p:nvSpPr>
          <p:spPr bwMode="auto">
            <a:xfrm>
              <a:off x="3688" y="2145"/>
              <a:ext cx="154" cy="142"/>
            </a:xfrm>
            <a:custGeom>
              <a:avLst/>
              <a:gdLst>
                <a:gd name="T0" fmla="*/ 10 w 64"/>
                <a:gd name="T1" fmla="*/ 0 h 58"/>
                <a:gd name="T2" fmla="*/ 10 w 64"/>
                <a:gd name="T3" fmla="*/ 0 h 58"/>
                <a:gd name="T4" fmla="*/ 2 w 64"/>
                <a:gd name="T5" fmla="*/ 18 h 58"/>
                <a:gd name="T6" fmla="*/ 21 w 64"/>
                <a:gd name="T7" fmla="*/ 47 h 58"/>
                <a:gd name="T8" fmla="*/ 18 w 64"/>
                <a:gd name="T9" fmla="*/ 57 h 58"/>
                <a:gd name="T10" fmla="*/ 19 w 64"/>
                <a:gd name="T11" fmla="*/ 58 h 58"/>
                <a:gd name="T12" fmla="*/ 37 w 64"/>
                <a:gd name="T13" fmla="*/ 50 h 58"/>
                <a:gd name="T14" fmla="*/ 64 w 64"/>
                <a:gd name="T15" fmla="*/ 44 h 58"/>
                <a:gd name="T16" fmla="*/ 10 w 64"/>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8">
                  <a:moveTo>
                    <a:pt x="10" y="0"/>
                  </a:moveTo>
                  <a:cubicBezTo>
                    <a:pt x="10" y="0"/>
                    <a:pt x="10" y="0"/>
                    <a:pt x="10" y="0"/>
                  </a:cubicBezTo>
                  <a:cubicBezTo>
                    <a:pt x="6" y="5"/>
                    <a:pt x="2" y="11"/>
                    <a:pt x="2" y="18"/>
                  </a:cubicBezTo>
                  <a:cubicBezTo>
                    <a:pt x="0" y="29"/>
                    <a:pt x="9" y="40"/>
                    <a:pt x="21" y="47"/>
                  </a:cubicBezTo>
                  <a:cubicBezTo>
                    <a:pt x="22" y="51"/>
                    <a:pt x="18" y="57"/>
                    <a:pt x="18" y="57"/>
                  </a:cubicBezTo>
                  <a:cubicBezTo>
                    <a:pt x="16" y="58"/>
                    <a:pt x="19" y="58"/>
                    <a:pt x="19" y="58"/>
                  </a:cubicBezTo>
                  <a:cubicBezTo>
                    <a:pt x="26" y="58"/>
                    <a:pt x="33" y="53"/>
                    <a:pt x="37" y="50"/>
                  </a:cubicBezTo>
                  <a:cubicBezTo>
                    <a:pt x="47" y="51"/>
                    <a:pt x="56" y="48"/>
                    <a:pt x="64" y="44"/>
                  </a:cubicBezTo>
                  <a:cubicBezTo>
                    <a:pt x="35" y="42"/>
                    <a:pt x="10" y="23"/>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3" name="Freeform 6">
              <a:extLst>
                <a:ext uri="{FF2B5EF4-FFF2-40B4-BE49-F238E27FC236}">
                  <a16:creationId xmlns:a16="http://schemas.microsoft.com/office/drawing/2014/main" id="{ED626CD6-716A-D044-91B0-B0A679351251}"/>
                </a:ext>
              </a:extLst>
            </p:cNvPr>
            <p:cNvSpPr>
              <a:spLocks noEditPoints="1"/>
            </p:cNvSpPr>
            <p:nvPr/>
          </p:nvSpPr>
          <p:spPr bwMode="auto">
            <a:xfrm>
              <a:off x="3719" y="2034"/>
              <a:ext cx="266" cy="250"/>
            </a:xfrm>
            <a:custGeom>
              <a:avLst/>
              <a:gdLst>
                <a:gd name="T0" fmla="*/ 110 w 110"/>
                <a:gd name="T1" fmla="*/ 44 h 103"/>
                <a:gd name="T2" fmla="*/ 55 w 110"/>
                <a:gd name="T3" fmla="*/ 0 h 103"/>
                <a:gd name="T4" fmla="*/ 0 w 110"/>
                <a:gd name="T5" fmla="*/ 44 h 103"/>
                <a:gd name="T6" fmla="*/ 54 w 110"/>
                <a:gd name="T7" fmla="*/ 87 h 103"/>
                <a:gd name="T8" fmla="*/ 83 w 110"/>
                <a:gd name="T9" fmla="*/ 102 h 103"/>
                <a:gd name="T10" fmla="*/ 86 w 110"/>
                <a:gd name="T11" fmla="*/ 100 h 103"/>
                <a:gd name="T12" fmla="*/ 79 w 110"/>
                <a:gd name="T13" fmla="*/ 84 h 103"/>
                <a:gd name="T14" fmla="*/ 110 w 110"/>
                <a:gd name="T15" fmla="*/ 44 h 103"/>
                <a:gd name="T16" fmla="*/ 86 w 110"/>
                <a:gd name="T17" fmla="*/ 32 h 103"/>
                <a:gd name="T18" fmla="*/ 82 w 110"/>
                <a:gd name="T19" fmla="*/ 36 h 103"/>
                <a:gd name="T20" fmla="*/ 81 w 110"/>
                <a:gd name="T21" fmla="*/ 36 h 103"/>
                <a:gd name="T22" fmla="*/ 78 w 110"/>
                <a:gd name="T23" fmla="*/ 32 h 103"/>
                <a:gd name="T24" fmla="*/ 78 w 110"/>
                <a:gd name="T25" fmla="*/ 32 h 103"/>
                <a:gd name="T26" fmla="*/ 81 w 110"/>
                <a:gd name="T27" fmla="*/ 28 h 103"/>
                <a:gd name="T28" fmla="*/ 82 w 110"/>
                <a:gd name="T29" fmla="*/ 28 h 103"/>
                <a:gd name="T30" fmla="*/ 86 w 110"/>
                <a:gd name="T31" fmla="*/ 32 h 103"/>
                <a:gd name="T32" fmla="*/ 69 w 110"/>
                <a:gd name="T33" fmla="*/ 58 h 103"/>
                <a:gd name="T34" fmla="*/ 63 w 110"/>
                <a:gd name="T35" fmla="*/ 64 h 103"/>
                <a:gd name="T36" fmla="*/ 62 w 110"/>
                <a:gd name="T37" fmla="*/ 64 h 103"/>
                <a:gd name="T38" fmla="*/ 57 w 110"/>
                <a:gd name="T39" fmla="*/ 58 h 103"/>
                <a:gd name="T40" fmla="*/ 57 w 110"/>
                <a:gd name="T41" fmla="*/ 40 h 103"/>
                <a:gd name="T42" fmla="*/ 56 w 110"/>
                <a:gd name="T43" fmla="*/ 36 h 103"/>
                <a:gd name="T44" fmla="*/ 49 w 110"/>
                <a:gd name="T45" fmla="*/ 36 h 103"/>
                <a:gd name="T46" fmla="*/ 49 w 110"/>
                <a:gd name="T47" fmla="*/ 58 h 103"/>
                <a:gd name="T48" fmla="*/ 46 w 110"/>
                <a:gd name="T49" fmla="*/ 64 h 103"/>
                <a:gd name="T50" fmla="*/ 45 w 110"/>
                <a:gd name="T51" fmla="*/ 64 h 103"/>
                <a:gd name="T52" fmla="*/ 41 w 110"/>
                <a:gd name="T53" fmla="*/ 58 h 103"/>
                <a:gd name="T54" fmla="*/ 41 w 110"/>
                <a:gd name="T55" fmla="*/ 40 h 103"/>
                <a:gd name="T56" fmla="*/ 38 w 110"/>
                <a:gd name="T57" fmla="*/ 36 h 103"/>
                <a:gd name="T58" fmla="*/ 33 w 110"/>
                <a:gd name="T59" fmla="*/ 36 h 103"/>
                <a:gd name="T60" fmla="*/ 33 w 110"/>
                <a:gd name="T61" fmla="*/ 58 h 103"/>
                <a:gd name="T62" fmla="*/ 29 w 110"/>
                <a:gd name="T63" fmla="*/ 64 h 103"/>
                <a:gd name="T64" fmla="*/ 27 w 110"/>
                <a:gd name="T65" fmla="*/ 64 h 103"/>
                <a:gd name="T66" fmla="*/ 21 w 110"/>
                <a:gd name="T67" fmla="*/ 58 h 103"/>
                <a:gd name="T68" fmla="*/ 21 w 110"/>
                <a:gd name="T69" fmla="*/ 30 h 103"/>
                <a:gd name="T70" fmla="*/ 28 w 110"/>
                <a:gd name="T71" fmla="*/ 28 h 103"/>
                <a:gd name="T72" fmla="*/ 45 w 110"/>
                <a:gd name="T73" fmla="*/ 28 h 103"/>
                <a:gd name="T74" fmla="*/ 46 w 110"/>
                <a:gd name="T75" fmla="*/ 28 h 103"/>
                <a:gd name="T76" fmla="*/ 60 w 110"/>
                <a:gd name="T77" fmla="*/ 28 h 103"/>
                <a:gd name="T78" fmla="*/ 69 w 110"/>
                <a:gd name="T79" fmla="*/ 35 h 103"/>
                <a:gd name="T80" fmla="*/ 69 w 110"/>
                <a:gd name="T81" fmla="*/ 58 h 103"/>
                <a:gd name="T82" fmla="*/ 85 w 110"/>
                <a:gd name="T83" fmla="*/ 60 h 103"/>
                <a:gd name="T84" fmla="*/ 81 w 110"/>
                <a:gd name="T85" fmla="*/ 64 h 103"/>
                <a:gd name="T86" fmla="*/ 81 w 110"/>
                <a:gd name="T87" fmla="*/ 64 h 103"/>
                <a:gd name="T88" fmla="*/ 77 w 110"/>
                <a:gd name="T89" fmla="*/ 60 h 103"/>
                <a:gd name="T90" fmla="*/ 77 w 110"/>
                <a:gd name="T91" fmla="*/ 44 h 103"/>
                <a:gd name="T92" fmla="*/ 81 w 110"/>
                <a:gd name="T93" fmla="*/ 40 h 103"/>
                <a:gd name="T94" fmla="*/ 81 w 110"/>
                <a:gd name="T95" fmla="*/ 40 h 103"/>
                <a:gd name="T96" fmla="*/ 85 w 110"/>
                <a:gd name="T97" fmla="*/ 44 h 103"/>
                <a:gd name="T98" fmla="*/ 85 w 110"/>
                <a:gd name="T99" fmla="*/ 6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103">
                  <a:moveTo>
                    <a:pt x="110" y="44"/>
                  </a:moveTo>
                  <a:cubicBezTo>
                    <a:pt x="110" y="20"/>
                    <a:pt x="86" y="0"/>
                    <a:pt x="55" y="0"/>
                  </a:cubicBezTo>
                  <a:cubicBezTo>
                    <a:pt x="24" y="0"/>
                    <a:pt x="0" y="20"/>
                    <a:pt x="0" y="44"/>
                  </a:cubicBezTo>
                  <a:cubicBezTo>
                    <a:pt x="0" y="68"/>
                    <a:pt x="24" y="87"/>
                    <a:pt x="54" y="87"/>
                  </a:cubicBezTo>
                  <a:cubicBezTo>
                    <a:pt x="59" y="92"/>
                    <a:pt x="73" y="102"/>
                    <a:pt x="83" y="102"/>
                  </a:cubicBezTo>
                  <a:cubicBezTo>
                    <a:pt x="83" y="102"/>
                    <a:pt x="88" y="103"/>
                    <a:pt x="86" y="100"/>
                  </a:cubicBezTo>
                  <a:cubicBezTo>
                    <a:pt x="86" y="100"/>
                    <a:pt x="77" y="90"/>
                    <a:pt x="79" y="84"/>
                  </a:cubicBezTo>
                  <a:cubicBezTo>
                    <a:pt x="98" y="76"/>
                    <a:pt x="110" y="61"/>
                    <a:pt x="110" y="44"/>
                  </a:cubicBezTo>
                  <a:close/>
                  <a:moveTo>
                    <a:pt x="86" y="32"/>
                  </a:moveTo>
                  <a:cubicBezTo>
                    <a:pt x="86" y="34"/>
                    <a:pt x="84" y="36"/>
                    <a:pt x="82" y="36"/>
                  </a:cubicBezTo>
                  <a:cubicBezTo>
                    <a:pt x="81" y="36"/>
                    <a:pt x="81" y="36"/>
                    <a:pt x="81" y="36"/>
                  </a:cubicBezTo>
                  <a:cubicBezTo>
                    <a:pt x="79" y="36"/>
                    <a:pt x="78" y="34"/>
                    <a:pt x="78" y="32"/>
                  </a:cubicBezTo>
                  <a:cubicBezTo>
                    <a:pt x="78" y="32"/>
                    <a:pt x="78" y="32"/>
                    <a:pt x="78" y="32"/>
                  </a:cubicBezTo>
                  <a:cubicBezTo>
                    <a:pt x="78" y="30"/>
                    <a:pt x="79" y="28"/>
                    <a:pt x="81" y="28"/>
                  </a:cubicBezTo>
                  <a:cubicBezTo>
                    <a:pt x="82" y="28"/>
                    <a:pt x="82" y="28"/>
                    <a:pt x="82" y="28"/>
                  </a:cubicBezTo>
                  <a:cubicBezTo>
                    <a:pt x="84" y="28"/>
                    <a:pt x="86" y="30"/>
                    <a:pt x="86" y="32"/>
                  </a:cubicBezTo>
                  <a:close/>
                  <a:moveTo>
                    <a:pt x="69" y="58"/>
                  </a:moveTo>
                  <a:cubicBezTo>
                    <a:pt x="69" y="60"/>
                    <a:pt x="66" y="64"/>
                    <a:pt x="63" y="64"/>
                  </a:cubicBezTo>
                  <a:cubicBezTo>
                    <a:pt x="62" y="64"/>
                    <a:pt x="62" y="64"/>
                    <a:pt x="62" y="64"/>
                  </a:cubicBezTo>
                  <a:cubicBezTo>
                    <a:pt x="60" y="64"/>
                    <a:pt x="57" y="60"/>
                    <a:pt x="57" y="58"/>
                  </a:cubicBezTo>
                  <a:cubicBezTo>
                    <a:pt x="57" y="40"/>
                    <a:pt x="57" y="40"/>
                    <a:pt x="57" y="40"/>
                  </a:cubicBezTo>
                  <a:cubicBezTo>
                    <a:pt x="57" y="39"/>
                    <a:pt x="57" y="36"/>
                    <a:pt x="56" y="36"/>
                  </a:cubicBezTo>
                  <a:cubicBezTo>
                    <a:pt x="49" y="36"/>
                    <a:pt x="49" y="36"/>
                    <a:pt x="49" y="36"/>
                  </a:cubicBezTo>
                  <a:cubicBezTo>
                    <a:pt x="49" y="58"/>
                    <a:pt x="49" y="58"/>
                    <a:pt x="49" y="58"/>
                  </a:cubicBezTo>
                  <a:cubicBezTo>
                    <a:pt x="49" y="60"/>
                    <a:pt x="48" y="64"/>
                    <a:pt x="46" y="64"/>
                  </a:cubicBezTo>
                  <a:cubicBezTo>
                    <a:pt x="45" y="64"/>
                    <a:pt x="45" y="64"/>
                    <a:pt x="45" y="64"/>
                  </a:cubicBezTo>
                  <a:cubicBezTo>
                    <a:pt x="43" y="64"/>
                    <a:pt x="41" y="60"/>
                    <a:pt x="41" y="58"/>
                  </a:cubicBezTo>
                  <a:cubicBezTo>
                    <a:pt x="41" y="40"/>
                    <a:pt x="41" y="40"/>
                    <a:pt x="41" y="40"/>
                  </a:cubicBezTo>
                  <a:cubicBezTo>
                    <a:pt x="41" y="38"/>
                    <a:pt x="40" y="36"/>
                    <a:pt x="38" y="36"/>
                  </a:cubicBezTo>
                  <a:cubicBezTo>
                    <a:pt x="33" y="36"/>
                    <a:pt x="33" y="36"/>
                    <a:pt x="33" y="36"/>
                  </a:cubicBezTo>
                  <a:cubicBezTo>
                    <a:pt x="33" y="58"/>
                    <a:pt x="33" y="58"/>
                    <a:pt x="33" y="58"/>
                  </a:cubicBezTo>
                  <a:cubicBezTo>
                    <a:pt x="33" y="60"/>
                    <a:pt x="30" y="64"/>
                    <a:pt x="29" y="64"/>
                  </a:cubicBezTo>
                  <a:cubicBezTo>
                    <a:pt x="27" y="64"/>
                    <a:pt x="27" y="64"/>
                    <a:pt x="27" y="64"/>
                  </a:cubicBezTo>
                  <a:cubicBezTo>
                    <a:pt x="25" y="64"/>
                    <a:pt x="21" y="60"/>
                    <a:pt x="21" y="58"/>
                  </a:cubicBezTo>
                  <a:cubicBezTo>
                    <a:pt x="21" y="49"/>
                    <a:pt x="21" y="40"/>
                    <a:pt x="21" y="30"/>
                  </a:cubicBezTo>
                  <a:cubicBezTo>
                    <a:pt x="21" y="28"/>
                    <a:pt x="25" y="28"/>
                    <a:pt x="28" y="28"/>
                  </a:cubicBezTo>
                  <a:cubicBezTo>
                    <a:pt x="45" y="28"/>
                    <a:pt x="45" y="28"/>
                    <a:pt x="45" y="28"/>
                  </a:cubicBezTo>
                  <a:cubicBezTo>
                    <a:pt x="46" y="28"/>
                    <a:pt x="46" y="28"/>
                    <a:pt x="46" y="28"/>
                  </a:cubicBezTo>
                  <a:cubicBezTo>
                    <a:pt x="60" y="28"/>
                    <a:pt x="60" y="28"/>
                    <a:pt x="60" y="28"/>
                  </a:cubicBezTo>
                  <a:cubicBezTo>
                    <a:pt x="65" y="28"/>
                    <a:pt x="69" y="32"/>
                    <a:pt x="69" y="35"/>
                  </a:cubicBezTo>
                  <a:cubicBezTo>
                    <a:pt x="69" y="42"/>
                    <a:pt x="69" y="50"/>
                    <a:pt x="69" y="58"/>
                  </a:cubicBezTo>
                  <a:close/>
                  <a:moveTo>
                    <a:pt x="85" y="60"/>
                  </a:moveTo>
                  <a:cubicBezTo>
                    <a:pt x="85" y="62"/>
                    <a:pt x="83" y="64"/>
                    <a:pt x="81" y="64"/>
                  </a:cubicBezTo>
                  <a:cubicBezTo>
                    <a:pt x="81" y="64"/>
                    <a:pt x="81" y="64"/>
                    <a:pt x="81" y="64"/>
                  </a:cubicBezTo>
                  <a:cubicBezTo>
                    <a:pt x="79" y="64"/>
                    <a:pt x="77" y="62"/>
                    <a:pt x="77" y="60"/>
                  </a:cubicBezTo>
                  <a:cubicBezTo>
                    <a:pt x="77" y="44"/>
                    <a:pt x="77" y="44"/>
                    <a:pt x="77" y="44"/>
                  </a:cubicBezTo>
                  <a:cubicBezTo>
                    <a:pt x="77" y="42"/>
                    <a:pt x="79" y="40"/>
                    <a:pt x="81" y="40"/>
                  </a:cubicBezTo>
                  <a:cubicBezTo>
                    <a:pt x="81" y="40"/>
                    <a:pt x="81" y="40"/>
                    <a:pt x="81" y="40"/>
                  </a:cubicBezTo>
                  <a:cubicBezTo>
                    <a:pt x="83" y="40"/>
                    <a:pt x="85" y="42"/>
                    <a:pt x="85" y="44"/>
                  </a:cubicBezTo>
                  <a:lnTo>
                    <a:pt x="8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94" name="Group 9">
            <a:extLst>
              <a:ext uri="{FF2B5EF4-FFF2-40B4-BE49-F238E27FC236}">
                <a16:creationId xmlns:a16="http://schemas.microsoft.com/office/drawing/2014/main" id="{FF6FFD6C-DBF0-624B-9145-594FCDD1450E}"/>
              </a:ext>
            </a:extLst>
          </p:cNvPr>
          <p:cNvGrpSpPr>
            <a:grpSpLocks noChangeAspect="1"/>
          </p:cNvGrpSpPr>
          <p:nvPr/>
        </p:nvGrpSpPr>
        <p:grpSpPr bwMode="auto">
          <a:xfrm>
            <a:off x="4461457" y="5818783"/>
            <a:ext cx="370028" cy="367270"/>
            <a:chOff x="3740" y="2027"/>
            <a:chExt cx="282" cy="280"/>
          </a:xfrm>
          <a:solidFill>
            <a:schemeClr val="bg1">
              <a:lumMod val="65000"/>
            </a:schemeClr>
          </a:solidFill>
          <a:scene3d>
            <a:camera prst="perspectiveLeft"/>
            <a:lightRig rig="threePt" dir="t"/>
          </a:scene3d>
        </p:grpSpPr>
        <p:sp>
          <p:nvSpPr>
            <p:cNvPr id="95" name="Freeform 10">
              <a:extLst>
                <a:ext uri="{FF2B5EF4-FFF2-40B4-BE49-F238E27FC236}">
                  <a16:creationId xmlns:a16="http://schemas.microsoft.com/office/drawing/2014/main" id="{65C576C5-661D-9442-A197-5F28C3E8846E}"/>
                </a:ext>
              </a:extLst>
            </p:cNvPr>
            <p:cNvSpPr>
              <a:spLocks/>
            </p:cNvSpPr>
            <p:nvPr/>
          </p:nvSpPr>
          <p:spPr bwMode="auto">
            <a:xfrm>
              <a:off x="3810" y="2110"/>
              <a:ext cx="21" cy="32"/>
            </a:xfrm>
            <a:custGeom>
              <a:avLst/>
              <a:gdLst>
                <a:gd name="T0" fmla="*/ 1 w 9"/>
                <a:gd name="T1" fmla="*/ 5 h 13"/>
                <a:gd name="T2" fmla="*/ 2 w 9"/>
                <a:gd name="T3" fmla="*/ 13 h 13"/>
                <a:gd name="T4" fmla="*/ 8 w 9"/>
                <a:gd name="T5" fmla="*/ 8 h 13"/>
                <a:gd name="T6" fmla="*/ 6 w 9"/>
                <a:gd name="T7" fmla="*/ 0 h 13"/>
                <a:gd name="T8" fmla="*/ 1 w 9"/>
                <a:gd name="T9" fmla="*/ 5 h 13"/>
              </a:gdLst>
              <a:ahLst/>
              <a:cxnLst>
                <a:cxn ang="0">
                  <a:pos x="T0" y="T1"/>
                </a:cxn>
                <a:cxn ang="0">
                  <a:pos x="T2" y="T3"/>
                </a:cxn>
                <a:cxn ang="0">
                  <a:pos x="T4" y="T5"/>
                </a:cxn>
                <a:cxn ang="0">
                  <a:pos x="T6" y="T7"/>
                </a:cxn>
                <a:cxn ang="0">
                  <a:pos x="T8" y="T9"/>
                </a:cxn>
              </a:cxnLst>
              <a:rect l="0" t="0" r="r" b="b"/>
              <a:pathLst>
                <a:path w="9" h="13">
                  <a:moveTo>
                    <a:pt x="1" y="5"/>
                  </a:moveTo>
                  <a:cubicBezTo>
                    <a:pt x="0" y="9"/>
                    <a:pt x="0" y="12"/>
                    <a:pt x="2" y="13"/>
                  </a:cubicBezTo>
                  <a:cubicBezTo>
                    <a:pt x="4" y="13"/>
                    <a:pt x="6" y="10"/>
                    <a:pt x="8" y="8"/>
                  </a:cubicBezTo>
                  <a:cubicBezTo>
                    <a:pt x="9" y="4"/>
                    <a:pt x="8" y="1"/>
                    <a:pt x="6" y="0"/>
                  </a:cubicBezTo>
                  <a:cubicBezTo>
                    <a:pt x="4" y="0"/>
                    <a:pt x="2" y="2"/>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6" name="Freeform 11">
              <a:extLst>
                <a:ext uri="{FF2B5EF4-FFF2-40B4-BE49-F238E27FC236}">
                  <a16:creationId xmlns:a16="http://schemas.microsoft.com/office/drawing/2014/main" id="{007B3D98-950D-284B-B176-FC4E4FDD5F01}"/>
                </a:ext>
              </a:extLst>
            </p:cNvPr>
            <p:cNvSpPr>
              <a:spLocks/>
            </p:cNvSpPr>
            <p:nvPr/>
          </p:nvSpPr>
          <p:spPr bwMode="auto">
            <a:xfrm>
              <a:off x="3844" y="2125"/>
              <a:ext cx="19" cy="26"/>
            </a:xfrm>
            <a:custGeom>
              <a:avLst/>
              <a:gdLst>
                <a:gd name="T0" fmla="*/ 5 w 8"/>
                <a:gd name="T1" fmla="*/ 0 h 11"/>
                <a:gd name="T2" fmla="*/ 1 w 8"/>
                <a:gd name="T3" fmla="*/ 4 h 11"/>
                <a:gd name="T4" fmla="*/ 3 w 8"/>
                <a:gd name="T5" fmla="*/ 11 h 11"/>
                <a:gd name="T6" fmla="*/ 7 w 8"/>
                <a:gd name="T7" fmla="*/ 7 h 11"/>
                <a:gd name="T8" fmla="*/ 5 w 8"/>
                <a:gd name="T9" fmla="*/ 0 h 11"/>
              </a:gdLst>
              <a:ahLst/>
              <a:cxnLst>
                <a:cxn ang="0">
                  <a:pos x="T0" y="T1"/>
                </a:cxn>
                <a:cxn ang="0">
                  <a:pos x="T2" y="T3"/>
                </a:cxn>
                <a:cxn ang="0">
                  <a:pos x="T4" y="T5"/>
                </a:cxn>
                <a:cxn ang="0">
                  <a:pos x="T6" y="T7"/>
                </a:cxn>
                <a:cxn ang="0">
                  <a:pos x="T8" y="T9"/>
                </a:cxn>
              </a:cxnLst>
              <a:rect l="0" t="0" r="r" b="b"/>
              <a:pathLst>
                <a:path w="8" h="11">
                  <a:moveTo>
                    <a:pt x="5" y="0"/>
                  </a:moveTo>
                  <a:cubicBezTo>
                    <a:pt x="4" y="0"/>
                    <a:pt x="3" y="2"/>
                    <a:pt x="1" y="4"/>
                  </a:cubicBezTo>
                  <a:cubicBezTo>
                    <a:pt x="0" y="7"/>
                    <a:pt x="1" y="9"/>
                    <a:pt x="3" y="11"/>
                  </a:cubicBezTo>
                  <a:cubicBezTo>
                    <a:pt x="4" y="11"/>
                    <a:pt x="5" y="9"/>
                    <a:pt x="7" y="7"/>
                  </a:cubicBezTo>
                  <a:cubicBezTo>
                    <a:pt x="8" y="4"/>
                    <a:pt x="8"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7" name="Freeform 12">
              <a:extLst>
                <a:ext uri="{FF2B5EF4-FFF2-40B4-BE49-F238E27FC236}">
                  <a16:creationId xmlns:a16="http://schemas.microsoft.com/office/drawing/2014/main" id="{459789D3-DE84-6B4D-9CB0-8A13AC83E6DD}"/>
                </a:ext>
              </a:extLst>
            </p:cNvPr>
            <p:cNvSpPr>
              <a:spLocks noEditPoints="1"/>
            </p:cNvSpPr>
            <p:nvPr/>
          </p:nvSpPr>
          <p:spPr bwMode="auto">
            <a:xfrm>
              <a:off x="3740" y="2027"/>
              <a:ext cx="282" cy="280"/>
            </a:xfrm>
            <a:custGeom>
              <a:avLst/>
              <a:gdLst>
                <a:gd name="T0" fmla="*/ 93 w 116"/>
                <a:gd name="T1" fmla="*/ 43 h 115"/>
                <a:gd name="T2" fmla="*/ 75 w 116"/>
                <a:gd name="T3" fmla="*/ 34 h 115"/>
                <a:gd name="T4" fmla="*/ 72 w 116"/>
                <a:gd name="T5" fmla="*/ 17 h 115"/>
                <a:gd name="T6" fmla="*/ 58 w 116"/>
                <a:gd name="T7" fmla="*/ 4 h 115"/>
                <a:gd name="T8" fmla="*/ 36 w 116"/>
                <a:gd name="T9" fmla="*/ 21 h 115"/>
                <a:gd name="T10" fmla="*/ 23 w 116"/>
                <a:gd name="T11" fmla="*/ 21 h 115"/>
                <a:gd name="T12" fmla="*/ 2 w 116"/>
                <a:gd name="T13" fmla="*/ 23 h 115"/>
                <a:gd name="T14" fmla="*/ 15 w 116"/>
                <a:gd name="T15" fmla="*/ 59 h 115"/>
                <a:gd name="T16" fmla="*/ 11 w 116"/>
                <a:gd name="T17" fmla="*/ 91 h 115"/>
                <a:gd name="T18" fmla="*/ 29 w 116"/>
                <a:gd name="T19" fmla="*/ 100 h 115"/>
                <a:gd name="T20" fmla="*/ 43 w 116"/>
                <a:gd name="T21" fmla="*/ 90 h 115"/>
                <a:gd name="T22" fmla="*/ 58 w 116"/>
                <a:gd name="T23" fmla="*/ 103 h 115"/>
                <a:gd name="T24" fmla="*/ 77 w 116"/>
                <a:gd name="T25" fmla="*/ 99 h 115"/>
                <a:gd name="T26" fmla="*/ 77 w 116"/>
                <a:gd name="T27" fmla="*/ 74 h 115"/>
                <a:gd name="T28" fmla="*/ 99 w 116"/>
                <a:gd name="T29" fmla="*/ 61 h 115"/>
                <a:gd name="T30" fmla="*/ 93 w 116"/>
                <a:gd name="T31" fmla="*/ 43 h 115"/>
                <a:gd name="T32" fmla="*/ 21 w 116"/>
                <a:gd name="T33" fmla="*/ 53 h 115"/>
                <a:gd name="T34" fmla="*/ 17 w 116"/>
                <a:gd name="T35" fmla="*/ 48 h 115"/>
                <a:gd name="T36" fmla="*/ 21 w 116"/>
                <a:gd name="T37" fmla="*/ 44 h 115"/>
                <a:gd name="T38" fmla="*/ 25 w 116"/>
                <a:gd name="T39" fmla="*/ 48 h 115"/>
                <a:gd name="T40" fmla="*/ 21 w 116"/>
                <a:gd name="T41" fmla="*/ 53 h 115"/>
                <a:gd name="T42" fmla="*/ 26 w 116"/>
                <a:gd name="T43" fmla="*/ 52 h 115"/>
                <a:gd name="T44" fmla="*/ 63 w 116"/>
                <a:gd name="T45" fmla="*/ 66 h 115"/>
                <a:gd name="T46" fmla="*/ 26 w 116"/>
                <a:gd name="T47" fmla="*/ 52 h 115"/>
                <a:gd name="T48" fmla="*/ 66 w 116"/>
                <a:gd name="T49" fmla="*/ 44 h 115"/>
                <a:gd name="T50" fmla="*/ 58 w 116"/>
                <a:gd name="T51" fmla="*/ 63 h 115"/>
                <a:gd name="T52" fmla="*/ 46 w 116"/>
                <a:gd name="T53" fmla="*/ 55 h 115"/>
                <a:gd name="T54" fmla="*/ 33 w 116"/>
                <a:gd name="T55" fmla="*/ 43 h 115"/>
                <a:gd name="T56" fmla="*/ 42 w 116"/>
                <a:gd name="T57" fmla="*/ 30 h 115"/>
                <a:gd name="T58" fmla="*/ 53 w 116"/>
                <a:gd name="T59" fmla="*/ 36 h 115"/>
                <a:gd name="T60" fmla="*/ 66 w 116"/>
                <a:gd name="T61" fmla="*/ 44 h 115"/>
                <a:gd name="T62" fmla="*/ 72 w 116"/>
                <a:gd name="T63" fmla="*/ 70 h 115"/>
                <a:gd name="T64" fmla="*/ 67 w 116"/>
                <a:gd name="T65" fmla="*/ 65 h 115"/>
                <a:gd name="T66" fmla="*/ 72 w 116"/>
                <a:gd name="T67" fmla="*/ 60 h 115"/>
                <a:gd name="T68" fmla="*/ 76 w 116"/>
                <a:gd name="T69" fmla="*/ 65 h 115"/>
                <a:gd name="T70" fmla="*/ 72 w 116"/>
                <a:gd name="T71"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115">
                  <a:moveTo>
                    <a:pt x="93" y="43"/>
                  </a:moveTo>
                  <a:cubicBezTo>
                    <a:pt x="72" y="43"/>
                    <a:pt x="75" y="34"/>
                    <a:pt x="75" y="34"/>
                  </a:cubicBezTo>
                  <a:cubicBezTo>
                    <a:pt x="72" y="17"/>
                    <a:pt x="72" y="17"/>
                    <a:pt x="72" y="17"/>
                  </a:cubicBezTo>
                  <a:cubicBezTo>
                    <a:pt x="70" y="0"/>
                    <a:pt x="58" y="4"/>
                    <a:pt x="58" y="4"/>
                  </a:cubicBezTo>
                  <a:cubicBezTo>
                    <a:pt x="50" y="5"/>
                    <a:pt x="38" y="17"/>
                    <a:pt x="36" y="21"/>
                  </a:cubicBezTo>
                  <a:cubicBezTo>
                    <a:pt x="32" y="25"/>
                    <a:pt x="30" y="25"/>
                    <a:pt x="23" y="21"/>
                  </a:cubicBezTo>
                  <a:cubicBezTo>
                    <a:pt x="0" y="8"/>
                    <a:pt x="2" y="23"/>
                    <a:pt x="2" y="23"/>
                  </a:cubicBezTo>
                  <a:cubicBezTo>
                    <a:pt x="2" y="42"/>
                    <a:pt x="11" y="53"/>
                    <a:pt x="15" y="59"/>
                  </a:cubicBezTo>
                  <a:cubicBezTo>
                    <a:pt x="11" y="60"/>
                    <a:pt x="11" y="91"/>
                    <a:pt x="11" y="91"/>
                  </a:cubicBezTo>
                  <a:cubicBezTo>
                    <a:pt x="15" y="111"/>
                    <a:pt x="29" y="100"/>
                    <a:pt x="29" y="100"/>
                  </a:cubicBezTo>
                  <a:cubicBezTo>
                    <a:pt x="43" y="90"/>
                    <a:pt x="43" y="90"/>
                    <a:pt x="43" y="90"/>
                  </a:cubicBezTo>
                  <a:cubicBezTo>
                    <a:pt x="58" y="103"/>
                    <a:pt x="58" y="103"/>
                    <a:pt x="58" y="103"/>
                  </a:cubicBezTo>
                  <a:cubicBezTo>
                    <a:pt x="81" y="115"/>
                    <a:pt x="77" y="99"/>
                    <a:pt x="77" y="99"/>
                  </a:cubicBezTo>
                  <a:cubicBezTo>
                    <a:pt x="77" y="90"/>
                    <a:pt x="77" y="74"/>
                    <a:pt x="77" y="74"/>
                  </a:cubicBezTo>
                  <a:cubicBezTo>
                    <a:pt x="89" y="72"/>
                    <a:pt x="99" y="61"/>
                    <a:pt x="99" y="61"/>
                  </a:cubicBezTo>
                  <a:cubicBezTo>
                    <a:pt x="116" y="43"/>
                    <a:pt x="93" y="43"/>
                    <a:pt x="93" y="43"/>
                  </a:cubicBezTo>
                  <a:close/>
                  <a:moveTo>
                    <a:pt x="21" y="53"/>
                  </a:moveTo>
                  <a:cubicBezTo>
                    <a:pt x="20" y="53"/>
                    <a:pt x="17" y="51"/>
                    <a:pt x="17" y="48"/>
                  </a:cubicBezTo>
                  <a:cubicBezTo>
                    <a:pt x="17" y="46"/>
                    <a:pt x="20" y="44"/>
                    <a:pt x="21" y="44"/>
                  </a:cubicBezTo>
                  <a:cubicBezTo>
                    <a:pt x="24" y="44"/>
                    <a:pt x="25" y="46"/>
                    <a:pt x="25" y="48"/>
                  </a:cubicBezTo>
                  <a:cubicBezTo>
                    <a:pt x="25" y="51"/>
                    <a:pt x="24" y="53"/>
                    <a:pt x="21" y="53"/>
                  </a:cubicBezTo>
                  <a:close/>
                  <a:moveTo>
                    <a:pt x="26" y="52"/>
                  </a:moveTo>
                  <a:cubicBezTo>
                    <a:pt x="26" y="52"/>
                    <a:pt x="26" y="87"/>
                    <a:pt x="63" y="66"/>
                  </a:cubicBezTo>
                  <a:cubicBezTo>
                    <a:pt x="24" y="96"/>
                    <a:pt x="26" y="56"/>
                    <a:pt x="26" y="52"/>
                  </a:cubicBezTo>
                  <a:close/>
                  <a:moveTo>
                    <a:pt x="66" y="44"/>
                  </a:moveTo>
                  <a:cubicBezTo>
                    <a:pt x="66" y="44"/>
                    <a:pt x="64" y="57"/>
                    <a:pt x="58" y="63"/>
                  </a:cubicBezTo>
                  <a:cubicBezTo>
                    <a:pt x="47" y="69"/>
                    <a:pt x="46" y="55"/>
                    <a:pt x="46" y="55"/>
                  </a:cubicBezTo>
                  <a:cubicBezTo>
                    <a:pt x="46" y="55"/>
                    <a:pt x="29" y="64"/>
                    <a:pt x="33" y="43"/>
                  </a:cubicBezTo>
                  <a:cubicBezTo>
                    <a:pt x="33" y="43"/>
                    <a:pt x="36" y="31"/>
                    <a:pt x="42" y="30"/>
                  </a:cubicBezTo>
                  <a:cubicBezTo>
                    <a:pt x="49" y="27"/>
                    <a:pt x="53" y="32"/>
                    <a:pt x="53" y="36"/>
                  </a:cubicBezTo>
                  <a:cubicBezTo>
                    <a:pt x="53" y="36"/>
                    <a:pt x="67" y="27"/>
                    <a:pt x="66" y="44"/>
                  </a:cubicBezTo>
                  <a:close/>
                  <a:moveTo>
                    <a:pt x="72" y="70"/>
                  </a:moveTo>
                  <a:cubicBezTo>
                    <a:pt x="70" y="70"/>
                    <a:pt x="67" y="68"/>
                    <a:pt x="67" y="65"/>
                  </a:cubicBezTo>
                  <a:cubicBezTo>
                    <a:pt x="67" y="63"/>
                    <a:pt x="70" y="60"/>
                    <a:pt x="72" y="60"/>
                  </a:cubicBezTo>
                  <a:cubicBezTo>
                    <a:pt x="73" y="60"/>
                    <a:pt x="76" y="63"/>
                    <a:pt x="76" y="65"/>
                  </a:cubicBezTo>
                  <a:cubicBezTo>
                    <a:pt x="76" y="68"/>
                    <a:pt x="73" y="70"/>
                    <a:pt x="7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8" name="Freeform 16">
            <a:extLst>
              <a:ext uri="{FF2B5EF4-FFF2-40B4-BE49-F238E27FC236}">
                <a16:creationId xmlns:a16="http://schemas.microsoft.com/office/drawing/2014/main" id="{91688290-6D45-2443-A8AA-27CD4EE07AAE}"/>
              </a:ext>
            </a:extLst>
          </p:cNvPr>
          <p:cNvSpPr>
            <a:spLocks noEditPoints="1"/>
          </p:cNvSpPr>
          <p:nvPr/>
        </p:nvSpPr>
        <p:spPr bwMode="auto">
          <a:xfrm>
            <a:off x="6094417" y="5840341"/>
            <a:ext cx="401257" cy="357826"/>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lumMod val="65000"/>
            </a:schemeClr>
          </a:solidFill>
          <a:ln>
            <a:noFill/>
          </a:ln>
          <a:scene3d>
            <a:camera prst="perspectiveLeft"/>
            <a:lightRig rig="threePt" dir="t"/>
          </a:scene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99" name="Group 19">
            <a:extLst>
              <a:ext uri="{FF2B5EF4-FFF2-40B4-BE49-F238E27FC236}">
                <a16:creationId xmlns:a16="http://schemas.microsoft.com/office/drawing/2014/main" id="{457E5457-B408-654A-9248-41A22129BB3E}"/>
              </a:ext>
            </a:extLst>
          </p:cNvPr>
          <p:cNvGrpSpPr>
            <a:grpSpLocks noChangeAspect="1"/>
          </p:cNvGrpSpPr>
          <p:nvPr/>
        </p:nvGrpSpPr>
        <p:grpSpPr bwMode="auto">
          <a:xfrm>
            <a:off x="7714013" y="5869013"/>
            <a:ext cx="406768" cy="330543"/>
            <a:chOff x="3686" y="2034"/>
            <a:chExt cx="310" cy="252"/>
          </a:xfrm>
          <a:solidFill>
            <a:schemeClr val="bg1">
              <a:lumMod val="65000"/>
            </a:schemeClr>
          </a:solidFill>
          <a:scene3d>
            <a:camera prst="perspectiveLeft"/>
            <a:lightRig rig="threePt" dir="t"/>
          </a:scene3d>
        </p:grpSpPr>
        <p:sp>
          <p:nvSpPr>
            <p:cNvPr id="100" name="Freeform 20">
              <a:extLst>
                <a:ext uri="{FF2B5EF4-FFF2-40B4-BE49-F238E27FC236}">
                  <a16:creationId xmlns:a16="http://schemas.microsoft.com/office/drawing/2014/main" id="{0A2C694A-668D-CE43-97B0-0A46B81DF2B3}"/>
                </a:ext>
              </a:extLst>
            </p:cNvPr>
            <p:cNvSpPr>
              <a:spLocks noEditPoints="1"/>
            </p:cNvSpPr>
            <p:nvPr/>
          </p:nvSpPr>
          <p:spPr bwMode="auto">
            <a:xfrm>
              <a:off x="3686" y="2034"/>
              <a:ext cx="220" cy="201"/>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1" name="Freeform 21">
              <a:extLst>
                <a:ext uri="{FF2B5EF4-FFF2-40B4-BE49-F238E27FC236}">
                  <a16:creationId xmlns:a16="http://schemas.microsoft.com/office/drawing/2014/main" id="{99084F5E-0E36-8F40-8A8C-658ECA5E9F79}"/>
                </a:ext>
              </a:extLst>
            </p:cNvPr>
            <p:cNvSpPr>
              <a:spLocks noEditPoints="1"/>
            </p:cNvSpPr>
            <p:nvPr/>
          </p:nvSpPr>
          <p:spPr bwMode="auto">
            <a:xfrm>
              <a:off x="3810" y="2116"/>
              <a:ext cx="186" cy="170"/>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2" name="Group 24">
            <a:extLst>
              <a:ext uri="{FF2B5EF4-FFF2-40B4-BE49-F238E27FC236}">
                <a16:creationId xmlns:a16="http://schemas.microsoft.com/office/drawing/2014/main" id="{9AE9AE13-5D27-3343-AFCD-77C924ED2075}"/>
              </a:ext>
            </a:extLst>
          </p:cNvPr>
          <p:cNvGrpSpPr>
            <a:grpSpLocks noChangeAspect="1"/>
          </p:cNvGrpSpPr>
          <p:nvPr/>
        </p:nvGrpSpPr>
        <p:grpSpPr bwMode="auto">
          <a:xfrm>
            <a:off x="9259710" y="5839975"/>
            <a:ext cx="438260" cy="341037"/>
            <a:chOff x="3679" y="2031"/>
            <a:chExt cx="334" cy="260"/>
          </a:xfrm>
          <a:solidFill>
            <a:schemeClr val="bg1">
              <a:lumMod val="65000"/>
            </a:schemeClr>
          </a:solidFill>
          <a:scene3d>
            <a:camera prst="perspectiveLeft"/>
            <a:lightRig rig="threePt" dir="t"/>
          </a:scene3d>
        </p:grpSpPr>
        <p:sp>
          <p:nvSpPr>
            <p:cNvPr id="103" name="Freeform 25">
              <a:extLst>
                <a:ext uri="{FF2B5EF4-FFF2-40B4-BE49-F238E27FC236}">
                  <a16:creationId xmlns:a16="http://schemas.microsoft.com/office/drawing/2014/main" id="{EE0912D9-CD58-0444-9E70-5CC687D4C3B4}"/>
                </a:ext>
              </a:extLst>
            </p:cNvPr>
            <p:cNvSpPr>
              <a:spLocks noEditPoints="1"/>
            </p:cNvSpPr>
            <p:nvPr/>
          </p:nvSpPr>
          <p:spPr bwMode="auto">
            <a:xfrm>
              <a:off x="3679" y="2060"/>
              <a:ext cx="289" cy="231"/>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4" name="Freeform 26">
              <a:extLst>
                <a:ext uri="{FF2B5EF4-FFF2-40B4-BE49-F238E27FC236}">
                  <a16:creationId xmlns:a16="http://schemas.microsoft.com/office/drawing/2014/main" id="{9AB18FBB-891E-2246-978E-37CD545D5EF5}"/>
                </a:ext>
              </a:extLst>
            </p:cNvPr>
            <p:cNvSpPr>
              <a:spLocks noEditPoints="1"/>
            </p:cNvSpPr>
            <p:nvPr/>
          </p:nvSpPr>
          <p:spPr bwMode="auto">
            <a:xfrm>
              <a:off x="3744" y="2162"/>
              <a:ext cx="113" cy="102"/>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5" name="Freeform 27">
              <a:extLst>
                <a:ext uri="{FF2B5EF4-FFF2-40B4-BE49-F238E27FC236}">
                  <a16:creationId xmlns:a16="http://schemas.microsoft.com/office/drawing/2014/main" id="{B41D28CD-0DDE-3D40-B683-DFAFF6312058}"/>
                </a:ext>
              </a:extLst>
            </p:cNvPr>
            <p:cNvSpPr>
              <a:spLocks/>
            </p:cNvSpPr>
            <p:nvPr/>
          </p:nvSpPr>
          <p:spPr bwMode="auto">
            <a:xfrm>
              <a:off x="3895" y="2070"/>
              <a:ext cx="61" cy="66"/>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6" name="Freeform 28">
              <a:extLst>
                <a:ext uri="{FF2B5EF4-FFF2-40B4-BE49-F238E27FC236}">
                  <a16:creationId xmlns:a16="http://schemas.microsoft.com/office/drawing/2014/main" id="{7242FF5A-1F08-9445-9461-CA512D4C1AA6}"/>
                </a:ext>
              </a:extLst>
            </p:cNvPr>
            <p:cNvSpPr>
              <a:spLocks/>
            </p:cNvSpPr>
            <p:nvPr/>
          </p:nvSpPr>
          <p:spPr bwMode="auto">
            <a:xfrm>
              <a:off x="3883" y="2031"/>
              <a:ext cx="130" cy="122"/>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7" name="组合 106">
            <a:extLst>
              <a:ext uri="{FF2B5EF4-FFF2-40B4-BE49-F238E27FC236}">
                <a16:creationId xmlns:a16="http://schemas.microsoft.com/office/drawing/2014/main" id="{BE138BBB-62FC-314E-A90D-44E3E168B858}"/>
              </a:ext>
            </a:extLst>
          </p:cNvPr>
          <p:cNvGrpSpPr/>
          <p:nvPr/>
        </p:nvGrpSpPr>
        <p:grpSpPr>
          <a:xfrm>
            <a:off x="2757471" y="6187584"/>
            <a:ext cx="7919783" cy="338632"/>
            <a:chOff x="1043608" y="3529340"/>
            <a:chExt cx="7919783" cy="338632"/>
          </a:xfrm>
        </p:grpSpPr>
        <p:sp>
          <p:nvSpPr>
            <p:cNvPr id="108" name="文本框 55">
              <a:extLst>
                <a:ext uri="{FF2B5EF4-FFF2-40B4-BE49-F238E27FC236}">
                  <a16:creationId xmlns:a16="http://schemas.microsoft.com/office/drawing/2014/main" id="{895425A4-10B1-CA4B-AB2B-DBD59C728B2A}"/>
                </a:ext>
              </a:extLst>
            </p:cNvPr>
            <p:cNvSpPr txBox="1"/>
            <p:nvPr/>
          </p:nvSpPr>
          <p:spPr>
            <a:xfrm>
              <a:off x="2756859" y="3529418"/>
              <a:ext cx="1311085"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01ACBE"/>
                  </a:solidFill>
                  <a:latin typeface="时尚中黑简体" panose="01010104010101010101" pitchFamily="2" charset="-122"/>
                  <a:ea typeface="时尚中黑简体" panose="01010104010101010101" pitchFamily="2" charset="-122"/>
                </a:rPr>
                <a:t>风速传感器</a:t>
              </a:r>
              <a:endParaRPr lang="zh-CN" altLang="en-US" sz="1600" dirty="0">
                <a:solidFill>
                  <a:srgbClr val="01ACBE"/>
                </a:solidFill>
                <a:latin typeface="时尚中黑简体" panose="01010104010101010101" pitchFamily="2" charset="-122"/>
                <a:ea typeface="时尚中黑简体" panose="01010104010101010101" pitchFamily="2" charset="-122"/>
              </a:endParaRPr>
            </a:p>
          </p:txBody>
        </p:sp>
        <p:sp>
          <p:nvSpPr>
            <p:cNvPr id="109" name="文本框 57">
              <a:extLst>
                <a:ext uri="{FF2B5EF4-FFF2-40B4-BE49-F238E27FC236}">
                  <a16:creationId xmlns:a16="http://schemas.microsoft.com/office/drawing/2014/main" id="{72366EDA-1B3B-4C4B-8346-8C2AD1DCC717}"/>
                </a:ext>
              </a:extLst>
            </p:cNvPr>
            <p:cNvSpPr txBox="1"/>
            <p:nvPr/>
          </p:nvSpPr>
          <p:spPr>
            <a:xfrm>
              <a:off x="4499992" y="3529418"/>
              <a:ext cx="1207161"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E87071"/>
                  </a:solidFill>
                  <a:latin typeface="时尚中黑简体" panose="01010104010101010101" pitchFamily="2" charset="-122"/>
                  <a:ea typeface="时尚中黑简体" panose="01010104010101010101" pitchFamily="2" charset="-122"/>
                </a:rPr>
                <a:t>氧气传感器</a:t>
              </a:r>
              <a:endParaRPr lang="zh-CN" altLang="en-US" sz="1600" dirty="0">
                <a:solidFill>
                  <a:srgbClr val="E87071"/>
                </a:solidFill>
                <a:latin typeface="时尚中黑简体" panose="01010104010101010101" pitchFamily="2" charset="-122"/>
                <a:ea typeface="时尚中黑简体" panose="01010104010101010101" pitchFamily="2" charset="-122"/>
              </a:endParaRPr>
            </a:p>
          </p:txBody>
        </p:sp>
        <p:sp>
          <p:nvSpPr>
            <p:cNvPr id="110" name="文本框 59">
              <a:extLst>
                <a:ext uri="{FF2B5EF4-FFF2-40B4-BE49-F238E27FC236}">
                  <a16:creationId xmlns:a16="http://schemas.microsoft.com/office/drawing/2014/main" id="{27939C41-08ED-C144-AA5E-043BE75BBF3B}"/>
                </a:ext>
              </a:extLst>
            </p:cNvPr>
            <p:cNvSpPr txBox="1"/>
            <p:nvPr/>
          </p:nvSpPr>
          <p:spPr>
            <a:xfrm>
              <a:off x="5868144" y="3529340"/>
              <a:ext cx="1626548"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00AF92"/>
                  </a:solidFill>
                  <a:latin typeface="时尚中黑简体" panose="01010104010101010101" pitchFamily="2" charset="-122"/>
                  <a:ea typeface="时尚中黑简体" panose="01010104010101010101" pitchFamily="2" charset="-122"/>
                </a:rPr>
                <a:t>一氧化碳传感器</a:t>
              </a:r>
              <a:endParaRPr lang="zh-CN" altLang="en-US" sz="1600" dirty="0">
                <a:solidFill>
                  <a:srgbClr val="00AF92"/>
                </a:solidFill>
                <a:latin typeface="时尚中黑简体" panose="01010104010101010101" pitchFamily="2" charset="-122"/>
                <a:ea typeface="时尚中黑简体" panose="01010104010101010101" pitchFamily="2" charset="-122"/>
              </a:endParaRPr>
            </a:p>
          </p:txBody>
        </p:sp>
        <p:sp>
          <p:nvSpPr>
            <p:cNvPr id="111" name="文本框 66">
              <a:extLst>
                <a:ext uri="{FF2B5EF4-FFF2-40B4-BE49-F238E27FC236}">
                  <a16:creationId xmlns:a16="http://schemas.microsoft.com/office/drawing/2014/main" id="{62E14B2B-5084-824E-A4F7-E25E4AA5294F}"/>
                </a:ext>
              </a:extLst>
            </p:cNvPr>
            <p:cNvSpPr txBox="1"/>
            <p:nvPr/>
          </p:nvSpPr>
          <p:spPr>
            <a:xfrm>
              <a:off x="7668344" y="3529418"/>
              <a:ext cx="1295047" cy="338554"/>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Hans" altLang="en-US" sz="1600" dirty="0">
                  <a:solidFill>
                    <a:srgbClr val="663A77"/>
                  </a:solidFill>
                  <a:latin typeface="时尚中黑简体" panose="01010104010101010101" pitchFamily="2" charset="-122"/>
                  <a:ea typeface="时尚中黑简体" panose="01010104010101010101" pitchFamily="2" charset="-122"/>
                </a:rPr>
                <a:t>开停传感器</a:t>
              </a:r>
              <a:endParaRPr lang="zh-CN" altLang="en-US" sz="1600" dirty="0">
                <a:solidFill>
                  <a:srgbClr val="663A77"/>
                </a:solidFill>
                <a:latin typeface="时尚中黑简体" panose="01010104010101010101" pitchFamily="2" charset="-122"/>
                <a:ea typeface="时尚中黑简体" panose="01010104010101010101" pitchFamily="2" charset="-122"/>
              </a:endParaRPr>
            </a:p>
          </p:txBody>
        </p:sp>
        <p:sp>
          <p:nvSpPr>
            <p:cNvPr id="117" name="文本框 53">
              <a:extLst>
                <a:ext uri="{FF2B5EF4-FFF2-40B4-BE49-F238E27FC236}">
                  <a16:creationId xmlns:a16="http://schemas.microsoft.com/office/drawing/2014/main" id="{C8003C4F-5870-334A-8F34-C14D015B7C28}"/>
                </a:ext>
              </a:extLst>
            </p:cNvPr>
            <p:cNvSpPr txBox="1"/>
            <p:nvPr/>
          </p:nvSpPr>
          <p:spPr>
            <a:xfrm>
              <a:off x="1043608" y="3529418"/>
              <a:ext cx="1314755" cy="338554"/>
            </a:xfrm>
            <a:prstGeom prst="rect">
              <a:avLst/>
            </a:prstGeom>
            <a:noFill/>
            <a:scene3d>
              <a:camera prst="perspectiveLeft" fov="2700000">
                <a:rot lat="0" lon="1200000" rev="0"/>
              </a:camera>
              <a:lightRig rig="threePt" dir="t"/>
            </a:scene3d>
          </p:spPr>
          <p:txBody>
            <a:bodyPr wrap="square" rtlCol="0">
              <a:spAutoFit/>
              <a:scene3d>
                <a:camera prst="perspectiveLeft" fov="2700000"/>
                <a:lightRig rig="threePt" dir="t"/>
              </a:scene3d>
            </a:bodyPr>
            <a:lstStyle/>
            <a:p>
              <a:r>
                <a:rPr lang="zh-Hans" altLang="en-US" sz="1600" dirty="0">
                  <a:solidFill>
                    <a:srgbClr val="FFB850"/>
                  </a:solidFill>
                  <a:latin typeface="时尚中黑简体" panose="01010104010101010101" pitchFamily="2" charset="-122"/>
                  <a:ea typeface="时尚中黑简体" panose="01010104010101010101" pitchFamily="2" charset="-122"/>
                </a:rPr>
                <a:t>温度传感器</a:t>
              </a:r>
              <a:endParaRPr lang="zh-CN" altLang="en-US" sz="1600" dirty="0">
                <a:solidFill>
                  <a:srgbClr val="FFB850"/>
                </a:solidFill>
                <a:latin typeface="时尚中黑简体" panose="01010104010101010101" pitchFamily="2" charset="-122"/>
                <a:ea typeface="时尚中黑简体" panose="01010104010101010101" pitchFamily="2" charset="-122"/>
              </a:endParaRPr>
            </a:p>
          </p:txBody>
        </p:sp>
      </p:grpSp>
      <p:pic>
        <p:nvPicPr>
          <p:cNvPr id="119" name="图片 118">
            <a:extLst>
              <a:ext uri="{FF2B5EF4-FFF2-40B4-BE49-F238E27FC236}">
                <a16:creationId xmlns:a16="http://schemas.microsoft.com/office/drawing/2014/main" id="{8BF777DF-5B0D-114D-A3BA-6F5C180A73B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76" b="91882" l="9908" r="89984"/>
                    </a14:imgEffect>
                  </a14:imgLayer>
                </a14:imgProps>
              </a:ext>
              <a:ext uri="{28A0092B-C50C-407E-A947-70E740481C1C}">
                <a14:useLocalDpi xmlns:a14="http://schemas.microsoft.com/office/drawing/2010/main"/>
              </a:ext>
            </a:extLst>
          </a:blip>
          <a:stretch>
            <a:fillRect/>
          </a:stretch>
        </p:blipFill>
        <p:spPr>
          <a:xfrm>
            <a:off x="2552983" y="3995639"/>
            <a:ext cx="1523231" cy="2030974"/>
          </a:xfrm>
          <a:prstGeom prst="rect">
            <a:avLst/>
          </a:prstGeom>
        </p:spPr>
      </p:pic>
      <p:pic>
        <p:nvPicPr>
          <p:cNvPr id="120" name="图片 119">
            <a:extLst>
              <a:ext uri="{FF2B5EF4-FFF2-40B4-BE49-F238E27FC236}">
                <a16:creationId xmlns:a16="http://schemas.microsoft.com/office/drawing/2014/main" id="{4A8E7FA6-F30B-9541-A98E-C934CDF3C760}"/>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5412" b="98465" l="9908" r="89984">
                        <a14:foregroundMark x1="60097" y1="75525" x2="66774" y2="79120"/>
                        <a14:foregroundMark x1="66774" y1="79281" x2="66774" y2="79281"/>
                        <a14:foregroundMark x1="58805" y1="68700" x2="59343" y2="73304"/>
                        <a14:foregroundMark x1="59074" y1="68498" x2="59343" y2="69507"/>
                        <a14:foregroundMark x1="59343" y1="69305" x2="59343" y2="69305"/>
                      </a14:backgroundRemoval>
                    </a14:imgEffect>
                  </a14:imgLayer>
                </a14:imgProps>
              </a:ext>
              <a:ext uri="{28A0092B-C50C-407E-A947-70E740481C1C}">
                <a14:useLocalDpi xmlns:a14="http://schemas.microsoft.com/office/drawing/2010/main"/>
              </a:ext>
            </a:extLst>
          </a:blip>
          <a:stretch>
            <a:fillRect/>
          </a:stretch>
        </p:blipFill>
        <p:spPr>
          <a:xfrm>
            <a:off x="4298975" y="4162592"/>
            <a:ext cx="1597290" cy="2129719"/>
          </a:xfrm>
          <a:prstGeom prst="rect">
            <a:avLst/>
          </a:prstGeom>
        </p:spPr>
      </p:pic>
      <p:pic>
        <p:nvPicPr>
          <p:cNvPr id="121" name="图片 120">
            <a:extLst>
              <a:ext uri="{FF2B5EF4-FFF2-40B4-BE49-F238E27FC236}">
                <a16:creationId xmlns:a16="http://schemas.microsoft.com/office/drawing/2014/main" id="{4A81BA79-C2CC-C847-832E-EE9EF6225B4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2989" b="98667" l="9908" r="89984"/>
                    </a14:imgEffect>
                  </a14:imgLayer>
                </a14:imgProps>
              </a:ext>
              <a:ext uri="{28A0092B-C50C-407E-A947-70E740481C1C}">
                <a14:useLocalDpi xmlns:a14="http://schemas.microsoft.com/office/drawing/2010/main"/>
              </a:ext>
            </a:extLst>
          </a:blip>
          <a:stretch>
            <a:fillRect/>
          </a:stretch>
        </p:blipFill>
        <p:spPr>
          <a:xfrm>
            <a:off x="6086541" y="4253667"/>
            <a:ext cx="1351448" cy="1801930"/>
          </a:xfrm>
          <a:prstGeom prst="rect">
            <a:avLst/>
          </a:prstGeom>
        </p:spPr>
      </p:pic>
      <p:pic>
        <p:nvPicPr>
          <p:cNvPr id="122" name="图片 121">
            <a:extLst>
              <a:ext uri="{FF2B5EF4-FFF2-40B4-BE49-F238E27FC236}">
                <a16:creationId xmlns:a16="http://schemas.microsoft.com/office/drawing/2014/main" id="{D66DDD85-ED6A-CB42-B0A6-A546BA279748}"/>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2989" b="97496" l="9908" r="89984"/>
                    </a14:imgEffect>
                  </a14:imgLayer>
                </a14:imgProps>
              </a:ext>
              <a:ext uri="{28A0092B-C50C-407E-A947-70E740481C1C}">
                <a14:useLocalDpi xmlns:a14="http://schemas.microsoft.com/office/drawing/2010/main"/>
              </a:ext>
            </a:extLst>
          </a:blip>
          <a:stretch>
            <a:fillRect/>
          </a:stretch>
        </p:blipFill>
        <p:spPr>
          <a:xfrm>
            <a:off x="7608054" y="4283605"/>
            <a:ext cx="1364410" cy="1819212"/>
          </a:xfrm>
          <a:prstGeom prst="rect">
            <a:avLst/>
          </a:prstGeom>
        </p:spPr>
      </p:pic>
      <p:pic>
        <p:nvPicPr>
          <p:cNvPr id="123" name="图片 122">
            <a:extLst>
              <a:ext uri="{FF2B5EF4-FFF2-40B4-BE49-F238E27FC236}">
                <a16:creationId xmlns:a16="http://schemas.microsoft.com/office/drawing/2014/main" id="{B30D24D8-55CC-2F4C-9A0C-DD9C1EA888CA}"/>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4200" b="96850" l="9908" r="89984">
                        <a14:foregroundMark x1="32687" y1="35743" x2="32418" y2="49758"/>
                        <a14:backgroundMark x1="44965" y1="27585" x2="38288" y2="42528"/>
                        <a14:backgroundMark x1="57728" y1="28756" x2="64405" y2="44952"/>
                      </a14:backgroundRemoval>
                    </a14:imgEffect>
                  </a14:imgLayer>
                </a14:imgProps>
              </a:ext>
              <a:ext uri="{28A0092B-C50C-407E-A947-70E740481C1C}">
                <a14:useLocalDpi xmlns:a14="http://schemas.microsoft.com/office/drawing/2010/main"/>
              </a:ext>
            </a:extLst>
          </a:blip>
          <a:stretch>
            <a:fillRect/>
          </a:stretch>
        </p:blipFill>
        <p:spPr>
          <a:xfrm>
            <a:off x="9310201" y="4293894"/>
            <a:ext cx="1280535" cy="1707379"/>
          </a:xfrm>
          <a:prstGeom prst="rect">
            <a:avLst/>
          </a:prstGeom>
        </p:spPr>
      </p:pic>
      <p:pic>
        <p:nvPicPr>
          <p:cNvPr id="112" name="图片 111">
            <a:extLst>
              <a:ext uri="{FF2B5EF4-FFF2-40B4-BE49-F238E27FC236}">
                <a16:creationId xmlns:a16="http://schemas.microsoft.com/office/drawing/2014/main" id="{095D3834-AEA0-4847-B56A-7716CD356153}"/>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Tree>
    <p:extLst>
      <p:ext uri="{BB962C8B-B14F-4D97-AF65-F5344CB8AC3E}">
        <p14:creationId xmlns:p14="http://schemas.microsoft.com/office/powerpoint/2010/main" val="97843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 presetClass="entr" presetSubtype="8" accel="40000" fill="hold" nodeType="withEffect" p14:presetBounceEnd="4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40000">
                                          <p:cBhvr additive="base">
                                            <p:cTn id="10" dur="15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11" dur="1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8" accel="40000" fill="hold" nodeType="withEffect" p14:presetBounceEnd="40000">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14:bounceEnd="40000">
                                          <p:cBhvr additive="base">
                                            <p:cTn id="14" dur="1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5" dur="15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accel="40000" fill="hold" nodeType="withEffect" p14:presetBounceEnd="40000">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14:bounceEnd="40000">
                                          <p:cBhvr additive="base">
                                            <p:cTn id="18" dur="1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19" dur="1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accel="40000" fill="hold" nodeType="withEffect" p14:presetBounceEnd="40000">
                                      <p:stCondLst>
                                        <p:cond delay="750"/>
                                      </p:stCondLst>
                                      <p:childTnLst>
                                        <p:set>
                                          <p:cBhvr>
                                            <p:cTn id="21" dur="1" fill="hold">
                                              <p:stCondLst>
                                                <p:cond delay="0"/>
                                              </p:stCondLst>
                                            </p:cTn>
                                            <p:tgtEl>
                                              <p:spTgt spid="11"/>
                                            </p:tgtEl>
                                            <p:attrNameLst>
                                              <p:attrName>style.visibility</p:attrName>
                                            </p:attrNameLst>
                                          </p:cBhvr>
                                          <p:to>
                                            <p:strVal val="visible"/>
                                          </p:to>
                                        </p:set>
                                        <p:anim calcmode="lin" valueType="num" p14:bounceEnd="40000">
                                          <p:cBhvr additive="base">
                                            <p:cTn id="22" dur="1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3" dur="1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accel="40000" fill="hold" nodeType="withEffect" p14:presetBounceEnd="40000">
                                      <p:stCondLst>
                                        <p:cond delay="1000"/>
                                      </p:stCondLst>
                                      <p:childTnLst>
                                        <p:set>
                                          <p:cBhvr>
                                            <p:cTn id="25" dur="1" fill="hold">
                                              <p:stCondLst>
                                                <p:cond delay="0"/>
                                              </p:stCondLst>
                                            </p:cTn>
                                            <p:tgtEl>
                                              <p:spTgt spid="14"/>
                                            </p:tgtEl>
                                            <p:attrNameLst>
                                              <p:attrName>style.visibility</p:attrName>
                                            </p:attrNameLst>
                                          </p:cBhvr>
                                          <p:to>
                                            <p:strVal val="visible"/>
                                          </p:to>
                                        </p:set>
                                        <p:anim calcmode="lin" valueType="num" p14:bounceEnd="40000">
                                          <p:cBhvr additive="base">
                                            <p:cTn id="26" dur="150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27" dur="150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par>
                              <p:cTn id="59" fill="hold">
                                <p:stCondLst>
                                  <p:cond delay="3000"/>
                                </p:stCondLst>
                                <p:childTnLst>
                                  <p:par>
                                    <p:cTn id="60" presetID="10"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2" presetClass="entr" presetSubtype="4"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p:tgtEl>
                                              <p:spTgt spid="46"/>
                                            </p:tgtEl>
                                            <p:attrNameLst>
                                              <p:attrName>ppt_y</p:attrName>
                                            </p:attrNameLst>
                                          </p:cBhvr>
                                          <p:tavLst>
                                            <p:tav tm="0">
                                              <p:val>
                                                <p:strVal val="#ppt_y+#ppt_h*1.125000"/>
                                              </p:val>
                                            </p:tav>
                                            <p:tav tm="100000">
                                              <p:val>
                                                <p:strVal val="#ppt_y"/>
                                              </p:val>
                                            </p:tav>
                                          </p:tavLst>
                                        </p:anim>
                                        <p:animEffect transition="in" filter="wipe(up)">
                                          <p:cBhvr>
                                            <p:cTn id="78" dur="500"/>
                                            <p:tgtEl>
                                              <p:spTgt spid="46"/>
                                            </p:tgtEl>
                                          </p:cBhvr>
                                        </p:animEffect>
                                      </p:childTnLst>
                                    </p:cTn>
                                  </p:par>
                                  <p:par>
                                    <p:cTn id="79" presetID="12" presetClass="entr" presetSubtype="4"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p:tgtEl>
                                              <p:spTgt spid="47"/>
                                            </p:tgtEl>
                                            <p:attrNameLst>
                                              <p:attrName>ppt_y</p:attrName>
                                            </p:attrNameLst>
                                          </p:cBhvr>
                                          <p:tavLst>
                                            <p:tav tm="0">
                                              <p:val>
                                                <p:strVal val="#ppt_y+#ppt_h*1.125000"/>
                                              </p:val>
                                            </p:tav>
                                            <p:tav tm="100000">
                                              <p:val>
                                                <p:strVal val="#ppt_y"/>
                                              </p:val>
                                            </p:tav>
                                          </p:tavLst>
                                        </p:anim>
                                        <p:animEffect transition="in" filter="wipe(up)">
                                          <p:cBhvr>
                                            <p:cTn id="82" dur="500"/>
                                            <p:tgtEl>
                                              <p:spTgt spid="47"/>
                                            </p:tgtEl>
                                          </p:cBhvr>
                                        </p:animEffect>
                                      </p:childTnLst>
                                    </p:cTn>
                                  </p:par>
                                  <p:par>
                                    <p:cTn id="83" presetID="12" presetClass="entr" presetSubtype="4"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p:tgtEl>
                                              <p:spTgt spid="48"/>
                                            </p:tgtEl>
                                            <p:attrNameLst>
                                              <p:attrName>ppt_y</p:attrName>
                                            </p:attrNameLst>
                                          </p:cBhvr>
                                          <p:tavLst>
                                            <p:tav tm="0">
                                              <p:val>
                                                <p:strVal val="#ppt_y+#ppt_h*1.125000"/>
                                              </p:val>
                                            </p:tav>
                                            <p:tav tm="100000">
                                              <p:val>
                                                <p:strVal val="#ppt_y"/>
                                              </p:val>
                                            </p:tav>
                                          </p:tavLst>
                                        </p:anim>
                                        <p:animEffect transition="in" filter="wipe(up)">
                                          <p:cBhvr>
                                            <p:cTn id="86" dur="500"/>
                                            <p:tgtEl>
                                              <p:spTgt spid="48"/>
                                            </p:tgtEl>
                                          </p:cBhvr>
                                        </p:animEffect>
                                      </p:childTnLst>
                                    </p:cTn>
                                  </p:par>
                                  <p:par>
                                    <p:cTn id="87" presetID="12" presetClass="entr" presetSubtype="4"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p:tgtEl>
                                              <p:spTgt spid="49"/>
                                            </p:tgtEl>
                                            <p:attrNameLst>
                                              <p:attrName>ppt_y</p:attrName>
                                            </p:attrNameLst>
                                          </p:cBhvr>
                                          <p:tavLst>
                                            <p:tav tm="0">
                                              <p:val>
                                                <p:strVal val="#ppt_y+#ppt_h*1.125000"/>
                                              </p:val>
                                            </p:tav>
                                            <p:tav tm="100000">
                                              <p:val>
                                                <p:strVal val="#ppt_y"/>
                                              </p:val>
                                            </p:tav>
                                          </p:tavLst>
                                        </p:anim>
                                        <p:animEffect transition="in" filter="wipe(up)">
                                          <p:cBhvr>
                                            <p:cTn id="90" dur="500"/>
                                            <p:tgtEl>
                                              <p:spTgt spid="49"/>
                                            </p:tgtEl>
                                          </p:cBhvr>
                                        </p:animEffect>
                                      </p:childTnLst>
                                    </p:cTn>
                                  </p:par>
                                  <p:par>
                                    <p:cTn id="91" presetID="12" presetClass="entr" presetSubtype="4"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additive="base">
                                            <p:cTn id="93" dur="500"/>
                                            <p:tgtEl>
                                              <p:spTgt spid="50"/>
                                            </p:tgtEl>
                                            <p:attrNameLst>
                                              <p:attrName>ppt_y</p:attrName>
                                            </p:attrNameLst>
                                          </p:cBhvr>
                                          <p:tavLst>
                                            <p:tav tm="0">
                                              <p:val>
                                                <p:strVal val="#ppt_y+#ppt_h*1.125000"/>
                                              </p:val>
                                            </p:tav>
                                            <p:tav tm="100000">
                                              <p:val>
                                                <p:strVal val="#ppt_y"/>
                                              </p:val>
                                            </p:tav>
                                          </p:tavLst>
                                        </p:anim>
                                        <p:animEffect transition="in" filter="wipe(up)">
                                          <p:cBhvr>
                                            <p:cTn id="94" dur="500"/>
                                            <p:tgtEl>
                                              <p:spTgt spid="50"/>
                                            </p:tgtEl>
                                          </p:cBhvr>
                                        </p:animEffect>
                                      </p:childTnLst>
                                    </p:cTn>
                                  </p:par>
                                  <p:par>
                                    <p:cTn id="95" presetID="12" presetClass="entr" presetSubtype="4"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additive="base">
                                            <p:cTn id="97" dur="500"/>
                                            <p:tgtEl>
                                              <p:spTgt spid="62"/>
                                            </p:tgtEl>
                                            <p:attrNameLst>
                                              <p:attrName>ppt_y</p:attrName>
                                            </p:attrNameLst>
                                          </p:cBhvr>
                                          <p:tavLst>
                                            <p:tav tm="0">
                                              <p:val>
                                                <p:strVal val="#ppt_y+#ppt_h*1.125000"/>
                                              </p:val>
                                            </p:tav>
                                            <p:tav tm="100000">
                                              <p:val>
                                                <p:strVal val="#ppt_y"/>
                                              </p:val>
                                            </p:tav>
                                          </p:tavLst>
                                        </p:anim>
                                        <p:animEffect transition="in" filter="wipe(up)">
                                          <p:cBhvr>
                                            <p:cTn id="98" dur="500"/>
                                            <p:tgtEl>
                                              <p:spTgt spid="62"/>
                                            </p:tgtEl>
                                          </p:cBhvr>
                                        </p:animEffect>
                                      </p:childTnLst>
                                    </p:cTn>
                                  </p:par>
                                  <p:par>
                                    <p:cTn id="99" presetID="22" presetClass="entr" presetSubtype="8" fill="hold" nodeType="with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wipe(left)">
                                          <p:cBhvr>
                                            <p:cTn id="101" dur="500"/>
                                            <p:tgtEl>
                                              <p:spTgt spid="78"/>
                                            </p:tgtEl>
                                          </p:cBhvr>
                                        </p:animEffect>
                                      </p:childTnLst>
                                    </p:cTn>
                                  </p:par>
                                </p:childTnLst>
                              </p:cTn>
                            </p:par>
                            <p:par>
                              <p:cTn id="102" fill="hold">
                                <p:stCondLst>
                                  <p:cond delay="3500"/>
                                </p:stCondLst>
                                <p:childTnLst>
                                  <p:par>
                                    <p:cTn id="103" presetID="2" presetClass="entr" presetSubtype="8" accel="40000" fill="hold" nodeType="afterEffect" p14:presetBounceEnd="40000">
                                      <p:stCondLst>
                                        <p:cond delay="0"/>
                                      </p:stCondLst>
                                      <p:childTnLst>
                                        <p:set>
                                          <p:cBhvr>
                                            <p:cTn id="104" dur="1" fill="hold">
                                              <p:stCondLst>
                                                <p:cond delay="0"/>
                                              </p:stCondLst>
                                            </p:cTn>
                                            <p:tgtEl>
                                              <p:spTgt spid="63"/>
                                            </p:tgtEl>
                                            <p:attrNameLst>
                                              <p:attrName>style.visibility</p:attrName>
                                            </p:attrNameLst>
                                          </p:cBhvr>
                                          <p:to>
                                            <p:strVal val="visible"/>
                                          </p:to>
                                        </p:set>
                                        <p:anim calcmode="lin" valueType="num" p14:bounceEnd="40000">
                                          <p:cBhvr additive="base">
                                            <p:cTn id="105" dur="1500" fill="hold"/>
                                            <p:tgtEl>
                                              <p:spTgt spid="63"/>
                                            </p:tgtEl>
                                            <p:attrNameLst>
                                              <p:attrName>ppt_x</p:attrName>
                                            </p:attrNameLst>
                                          </p:cBhvr>
                                          <p:tavLst>
                                            <p:tav tm="0">
                                              <p:val>
                                                <p:strVal val="0-#ppt_w/2"/>
                                              </p:val>
                                            </p:tav>
                                            <p:tav tm="100000">
                                              <p:val>
                                                <p:strVal val="#ppt_x"/>
                                              </p:val>
                                            </p:tav>
                                          </p:tavLst>
                                        </p:anim>
                                        <p:anim calcmode="lin" valueType="num" p14:bounceEnd="40000">
                                          <p:cBhvr additive="base">
                                            <p:cTn id="106" dur="1500" fill="hold"/>
                                            <p:tgtEl>
                                              <p:spTgt spid="63"/>
                                            </p:tgtEl>
                                            <p:attrNameLst>
                                              <p:attrName>ppt_y</p:attrName>
                                            </p:attrNameLst>
                                          </p:cBhvr>
                                          <p:tavLst>
                                            <p:tav tm="0">
                                              <p:val>
                                                <p:strVal val="#ppt_y"/>
                                              </p:val>
                                            </p:tav>
                                            <p:tav tm="100000">
                                              <p:val>
                                                <p:strVal val="#ppt_y"/>
                                              </p:val>
                                            </p:tav>
                                          </p:tavLst>
                                        </p:anim>
                                      </p:childTnLst>
                                    </p:cTn>
                                  </p:par>
                                  <p:par>
                                    <p:cTn id="107" presetID="2" presetClass="entr" presetSubtype="8" accel="40000" fill="hold" nodeType="withEffect" p14:presetBounceEnd="40000">
                                      <p:stCondLst>
                                        <p:cond delay="250"/>
                                      </p:stCondLst>
                                      <p:childTnLst>
                                        <p:set>
                                          <p:cBhvr>
                                            <p:cTn id="108" dur="1" fill="hold">
                                              <p:stCondLst>
                                                <p:cond delay="0"/>
                                              </p:stCondLst>
                                            </p:cTn>
                                            <p:tgtEl>
                                              <p:spTgt spid="66"/>
                                            </p:tgtEl>
                                            <p:attrNameLst>
                                              <p:attrName>style.visibility</p:attrName>
                                            </p:attrNameLst>
                                          </p:cBhvr>
                                          <p:to>
                                            <p:strVal val="visible"/>
                                          </p:to>
                                        </p:set>
                                        <p:anim calcmode="lin" valueType="num" p14:bounceEnd="40000">
                                          <p:cBhvr additive="base">
                                            <p:cTn id="109" dur="1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110" dur="1500" fill="hold"/>
                                            <p:tgtEl>
                                              <p:spTgt spid="66"/>
                                            </p:tgtEl>
                                            <p:attrNameLst>
                                              <p:attrName>ppt_y</p:attrName>
                                            </p:attrNameLst>
                                          </p:cBhvr>
                                          <p:tavLst>
                                            <p:tav tm="0">
                                              <p:val>
                                                <p:strVal val="#ppt_y"/>
                                              </p:val>
                                            </p:tav>
                                            <p:tav tm="100000">
                                              <p:val>
                                                <p:strVal val="#ppt_y"/>
                                              </p:val>
                                            </p:tav>
                                          </p:tavLst>
                                        </p:anim>
                                      </p:childTnLst>
                                    </p:cTn>
                                  </p:par>
                                  <p:par>
                                    <p:cTn id="111" presetID="2" presetClass="entr" presetSubtype="8" accel="40000" fill="hold" nodeType="withEffect" p14:presetBounceEnd="40000">
                                      <p:stCondLst>
                                        <p:cond delay="500"/>
                                      </p:stCondLst>
                                      <p:childTnLst>
                                        <p:set>
                                          <p:cBhvr>
                                            <p:cTn id="112" dur="1" fill="hold">
                                              <p:stCondLst>
                                                <p:cond delay="0"/>
                                              </p:stCondLst>
                                            </p:cTn>
                                            <p:tgtEl>
                                              <p:spTgt spid="69"/>
                                            </p:tgtEl>
                                            <p:attrNameLst>
                                              <p:attrName>style.visibility</p:attrName>
                                            </p:attrNameLst>
                                          </p:cBhvr>
                                          <p:to>
                                            <p:strVal val="visible"/>
                                          </p:to>
                                        </p:set>
                                        <p:anim calcmode="lin" valueType="num" p14:bounceEnd="40000">
                                          <p:cBhvr additive="base">
                                            <p:cTn id="113" dur="1500" fill="hold"/>
                                            <p:tgtEl>
                                              <p:spTgt spid="69"/>
                                            </p:tgtEl>
                                            <p:attrNameLst>
                                              <p:attrName>ppt_x</p:attrName>
                                            </p:attrNameLst>
                                          </p:cBhvr>
                                          <p:tavLst>
                                            <p:tav tm="0">
                                              <p:val>
                                                <p:strVal val="0-#ppt_w/2"/>
                                              </p:val>
                                            </p:tav>
                                            <p:tav tm="100000">
                                              <p:val>
                                                <p:strVal val="#ppt_x"/>
                                              </p:val>
                                            </p:tav>
                                          </p:tavLst>
                                        </p:anim>
                                        <p:anim calcmode="lin" valueType="num" p14:bounceEnd="40000">
                                          <p:cBhvr additive="base">
                                            <p:cTn id="114" dur="1500" fill="hold"/>
                                            <p:tgtEl>
                                              <p:spTgt spid="69"/>
                                            </p:tgtEl>
                                            <p:attrNameLst>
                                              <p:attrName>ppt_y</p:attrName>
                                            </p:attrNameLst>
                                          </p:cBhvr>
                                          <p:tavLst>
                                            <p:tav tm="0">
                                              <p:val>
                                                <p:strVal val="#ppt_y"/>
                                              </p:val>
                                            </p:tav>
                                            <p:tav tm="100000">
                                              <p:val>
                                                <p:strVal val="#ppt_y"/>
                                              </p:val>
                                            </p:tav>
                                          </p:tavLst>
                                        </p:anim>
                                      </p:childTnLst>
                                    </p:cTn>
                                  </p:par>
                                  <p:par>
                                    <p:cTn id="115" presetID="2" presetClass="entr" presetSubtype="8" accel="40000" fill="hold" nodeType="withEffect" p14:presetBounceEnd="40000">
                                      <p:stCondLst>
                                        <p:cond delay="750"/>
                                      </p:stCondLst>
                                      <p:childTnLst>
                                        <p:set>
                                          <p:cBhvr>
                                            <p:cTn id="116" dur="1" fill="hold">
                                              <p:stCondLst>
                                                <p:cond delay="0"/>
                                              </p:stCondLst>
                                            </p:cTn>
                                            <p:tgtEl>
                                              <p:spTgt spid="72"/>
                                            </p:tgtEl>
                                            <p:attrNameLst>
                                              <p:attrName>style.visibility</p:attrName>
                                            </p:attrNameLst>
                                          </p:cBhvr>
                                          <p:to>
                                            <p:strVal val="visible"/>
                                          </p:to>
                                        </p:set>
                                        <p:anim calcmode="lin" valueType="num" p14:bounceEnd="40000">
                                          <p:cBhvr additive="base">
                                            <p:cTn id="117" dur="1500" fill="hold"/>
                                            <p:tgtEl>
                                              <p:spTgt spid="72"/>
                                            </p:tgtEl>
                                            <p:attrNameLst>
                                              <p:attrName>ppt_x</p:attrName>
                                            </p:attrNameLst>
                                          </p:cBhvr>
                                          <p:tavLst>
                                            <p:tav tm="0">
                                              <p:val>
                                                <p:strVal val="0-#ppt_w/2"/>
                                              </p:val>
                                            </p:tav>
                                            <p:tav tm="100000">
                                              <p:val>
                                                <p:strVal val="#ppt_x"/>
                                              </p:val>
                                            </p:tav>
                                          </p:tavLst>
                                        </p:anim>
                                        <p:anim calcmode="lin" valueType="num" p14:bounceEnd="40000">
                                          <p:cBhvr additive="base">
                                            <p:cTn id="118" dur="1500" fill="hold"/>
                                            <p:tgtEl>
                                              <p:spTgt spid="72"/>
                                            </p:tgtEl>
                                            <p:attrNameLst>
                                              <p:attrName>ppt_y</p:attrName>
                                            </p:attrNameLst>
                                          </p:cBhvr>
                                          <p:tavLst>
                                            <p:tav tm="0">
                                              <p:val>
                                                <p:strVal val="#ppt_y"/>
                                              </p:val>
                                            </p:tav>
                                            <p:tav tm="100000">
                                              <p:val>
                                                <p:strVal val="#ppt_y"/>
                                              </p:val>
                                            </p:tav>
                                          </p:tavLst>
                                        </p:anim>
                                      </p:childTnLst>
                                    </p:cTn>
                                  </p:par>
                                  <p:par>
                                    <p:cTn id="119" presetID="2" presetClass="entr" presetSubtype="8" accel="40000" fill="hold" nodeType="withEffect" p14:presetBounceEnd="40000">
                                      <p:stCondLst>
                                        <p:cond delay="1000"/>
                                      </p:stCondLst>
                                      <p:childTnLst>
                                        <p:set>
                                          <p:cBhvr>
                                            <p:cTn id="120" dur="1" fill="hold">
                                              <p:stCondLst>
                                                <p:cond delay="0"/>
                                              </p:stCondLst>
                                            </p:cTn>
                                            <p:tgtEl>
                                              <p:spTgt spid="75"/>
                                            </p:tgtEl>
                                            <p:attrNameLst>
                                              <p:attrName>style.visibility</p:attrName>
                                            </p:attrNameLst>
                                          </p:cBhvr>
                                          <p:to>
                                            <p:strVal val="visible"/>
                                          </p:to>
                                        </p:set>
                                        <p:anim calcmode="lin" valueType="num" p14:bounceEnd="40000">
                                          <p:cBhvr additive="base">
                                            <p:cTn id="121" dur="1500" fill="hold"/>
                                            <p:tgtEl>
                                              <p:spTgt spid="75"/>
                                            </p:tgtEl>
                                            <p:attrNameLst>
                                              <p:attrName>ppt_x</p:attrName>
                                            </p:attrNameLst>
                                          </p:cBhvr>
                                          <p:tavLst>
                                            <p:tav tm="0">
                                              <p:val>
                                                <p:strVal val="0-#ppt_w/2"/>
                                              </p:val>
                                            </p:tav>
                                            <p:tav tm="100000">
                                              <p:val>
                                                <p:strVal val="#ppt_x"/>
                                              </p:val>
                                            </p:tav>
                                          </p:tavLst>
                                        </p:anim>
                                        <p:anim calcmode="lin" valueType="num" p14:bounceEnd="40000">
                                          <p:cBhvr additive="base">
                                            <p:cTn id="122" dur="1500" fill="hold"/>
                                            <p:tgtEl>
                                              <p:spTgt spid="75"/>
                                            </p:tgtEl>
                                            <p:attrNameLst>
                                              <p:attrName>ppt_y</p:attrName>
                                            </p:attrNameLst>
                                          </p:cBhvr>
                                          <p:tavLst>
                                            <p:tav tm="0">
                                              <p:val>
                                                <p:strVal val="#ppt_y"/>
                                              </p:val>
                                            </p:tav>
                                            <p:tav tm="100000">
                                              <p:val>
                                                <p:strVal val="#ppt_y"/>
                                              </p:val>
                                            </p:tav>
                                          </p:tavLst>
                                        </p:anim>
                                      </p:childTnLst>
                                    </p:cTn>
                                  </p:par>
                                </p:childTnLst>
                              </p:cTn>
                            </p:par>
                            <p:par>
                              <p:cTn id="123" fill="hold">
                                <p:stCondLst>
                                  <p:cond delay="6000"/>
                                </p:stCondLst>
                                <p:childTnLst>
                                  <p:par>
                                    <p:cTn id="124" presetID="22" presetClass="entr" presetSubtype="8" fill="hold" grpId="0" nodeType="afterEffect">
                                      <p:stCondLst>
                                        <p:cond delay="0"/>
                                      </p:stCondLst>
                                      <p:childTnLst>
                                        <p:set>
                                          <p:cBhvr>
                                            <p:cTn id="125" dur="1" fill="hold">
                                              <p:stCondLst>
                                                <p:cond delay="0"/>
                                              </p:stCondLst>
                                            </p:cTn>
                                            <p:tgtEl>
                                              <p:spTgt spid="81"/>
                                            </p:tgtEl>
                                            <p:attrNameLst>
                                              <p:attrName>style.visibility</p:attrName>
                                            </p:attrNameLst>
                                          </p:cBhvr>
                                          <p:to>
                                            <p:strVal val="visible"/>
                                          </p:to>
                                        </p:set>
                                        <p:animEffect transition="in" filter="wipe(left)">
                                          <p:cBhvr>
                                            <p:cTn id="126" dur="500"/>
                                            <p:tgtEl>
                                              <p:spTgt spid="81"/>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82"/>
                                            </p:tgtEl>
                                            <p:attrNameLst>
                                              <p:attrName>style.visibility</p:attrName>
                                            </p:attrNameLst>
                                          </p:cBhvr>
                                          <p:to>
                                            <p:strVal val="visible"/>
                                          </p:to>
                                        </p:set>
                                        <p:animEffect transition="in" filter="wipe(left)">
                                          <p:cBhvr>
                                            <p:cTn id="129" dur="500"/>
                                            <p:tgtEl>
                                              <p:spTgt spid="82"/>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83"/>
                                            </p:tgtEl>
                                            <p:attrNameLst>
                                              <p:attrName>style.visibility</p:attrName>
                                            </p:attrNameLst>
                                          </p:cBhvr>
                                          <p:to>
                                            <p:strVal val="visible"/>
                                          </p:to>
                                        </p:set>
                                        <p:animEffect transition="in" filter="wipe(left)">
                                          <p:cBhvr>
                                            <p:cTn id="132" dur="500"/>
                                            <p:tgtEl>
                                              <p:spTgt spid="83"/>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84"/>
                                            </p:tgtEl>
                                            <p:attrNameLst>
                                              <p:attrName>style.visibility</p:attrName>
                                            </p:attrNameLst>
                                          </p:cBhvr>
                                          <p:to>
                                            <p:strVal val="visible"/>
                                          </p:to>
                                        </p:set>
                                        <p:animEffect transition="in" filter="wipe(left)">
                                          <p:cBhvr>
                                            <p:cTn id="135" dur="500"/>
                                            <p:tgtEl>
                                              <p:spTgt spid="8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wipe(left)">
                                          <p:cBhvr>
                                            <p:cTn id="138" dur="500"/>
                                            <p:tgtEl>
                                              <p:spTgt spid="8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wipe(left)">
                                          <p:cBhvr>
                                            <p:cTn id="141" dur="500"/>
                                            <p:tgtEl>
                                              <p:spTgt spid="86"/>
                                            </p:tgtEl>
                                          </p:cBhvr>
                                        </p:animEffect>
                                      </p:childTnLst>
                                    </p:cTn>
                                  </p:par>
                                  <p:par>
                                    <p:cTn id="142" presetID="22" presetClass="entr" presetSubtype="8" fill="hold" grpId="0" nodeType="withEffect">
                                      <p:stCondLst>
                                        <p:cond delay="0"/>
                                      </p:stCondLst>
                                      <p:childTnLst>
                                        <p:set>
                                          <p:cBhvr>
                                            <p:cTn id="143" dur="1" fill="hold">
                                              <p:stCondLst>
                                                <p:cond delay="0"/>
                                              </p:stCondLst>
                                            </p:cTn>
                                            <p:tgtEl>
                                              <p:spTgt spid="87"/>
                                            </p:tgtEl>
                                            <p:attrNameLst>
                                              <p:attrName>style.visibility</p:attrName>
                                            </p:attrNameLst>
                                          </p:cBhvr>
                                          <p:to>
                                            <p:strVal val="visible"/>
                                          </p:to>
                                        </p:set>
                                        <p:animEffect transition="in" filter="wipe(left)">
                                          <p:cBhvr>
                                            <p:cTn id="144" dur="500"/>
                                            <p:tgtEl>
                                              <p:spTgt spid="87"/>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88"/>
                                            </p:tgtEl>
                                            <p:attrNameLst>
                                              <p:attrName>style.visibility</p:attrName>
                                            </p:attrNameLst>
                                          </p:cBhvr>
                                          <p:to>
                                            <p:strVal val="visible"/>
                                          </p:to>
                                        </p:set>
                                        <p:animEffect transition="in" filter="wipe(left)">
                                          <p:cBhvr>
                                            <p:cTn id="147" dur="500"/>
                                            <p:tgtEl>
                                              <p:spTgt spid="88"/>
                                            </p:tgtEl>
                                          </p:cBhvr>
                                        </p:animEffect>
                                      </p:childTnLst>
                                    </p:cTn>
                                  </p:par>
                                  <p:par>
                                    <p:cTn id="148" presetID="22" presetClass="entr" presetSubtype="8" fill="hold" grpId="0" nodeType="withEffect">
                                      <p:stCondLst>
                                        <p:cond delay="0"/>
                                      </p:stCondLst>
                                      <p:childTnLst>
                                        <p:set>
                                          <p:cBhvr>
                                            <p:cTn id="149" dur="1" fill="hold">
                                              <p:stCondLst>
                                                <p:cond delay="0"/>
                                              </p:stCondLst>
                                            </p:cTn>
                                            <p:tgtEl>
                                              <p:spTgt spid="89"/>
                                            </p:tgtEl>
                                            <p:attrNameLst>
                                              <p:attrName>style.visibility</p:attrName>
                                            </p:attrNameLst>
                                          </p:cBhvr>
                                          <p:to>
                                            <p:strVal val="visible"/>
                                          </p:to>
                                        </p:set>
                                        <p:animEffect transition="in" filter="wipe(left)">
                                          <p:cBhvr>
                                            <p:cTn id="150" dur="500"/>
                                            <p:tgtEl>
                                              <p:spTgt spid="89"/>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90"/>
                                            </p:tgtEl>
                                            <p:attrNameLst>
                                              <p:attrName>style.visibility</p:attrName>
                                            </p:attrNameLst>
                                          </p:cBhvr>
                                          <p:to>
                                            <p:strVal val="visible"/>
                                          </p:to>
                                        </p:set>
                                        <p:animEffect transition="in" filter="wipe(left)">
                                          <p:cBhvr>
                                            <p:cTn id="153" dur="500"/>
                                            <p:tgtEl>
                                              <p:spTgt spid="90"/>
                                            </p:tgtEl>
                                          </p:cBhvr>
                                        </p:animEffect>
                                      </p:childTnLst>
                                    </p:cTn>
                                  </p:par>
                                </p:childTnLst>
                              </p:cTn>
                            </p:par>
                            <p:par>
                              <p:cTn id="154" fill="hold">
                                <p:stCondLst>
                                  <p:cond delay="6500"/>
                                </p:stCondLst>
                                <p:childTnLst>
                                  <p:par>
                                    <p:cTn id="155" presetID="10" presetClass="entr" presetSubtype="0" fill="hold" nodeType="afterEffect">
                                      <p:stCondLst>
                                        <p:cond delay="0"/>
                                      </p:stCondLst>
                                      <p:childTnLst>
                                        <p:set>
                                          <p:cBhvr>
                                            <p:cTn id="156" dur="1" fill="hold">
                                              <p:stCondLst>
                                                <p:cond delay="0"/>
                                              </p:stCondLst>
                                            </p:cTn>
                                            <p:tgtEl>
                                              <p:spTgt spid="91"/>
                                            </p:tgtEl>
                                            <p:attrNameLst>
                                              <p:attrName>style.visibility</p:attrName>
                                            </p:attrNameLst>
                                          </p:cBhvr>
                                          <p:to>
                                            <p:strVal val="visible"/>
                                          </p:to>
                                        </p:set>
                                        <p:animEffect transition="in" filter="fade">
                                          <p:cBhvr>
                                            <p:cTn id="157" dur="500"/>
                                            <p:tgtEl>
                                              <p:spTgt spid="91"/>
                                            </p:tgtEl>
                                          </p:cBhvr>
                                        </p:animEffect>
                                      </p:childTnLst>
                                    </p:cTn>
                                  </p:par>
                                  <p:par>
                                    <p:cTn id="158" presetID="10" presetClass="entr" presetSubtype="0" fill="hold" nodeType="withEffect">
                                      <p:stCondLst>
                                        <p:cond delay="0"/>
                                      </p:stCondLst>
                                      <p:childTnLst>
                                        <p:set>
                                          <p:cBhvr>
                                            <p:cTn id="159" dur="1" fill="hold">
                                              <p:stCondLst>
                                                <p:cond delay="0"/>
                                              </p:stCondLst>
                                            </p:cTn>
                                            <p:tgtEl>
                                              <p:spTgt spid="94"/>
                                            </p:tgtEl>
                                            <p:attrNameLst>
                                              <p:attrName>style.visibility</p:attrName>
                                            </p:attrNameLst>
                                          </p:cBhvr>
                                          <p:to>
                                            <p:strVal val="visible"/>
                                          </p:to>
                                        </p:set>
                                        <p:animEffect transition="in" filter="fade">
                                          <p:cBhvr>
                                            <p:cTn id="160" dur="500"/>
                                            <p:tgtEl>
                                              <p:spTgt spid="9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98"/>
                                            </p:tgtEl>
                                            <p:attrNameLst>
                                              <p:attrName>style.visibility</p:attrName>
                                            </p:attrNameLst>
                                          </p:cBhvr>
                                          <p:to>
                                            <p:strVal val="visible"/>
                                          </p:to>
                                        </p:set>
                                        <p:animEffect transition="in" filter="fade">
                                          <p:cBhvr>
                                            <p:cTn id="163" dur="500"/>
                                            <p:tgtEl>
                                              <p:spTgt spid="98"/>
                                            </p:tgtEl>
                                          </p:cBhvr>
                                        </p:animEffect>
                                      </p:childTnLst>
                                    </p:cTn>
                                  </p:par>
                                  <p:par>
                                    <p:cTn id="164" presetID="10" presetClass="entr" presetSubtype="0" fill="hold" nodeType="with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fade">
                                          <p:cBhvr>
                                            <p:cTn id="166" dur="500"/>
                                            <p:tgtEl>
                                              <p:spTgt spid="99"/>
                                            </p:tgtEl>
                                          </p:cBhvr>
                                        </p:animEffect>
                                      </p:childTnLst>
                                    </p:cTn>
                                  </p:par>
                                  <p:par>
                                    <p:cTn id="167" presetID="10" presetClass="entr" presetSubtype="0" fill="hold" nodeType="withEffect">
                                      <p:stCondLst>
                                        <p:cond delay="0"/>
                                      </p:stCondLst>
                                      <p:childTnLst>
                                        <p:set>
                                          <p:cBhvr>
                                            <p:cTn id="168" dur="1" fill="hold">
                                              <p:stCondLst>
                                                <p:cond delay="0"/>
                                              </p:stCondLst>
                                            </p:cTn>
                                            <p:tgtEl>
                                              <p:spTgt spid="102"/>
                                            </p:tgtEl>
                                            <p:attrNameLst>
                                              <p:attrName>style.visibility</p:attrName>
                                            </p:attrNameLst>
                                          </p:cBhvr>
                                          <p:to>
                                            <p:strVal val="visible"/>
                                          </p:to>
                                        </p:set>
                                        <p:animEffect transition="in" filter="fade">
                                          <p:cBhvr>
                                            <p:cTn id="169" dur="500"/>
                                            <p:tgtEl>
                                              <p:spTgt spid="102"/>
                                            </p:tgtEl>
                                          </p:cBhvr>
                                        </p:animEffect>
                                      </p:childTnLst>
                                    </p:cTn>
                                  </p:par>
                                  <p:par>
                                    <p:cTn id="170" presetID="12" presetClass="entr" presetSubtype="4" fill="hold" nodeType="withEffect">
                                      <p:stCondLst>
                                        <p:cond delay="0"/>
                                      </p:stCondLst>
                                      <p:childTnLst>
                                        <p:set>
                                          <p:cBhvr>
                                            <p:cTn id="171" dur="1" fill="hold">
                                              <p:stCondLst>
                                                <p:cond delay="0"/>
                                              </p:stCondLst>
                                            </p:cTn>
                                            <p:tgtEl>
                                              <p:spTgt spid="107"/>
                                            </p:tgtEl>
                                            <p:attrNameLst>
                                              <p:attrName>style.visibility</p:attrName>
                                            </p:attrNameLst>
                                          </p:cBhvr>
                                          <p:to>
                                            <p:strVal val="visible"/>
                                          </p:to>
                                        </p:set>
                                        <p:anim calcmode="lin" valueType="num">
                                          <p:cBhvr additive="base">
                                            <p:cTn id="172" dur="500"/>
                                            <p:tgtEl>
                                              <p:spTgt spid="107"/>
                                            </p:tgtEl>
                                            <p:attrNameLst>
                                              <p:attrName>ppt_y</p:attrName>
                                            </p:attrNameLst>
                                          </p:cBhvr>
                                          <p:tavLst>
                                            <p:tav tm="0">
                                              <p:val>
                                                <p:strVal val="#ppt_y+#ppt_h*1.125000"/>
                                              </p:val>
                                            </p:tav>
                                            <p:tav tm="100000">
                                              <p:val>
                                                <p:strVal val="#ppt_y"/>
                                              </p:val>
                                            </p:tav>
                                          </p:tavLst>
                                        </p:anim>
                                        <p:animEffect transition="in" filter="wipe(up)">
                                          <p:cBhvr>
                                            <p:cTn id="173" dur="500"/>
                                            <p:tgtEl>
                                              <p:spTgt spid="107"/>
                                            </p:tgtEl>
                                          </p:cBhvr>
                                        </p:animEffect>
                                      </p:childTnLst>
                                    </p:cTn>
                                  </p:par>
                                  <p:par>
                                    <p:cTn id="174" presetID="9" presetClass="entr" presetSubtype="0" fill="hold" nodeType="withEffect">
                                      <p:stCondLst>
                                        <p:cond delay="0"/>
                                      </p:stCondLst>
                                      <p:childTnLst>
                                        <p:set>
                                          <p:cBhvr>
                                            <p:cTn id="175" dur="1" fill="hold">
                                              <p:stCondLst>
                                                <p:cond delay="0"/>
                                              </p:stCondLst>
                                            </p:cTn>
                                            <p:tgtEl>
                                              <p:spTgt spid="119"/>
                                            </p:tgtEl>
                                            <p:attrNameLst>
                                              <p:attrName>style.visibility</p:attrName>
                                            </p:attrNameLst>
                                          </p:cBhvr>
                                          <p:to>
                                            <p:strVal val="visible"/>
                                          </p:to>
                                        </p:set>
                                        <p:animEffect transition="in" filter="dissolve">
                                          <p:cBhvr>
                                            <p:cTn id="176" dur="500"/>
                                            <p:tgtEl>
                                              <p:spTgt spid="119"/>
                                            </p:tgtEl>
                                          </p:cBhvr>
                                        </p:animEffect>
                                      </p:childTnLst>
                                    </p:cTn>
                                  </p:par>
                                  <p:par>
                                    <p:cTn id="177" presetID="9" presetClass="entr" presetSubtype="0" fill="hold" nodeType="withEffect">
                                      <p:stCondLst>
                                        <p:cond delay="0"/>
                                      </p:stCondLst>
                                      <p:childTnLst>
                                        <p:set>
                                          <p:cBhvr>
                                            <p:cTn id="178" dur="1" fill="hold">
                                              <p:stCondLst>
                                                <p:cond delay="0"/>
                                              </p:stCondLst>
                                            </p:cTn>
                                            <p:tgtEl>
                                              <p:spTgt spid="120"/>
                                            </p:tgtEl>
                                            <p:attrNameLst>
                                              <p:attrName>style.visibility</p:attrName>
                                            </p:attrNameLst>
                                          </p:cBhvr>
                                          <p:to>
                                            <p:strVal val="visible"/>
                                          </p:to>
                                        </p:set>
                                        <p:animEffect transition="in" filter="dissolve">
                                          <p:cBhvr>
                                            <p:cTn id="179" dur="500"/>
                                            <p:tgtEl>
                                              <p:spTgt spid="120"/>
                                            </p:tgtEl>
                                          </p:cBhvr>
                                        </p:animEffect>
                                      </p:childTnLst>
                                    </p:cTn>
                                  </p:par>
                                  <p:par>
                                    <p:cTn id="180" presetID="9" presetClass="entr" presetSubtype="0" fill="hold" nodeType="withEffect">
                                      <p:stCondLst>
                                        <p:cond delay="0"/>
                                      </p:stCondLst>
                                      <p:childTnLst>
                                        <p:set>
                                          <p:cBhvr>
                                            <p:cTn id="181" dur="1" fill="hold">
                                              <p:stCondLst>
                                                <p:cond delay="0"/>
                                              </p:stCondLst>
                                            </p:cTn>
                                            <p:tgtEl>
                                              <p:spTgt spid="121"/>
                                            </p:tgtEl>
                                            <p:attrNameLst>
                                              <p:attrName>style.visibility</p:attrName>
                                            </p:attrNameLst>
                                          </p:cBhvr>
                                          <p:to>
                                            <p:strVal val="visible"/>
                                          </p:to>
                                        </p:set>
                                        <p:animEffect transition="in" filter="dissolve">
                                          <p:cBhvr>
                                            <p:cTn id="182" dur="500"/>
                                            <p:tgtEl>
                                              <p:spTgt spid="121"/>
                                            </p:tgtEl>
                                          </p:cBhvr>
                                        </p:animEffect>
                                      </p:childTnLst>
                                    </p:cTn>
                                  </p:par>
                                  <p:par>
                                    <p:cTn id="183" presetID="9" presetClass="entr" presetSubtype="0" fill="hold" nodeType="withEffect">
                                      <p:stCondLst>
                                        <p:cond delay="0"/>
                                      </p:stCondLst>
                                      <p:childTnLst>
                                        <p:set>
                                          <p:cBhvr>
                                            <p:cTn id="184" dur="1" fill="hold">
                                              <p:stCondLst>
                                                <p:cond delay="0"/>
                                              </p:stCondLst>
                                            </p:cTn>
                                            <p:tgtEl>
                                              <p:spTgt spid="122"/>
                                            </p:tgtEl>
                                            <p:attrNameLst>
                                              <p:attrName>style.visibility</p:attrName>
                                            </p:attrNameLst>
                                          </p:cBhvr>
                                          <p:to>
                                            <p:strVal val="visible"/>
                                          </p:to>
                                        </p:set>
                                        <p:animEffect transition="in" filter="dissolve">
                                          <p:cBhvr>
                                            <p:cTn id="185" dur="500"/>
                                            <p:tgtEl>
                                              <p:spTgt spid="122"/>
                                            </p:tgtEl>
                                          </p:cBhvr>
                                        </p:animEffect>
                                      </p:childTnLst>
                                    </p:cTn>
                                  </p:par>
                                  <p:par>
                                    <p:cTn id="186" presetID="9" presetClass="entr" presetSubtype="0" fill="hold" nodeType="withEffect">
                                      <p:stCondLst>
                                        <p:cond delay="0"/>
                                      </p:stCondLst>
                                      <p:childTnLst>
                                        <p:set>
                                          <p:cBhvr>
                                            <p:cTn id="187" dur="1" fill="hold">
                                              <p:stCondLst>
                                                <p:cond delay="0"/>
                                              </p:stCondLst>
                                            </p:cTn>
                                            <p:tgtEl>
                                              <p:spTgt spid="123"/>
                                            </p:tgtEl>
                                            <p:attrNameLst>
                                              <p:attrName>style.visibility</p:attrName>
                                            </p:attrNameLst>
                                          </p:cBhvr>
                                          <p:to>
                                            <p:strVal val="visible"/>
                                          </p:to>
                                        </p:set>
                                        <p:animEffect transition="in" filter="dissolve">
                                          <p:cBhvr>
                                            <p:cTn id="18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6" grpId="0"/>
          <p:bldP spid="27" grpId="0" animBg="1"/>
          <p:bldP spid="28" grpId="0"/>
          <p:bldP spid="29" grpId="0" animBg="1"/>
          <p:bldP spid="37" grpId="0" animBg="1"/>
          <p:bldP spid="81" grpId="0"/>
          <p:bldP spid="82" grpId="0" animBg="1"/>
          <p:bldP spid="83" grpId="0"/>
          <p:bldP spid="84" grpId="0" animBg="1"/>
          <p:bldP spid="85" grpId="0"/>
          <p:bldP spid="86" grpId="0" animBg="1"/>
          <p:bldP spid="87" grpId="0"/>
          <p:bldP spid="88" grpId="0" animBg="1"/>
          <p:bldP spid="89" grpId="0"/>
          <p:bldP spid="90" grpId="0" animBg="1"/>
          <p:bldP spid="9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 presetClass="entr" presetSubtype="8" accel="4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8" accel="40000"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500" fill="hold"/>
                                            <p:tgtEl>
                                              <p:spTgt spid="5"/>
                                            </p:tgtEl>
                                            <p:attrNameLst>
                                              <p:attrName>ppt_x</p:attrName>
                                            </p:attrNameLst>
                                          </p:cBhvr>
                                          <p:tavLst>
                                            <p:tav tm="0">
                                              <p:val>
                                                <p:strVal val="0-#ppt_w/2"/>
                                              </p:val>
                                            </p:tav>
                                            <p:tav tm="100000">
                                              <p:val>
                                                <p:strVal val="#ppt_x"/>
                                              </p:val>
                                            </p:tav>
                                          </p:tavLst>
                                        </p:anim>
                                        <p:anim calcmode="lin" valueType="num">
                                          <p:cBhvr additive="base">
                                            <p:cTn id="15" dur="15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accel="40000"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500" fill="hold"/>
                                            <p:tgtEl>
                                              <p:spTgt spid="8"/>
                                            </p:tgtEl>
                                            <p:attrNameLst>
                                              <p:attrName>ppt_x</p:attrName>
                                            </p:attrNameLst>
                                          </p:cBhvr>
                                          <p:tavLst>
                                            <p:tav tm="0">
                                              <p:val>
                                                <p:strVal val="0-#ppt_w/2"/>
                                              </p:val>
                                            </p:tav>
                                            <p:tav tm="100000">
                                              <p:val>
                                                <p:strVal val="#ppt_x"/>
                                              </p:val>
                                            </p:tav>
                                          </p:tavLst>
                                        </p:anim>
                                        <p:anim calcmode="lin" valueType="num">
                                          <p:cBhvr additive="base">
                                            <p:cTn id="19" dur="1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accel="40000" fill="hold" nodeType="withEffect">
                                      <p:stCondLst>
                                        <p:cond delay="75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500" fill="hold"/>
                                            <p:tgtEl>
                                              <p:spTgt spid="11"/>
                                            </p:tgtEl>
                                            <p:attrNameLst>
                                              <p:attrName>ppt_x</p:attrName>
                                            </p:attrNameLst>
                                          </p:cBhvr>
                                          <p:tavLst>
                                            <p:tav tm="0">
                                              <p:val>
                                                <p:strVal val="0-#ppt_w/2"/>
                                              </p:val>
                                            </p:tav>
                                            <p:tav tm="100000">
                                              <p:val>
                                                <p:strVal val="#ppt_x"/>
                                              </p:val>
                                            </p:tav>
                                          </p:tavLst>
                                        </p:anim>
                                        <p:anim calcmode="lin" valueType="num">
                                          <p:cBhvr additive="base">
                                            <p:cTn id="23" dur="1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accel="40000" fill="hold" nodeType="withEffect">
                                      <p:stCondLst>
                                        <p:cond delay="10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500" fill="hold"/>
                                            <p:tgtEl>
                                              <p:spTgt spid="14"/>
                                            </p:tgtEl>
                                            <p:attrNameLst>
                                              <p:attrName>ppt_x</p:attrName>
                                            </p:attrNameLst>
                                          </p:cBhvr>
                                          <p:tavLst>
                                            <p:tav tm="0">
                                              <p:val>
                                                <p:strVal val="0-#ppt_w/2"/>
                                              </p:val>
                                            </p:tav>
                                            <p:tav tm="100000">
                                              <p:val>
                                                <p:strVal val="#ppt_x"/>
                                              </p:val>
                                            </p:tav>
                                          </p:tavLst>
                                        </p:anim>
                                        <p:anim calcmode="lin" valueType="num">
                                          <p:cBhvr additive="base">
                                            <p:cTn id="27" dur="150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par>
                              <p:cTn id="59" fill="hold">
                                <p:stCondLst>
                                  <p:cond delay="3000"/>
                                </p:stCondLst>
                                <p:childTnLst>
                                  <p:par>
                                    <p:cTn id="60" presetID="10"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2" presetClass="entr" presetSubtype="4"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p:tgtEl>
                                              <p:spTgt spid="46"/>
                                            </p:tgtEl>
                                            <p:attrNameLst>
                                              <p:attrName>ppt_y</p:attrName>
                                            </p:attrNameLst>
                                          </p:cBhvr>
                                          <p:tavLst>
                                            <p:tav tm="0">
                                              <p:val>
                                                <p:strVal val="#ppt_y+#ppt_h*1.125000"/>
                                              </p:val>
                                            </p:tav>
                                            <p:tav tm="100000">
                                              <p:val>
                                                <p:strVal val="#ppt_y"/>
                                              </p:val>
                                            </p:tav>
                                          </p:tavLst>
                                        </p:anim>
                                        <p:animEffect transition="in" filter="wipe(up)">
                                          <p:cBhvr>
                                            <p:cTn id="78" dur="500"/>
                                            <p:tgtEl>
                                              <p:spTgt spid="46"/>
                                            </p:tgtEl>
                                          </p:cBhvr>
                                        </p:animEffect>
                                      </p:childTnLst>
                                    </p:cTn>
                                  </p:par>
                                  <p:par>
                                    <p:cTn id="79" presetID="12" presetClass="entr" presetSubtype="4"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p:tgtEl>
                                              <p:spTgt spid="47"/>
                                            </p:tgtEl>
                                            <p:attrNameLst>
                                              <p:attrName>ppt_y</p:attrName>
                                            </p:attrNameLst>
                                          </p:cBhvr>
                                          <p:tavLst>
                                            <p:tav tm="0">
                                              <p:val>
                                                <p:strVal val="#ppt_y+#ppt_h*1.125000"/>
                                              </p:val>
                                            </p:tav>
                                            <p:tav tm="100000">
                                              <p:val>
                                                <p:strVal val="#ppt_y"/>
                                              </p:val>
                                            </p:tav>
                                          </p:tavLst>
                                        </p:anim>
                                        <p:animEffect transition="in" filter="wipe(up)">
                                          <p:cBhvr>
                                            <p:cTn id="82" dur="500"/>
                                            <p:tgtEl>
                                              <p:spTgt spid="47"/>
                                            </p:tgtEl>
                                          </p:cBhvr>
                                        </p:animEffect>
                                      </p:childTnLst>
                                    </p:cTn>
                                  </p:par>
                                  <p:par>
                                    <p:cTn id="83" presetID="12" presetClass="entr" presetSubtype="4"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p:tgtEl>
                                              <p:spTgt spid="48"/>
                                            </p:tgtEl>
                                            <p:attrNameLst>
                                              <p:attrName>ppt_y</p:attrName>
                                            </p:attrNameLst>
                                          </p:cBhvr>
                                          <p:tavLst>
                                            <p:tav tm="0">
                                              <p:val>
                                                <p:strVal val="#ppt_y+#ppt_h*1.125000"/>
                                              </p:val>
                                            </p:tav>
                                            <p:tav tm="100000">
                                              <p:val>
                                                <p:strVal val="#ppt_y"/>
                                              </p:val>
                                            </p:tav>
                                          </p:tavLst>
                                        </p:anim>
                                        <p:animEffect transition="in" filter="wipe(up)">
                                          <p:cBhvr>
                                            <p:cTn id="86" dur="500"/>
                                            <p:tgtEl>
                                              <p:spTgt spid="48"/>
                                            </p:tgtEl>
                                          </p:cBhvr>
                                        </p:animEffect>
                                      </p:childTnLst>
                                    </p:cTn>
                                  </p:par>
                                  <p:par>
                                    <p:cTn id="87" presetID="12" presetClass="entr" presetSubtype="4"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p:tgtEl>
                                              <p:spTgt spid="49"/>
                                            </p:tgtEl>
                                            <p:attrNameLst>
                                              <p:attrName>ppt_y</p:attrName>
                                            </p:attrNameLst>
                                          </p:cBhvr>
                                          <p:tavLst>
                                            <p:tav tm="0">
                                              <p:val>
                                                <p:strVal val="#ppt_y+#ppt_h*1.125000"/>
                                              </p:val>
                                            </p:tav>
                                            <p:tav tm="100000">
                                              <p:val>
                                                <p:strVal val="#ppt_y"/>
                                              </p:val>
                                            </p:tav>
                                          </p:tavLst>
                                        </p:anim>
                                        <p:animEffect transition="in" filter="wipe(up)">
                                          <p:cBhvr>
                                            <p:cTn id="90" dur="500"/>
                                            <p:tgtEl>
                                              <p:spTgt spid="49"/>
                                            </p:tgtEl>
                                          </p:cBhvr>
                                        </p:animEffect>
                                      </p:childTnLst>
                                    </p:cTn>
                                  </p:par>
                                  <p:par>
                                    <p:cTn id="91" presetID="12" presetClass="entr" presetSubtype="4"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additive="base">
                                            <p:cTn id="93" dur="500"/>
                                            <p:tgtEl>
                                              <p:spTgt spid="50"/>
                                            </p:tgtEl>
                                            <p:attrNameLst>
                                              <p:attrName>ppt_y</p:attrName>
                                            </p:attrNameLst>
                                          </p:cBhvr>
                                          <p:tavLst>
                                            <p:tav tm="0">
                                              <p:val>
                                                <p:strVal val="#ppt_y+#ppt_h*1.125000"/>
                                              </p:val>
                                            </p:tav>
                                            <p:tav tm="100000">
                                              <p:val>
                                                <p:strVal val="#ppt_y"/>
                                              </p:val>
                                            </p:tav>
                                          </p:tavLst>
                                        </p:anim>
                                        <p:animEffect transition="in" filter="wipe(up)">
                                          <p:cBhvr>
                                            <p:cTn id="94" dur="500"/>
                                            <p:tgtEl>
                                              <p:spTgt spid="50"/>
                                            </p:tgtEl>
                                          </p:cBhvr>
                                        </p:animEffect>
                                      </p:childTnLst>
                                    </p:cTn>
                                  </p:par>
                                  <p:par>
                                    <p:cTn id="95" presetID="12" presetClass="entr" presetSubtype="4"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additive="base">
                                            <p:cTn id="97" dur="500"/>
                                            <p:tgtEl>
                                              <p:spTgt spid="62"/>
                                            </p:tgtEl>
                                            <p:attrNameLst>
                                              <p:attrName>ppt_y</p:attrName>
                                            </p:attrNameLst>
                                          </p:cBhvr>
                                          <p:tavLst>
                                            <p:tav tm="0">
                                              <p:val>
                                                <p:strVal val="#ppt_y+#ppt_h*1.125000"/>
                                              </p:val>
                                            </p:tav>
                                            <p:tav tm="100000">
                                              <p:val>
                                                <p:strVal val="#ppt_y"/>
                                              </p:val>
                                            </p:tav>
                                          </p:tavLst>
                                        </p:anim>
                                        <p:animEffect transition="in" filter="wipe(up)">
                                          <p:cBhvr>
                                            <p:cTn id="98" dur="500"/>
                                            <p:tgtEl>
                                              <p:spTgt spid="62"/>
                                            </p:tgtEl>
                                          </p:cBhvr>
                                        </p:animEffect>
                                      </p:childTnLst>
                                    </p:cTn>
                                  </p:par>
                                  <p:par>
                                    <p:cTn id="99" presetID="22" presetClass="entr" presetSubtype="8" fill="hold" nodeType="with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wipe(left)">
                                          <p:cBhvr>
                                            <p:cTn id="101" dur="500"/>
                                            <p:tgtEl>
                                              <p:spTgt spid="78"/>
                                            </p:tgtEl>
                                          </p:cBhvr>
                                        </p:animEffect>
                                      </p:childTnLst>
                                    </p:cTn>
                                  </p:par>
                                </p:childTnLst>
                              </p:cTn>
                            </p:par>
                            <p:par>
                              <p:cTn id="102" fill="hold">
                                <p:stCondLst>
                                  <p:cond delay="3500"/>
                                </p:stCondLst>
                                <p:childTnLst>
                                  <p:par>
                                    <p:cTn id="103" presetID="2" presetClass="entr" presetSubtype="8" accel="40000" fill="hold" nodeType="afterEffect">
                                      <p:stCondLst>
                                        <p:cond delay="0"/>
                                      </p:stCondLst>
                                      <p:childTnLst>
                                        <p:set>
                                          <p:cBhvr>
                                            <p:cTn id="104" dur="1" fill="hold">
                                              <p:stCondLst>
                                                <p:cond delay="0"/>
                                              </p:stCondLst>
                                            </p:cTn>
                                            <p:tgtEl>
                                              <p:spTgt spid="63"/>
                                            </p:tgtEl>
                                            <p:attrNameLst>
                                              <p:attrName>style.visibility</p:attrName>
                                            </p:attrNameLst>
                                          </p:cBhvr>
                                          <p:to>
                                            <p:strVal val="visible"/>
                                          </p:to>
                                        </p:set>
                                        <p:anim calcmode="lin" valueType="num">
                                          <p:cBhvr additive="base">
                                            <p:cTn id="105" dur="1500" fill="hold"/>
                                            <p:tgtEl>
                                              <p:spTgt spid="63"/>
                                            </p:tgtEl>
                                            <p:attrNameLst>
                                              <p:attrName>ppt_x</p:attrName>
                                            </p:attrNameLst>
                                          </p:cBhvr>
                                          <p:tavLst>
                                            <p:tav tm="0">
                                              <p:val>
                                                <p:strVal val="0-#ppt_w/2"/>
                                              </p:val>
                                            </p:tav>
                                            <p:tav tm="100000">
                                              <p:val>
                                                <p:strVal val="#ppt_x"/>
                                              </p:val>
                                            </p:tav>
                                          </p:tavLst>
                                        </p:anim>
                                        <p:anim calcmode="lin" valueType="num">
                                          <p:cBhvr additive="base">
                                            <p:cTn id="106" dur="1500" fill="hold"/>
                                            <p:tgtEl>
                                              <p:spTgt spid="63"/>
                                            </p:tgtEl>
                                            <p:attrNameLst>
                                              <p:attrName>ppt_y</p:attrName>
                                            </p:attrNameLst>
                                          </p:cBhvr>
                                          <p:tavLst>
                                            <p:tav tm="0">
                                              <p:val>
                                                <p:strVal val="#ppt_y"/>
                                              </p:val>
                                            </p:tav>
                                            <p:tav tm="100000">
                                              <p:val>
                                                <p:strVal val="#ppt_y"/>
                                              </p:val>
                                            </p:tav>
                                          </p:tavLst>
                                        </p:anim>
                                      </p:childTnLst>
                                    </p:cTn>
                                  </p:par>
                                  <p:par>
                                    <p:cTn id="107" presetID="2" presetClass="entr" presetSubtype="8" accel="40000" fill="hold" nodeType="withEffect">
                                      <p:stCondLst>
                                        <p:cond delay="250"/>
                                      </p:stCondLst>
                                      <p:childTnLst>
                                        <p:set>
                                          <p:cBhvr>
                                            <p:cTn id="108" dur="1" fill="hold">
                                              <p:stCondLst>
                                                <p:cond delay="0"/>
                                              </p:stCondLst>
                                            </p:cTn>
                                            <p:tgtEl>
                                              <p:spTgt spid="66"/>
                                            </p:tgtEl>
                                            <p:attrNameLst>
                                              <p:attrName>style.visibility</p:attrName>
                                            </p:attrNameLst>
                                          </p:cBhvr>
                                          <p:to>
                                            <p:strVal val="visible"/>
                                          </p:to>
                                        </p:set>
                                        <p:anim calcmode="lin" valueType="num">
                                          <p:cBhvr additive="base">
                                            <p:cTn id="109" dur="1500" fill="hold"/>
                                            <p:tgtEl>
                                              <p:spTgt spid="66"/>
                                            </p:tgtEl>
                                            <p:attrNameLst>
                                              <p:attrName>ppt_x</p:attrName>
                                            </p:attrNameLst>
                                          </p:cBhvr>
                                          <p:tavLst>
                                            <p:tav tm="0">
                                              <p:val>
                                                <p:strVal val="0-#ppt_w/2"/>
                                              </p:val>
                                            </p:tav>
                                            <p:tav tm="100000">
                                              <p:val>
                                                <p:strVal val="#ppt_x"/>
                                              </p:val>
                                            </p:tav>
                                          </p:tavLst>
                                        </p:anim>
                                        <p:anim calcmode="lin" valueType="num">
                                          <p:cBhvr additive="base">
                                            <p:cTn id="110" dur="1500" fill="hold"/>
                                            <p:tgtEl>
                                              <p:spTgt spid="66"/>
                                            </p:tgtEl>
                                            <p:attrNameLst>
                                              <p:attrName>ppt_y</p:attrName>
                                            </p:attrNameLst>
                                          </p:cBhvr>
                                          <p:tavLst>
                                            <p:tav tm="0">
                                              <p:val>
                                                <p:strVal val="#ppt_y"/>
                                              </p:val>
                                            </p:tav>
                                            <p:tav tm="100000">
                                              <p:val>
                                                <p:strVal val="#ppt_y"/>
                                              </p:val>
                                            </p:tav>
                                          </p:tavLst>
                                        </p:anim>
                                      </p:childTnLst>
                                    </p:cTn>
                                  </p:par>
                                  <p:par>
                                    <p:cTn id="111" presetID="2" presetClass="entr" presetSubtype="8" accel="40000" fill="hold" nodeType="withEffect">
                                      <p:stCondLst>
                                        <p:cond delay="500"/>
                                      </p:stCondLst>
                                      <p:childTnLst>
                                        <p:set>
                                          <p:cBhvr>
                                            <p:cTn id="112" dur="1" fill="hold">
                                              <p:stCondLst>
                                                <p:cond delay="0"/>
                                              </p:stCondLst>
                                            </p:cTn>
                                            <p:tgtEl>
                                              <p:spTgt spid="69"/>
                                            </p:tgtEl>
                                            <p:attrNameLst>
                                              <p:attrName>style.visibility</p:attrName>
                                            </p:attrNameLst>
                                          </p:cBhvr>
                                          <p:to>
                                            <p:strVal val="visible"/>
                                          </p:to>
                                        </p:set>
                                        <p:anim calcmode="lin" valueType="num">
                                          <p:cBhvr additive="base">
                                            <p:cTn id="113" dur="1500" fill="hold"/>
                                            <p:tgtEl>
                                              <p:spTgt spid="69"/>
                                            </p:tgtEl>
                                            <p:attrNameLst>
                                              <p:attrName>ppt_x</p:attrName>
                                            </p:attrNameLst>
                                          </p:cBhvr>
                                          <p:tavLst>
                                            <p:tav tm="0">
                                              <p:val>
                                                <p:strVal val="0-#ppt_w/2"/>
                                              </p:val>
                                            </p:tav>
                                            <p:tav tm="100000">
                                              <p:val>
                                                <p:strVal val="#ppt_x"/>
                                              </p:val>
                                            </p:tav>
                                          </p:tavLst>
                                        </p:anim>
                                        <p:anim calcmode="lin" valueType="num">
                                          <p:cBhvr additive="base">
                                            <p:cTn id="114" dur="1500" fill="hold"/>
                                            <p:tgtEl>
                                              <p:spTgt spid="69"/>
                                            </p:tgtEl>
                                            <p:attrNameLst>
                                              <p:attrName>ppt_y</p:attrName>
                                            </p:attrNameLst>
                                          </p:cBhvr>
                                          <p:tavLst>
                                            <p:tav tm="0">
                                              <p:val>
                                                <p:strVal val="#ppt_y"/>
                                              </p:val>
                                            </p:tav>
                                            <p:tav tm="100000">
                                              <p:val>
                                                <p:strVal val="#ppt_y"/>
                                              </p:val>
                                            </p:tav>
                                          </p:tavLst>
                                        </p:anim>
                                      </p:childTnLst>
                                    </p:cTn>
                                  </p:par>
                                  <p:par>
                                    <p:cTn id="115" presetID="2" presetClass="entr" presetSubtype="8" accel="40000" fill="hold" nodeType="withEffect">
                                      <p:stCondLst>
                                        <p:cond delay="750"/>
                                      </p:stCondLst>
                                      <p:childTnLst>
                                        <p:set>
                                          <p:cBhvr>
                                            <p:cTn id="116" dur="1" fill="hold">
                                              <p:stCondLst>
                                                <p:cond delay="0"/>
                                              </p:stCondLst>
                                            </p:cTn>
                                            <p:tgtEl>
                                              <p:spTgt spid="72"/>
                                            </p:tgtEl>
                                            <p:attrNameLst>
                                              <p:attrName>style.visibility</p:attrName>
                                            </p:attrNameLst>
                                          </p:cBhvr>
                                          <p:to>
                                            <p:strVal val="visible"/>
                                          </p:to>
                                        </p:set>
                                        <p:anim calcmode="lin" valueType="num">
                                          <p:cBhvr additive="base">
                                            <p:cTn id="117" dur="1500" fill="hold"/>
                                            <p:tgtEl>
                                              <p:spTgt spid="72"/>
                                            </p:tgtEl>
                                            <p:attrNameLst>
                                              <p:attrName>ppt_x</p:attrName>
                                            </p:attrNameLst>
                                          </p:cBhvr>
                                          <p:tavLst>
                                            <p:tav tm="0">
                                              <p:val>
                                                <p:strVal val="0-#ppt_w/2"/>
                                              </p:val>
                                            </p:tav>
                                            <p:tav tm="100000">
                                              <p:val>
                                                <p:strVal val="#ppt_x"/>
                                              </p:val>
                                            </p:tav>
                                          </p:tavLst>
                                        </p:anim>
                                        <p:anim calcmode="lin" valueType="num">
                                          <p:cBhvr additive="base">
                                            <p:cTn id="118" dur="1500" fill="hold"/>
                                            <p:tgtEl>
                                              <p:spTgt spid="72"/>
                                            </p:tgtEl>
                                            <p:attrNameLst>
                                              <p:attrName>ppt_y</p:attrName>
                                            </p:attrNameLst>
                                          </p:cBhvr>
                                          <p:tavLst>
                                            <p:tav tm="0">
                                              <p:val>
                                                <p:strVal val="#ppt_y"/>
                                              </p:val>
                                            </p:tav>
                                            <p:tav tm="100000">
                                              <p:val>
                                                <p:strVal val="#ppt_y"/>
                                              </p:val>
                                            </p:tav>
                                          </p:tavLst>
                                        </p:anim>
                                      </p:childTnLst>
                                    </p:cTn>
                                  </p:par>
                                  <p:par>
                                    <p:cTn id="119" presetID="2" presetClass="entr" presetSubtype="8" accel="40000" fill="hold" nodeType="withEffect">
                                      <p:stCondLst>
                                        <p:cond delay="1000"/>
                                      </p:stCondLst>
                                      <p:childTnLst>
                                        <p:set>
                                          <p:cBhvr>
                                            <p:cTn id="120" dur="1" fill="hold">
                                              <p:stCondLst>
                                                <p:cond delay="0"/>
                                              </p:stCondLst>
                                            </p:cTn>
                                            <p:tgtEl>
                                              <p:spTgt spid="75"/>
                                            </p:tgtEl>
                                            <p:attrNameLst>
                                              <p:attrName>style.visibility</p:attrName>
                                            </p:attrNameLst>
                                          </p:cBhvr>
                                          <p:to>
                                            <p:strVal val="visible"/>
                                          </p:to>
                                        </p:set>
                                        <p:anim calcmode="lin" valueType="num">
                                          <p:cBhvr additive="base">
                                            <p:cTn id="121" dur="1500" fill="hold"/>
                                            <p:tgtEl>
                                              <p:spTgt spid="75"/>
                                            </p:tgtEl>
                                            <p:attrNameLst>
                                              <p:attrName>ppt_x</p:attrName>
                                            </p:attrNameLst>
                                          </p:cBhvr>
                                          <p:tavLst>
                                            <p:tav tm="0">
                                              <p:val>
                                                <p:strVal val="0-#ppt_w/2"/>
                                              </p:val>
                                            </p:tav>
                                            <p:tav tm="100000">
                                              <p:val>
                                                <p:strVal val="#ppt_x"/>
                                              </p:val>
                                            </p:tav>
                                          </p:tavLst>
                                        </p:anim>
                                        <p:anim calcmode="lin" valueType="num">
                                          <p:cBhvr additive="base">
                                            <p:cTn id="122" dur="1500" fill="hold"/>
                                            <p:tgtEl>
                                              <p:spTgt spid="75"/>
                                            </p:tgtEl>
                                            <p:attrNameLst>
                                              <p:attrName>ppt_y</p:attrName>
                                            </p:attrNameLst>
                                          </p:cBhvr>
                                          <p:tavLst>
                                            <p:tav tm="0">
                                              <p:val>
                                                <p:strVal val="#ppt_y"/>
                                              </p:val>
                                            </p:tav>
                                            <p:tav tm="100000">
                                              <p:val>
                                                <p:strVal val="#ppt_y"/>
                                              </p:val>
                                            </p:tav>
                                          </p:tavLst>
                                        </p:anim>
                                      </p:childTnLst>
                                    </p:cTn>
                                  </p:par>
                                </p:childTnLst>
                              </p:cTn>
                            </p:par>
                            <p:par>
                              <p:cTn id="123" fill="hold">
                                <p:stCondLst>
                                  <p:cond delay="6000"/>
                                </p:stCondLst>
                                <p:childTnLst>
                                  <p:par>
                                    <p:cTn id="124" presetID="22" presetClass="entr" presetSubtype="8" fill="hold" grpId="0" nodeType="afterEffect">
                                      <p:stCondLst>
                                        <p:cond delay="0"/>
                                      </p:stCondLst>
                                      <p:childTnLst>
                                        <p:set>
                                          <p:cBhvr>
                                            <p:cTn id="125" dur="1" fill="hold">
                                              <p:stCondLst>
                                                <p:cond delay="0"/>
                                              </p:stCondLst>
                                            </p:cTn>
                                            <p:tgtEl>
                                              <p:spTgt spid="81"/>
                                            </p:tgtEl>
                                            <p:attrNameLst>
                                              <p:attrName>style.visibility</p:attrName>
                                            </p:attrNameLst>
                                          </p:cBhvr>
                                          <p:to>
                                            <p:strVal val="visible"/>
                                          </p:to>
                                        </p:set>
                                        <p:animEffect transition="in" filter="wipe(left)">
                                          <p:cBhvr>
                                            <p:cTn id="126" dur="500"/>
                                            <p:tgtEl>
                                              <p:spTgt spid="81"/>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82"/>
                                            </p:tgtEl>
                                            <p:attrNameLst>
                                              <p:attrName>style.visibility</p:attrName>
                                            </p:attrNameLst>
                                          </p:cBhvr>
                                          <p:to>
                                            <p:strVal val="visible"/>
                                          </p:to>
                                        </p:set>
                                        <p:animEffect transition="in" filter="wipe(left)">
                                          <p:cBhvr>
                                            <p:cTn id="129" dur="500"/>
                                            <p:tgtEl>
                                              <p:spTgt spid="82"/>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83"/>
                                            </p:tgtEl>
                                            <p:attrNameLst>
                                              <p:attrName>style.visibility</p:attrName>
                                            </p:attrNameLst>
                                          </p:cBhvr>
                                          <p:to>
                                            <p:strVal val="visible"/>
                                          </p:to>
                                        </p:set>
                                        <p:animEffect transition="in" filter="wipe(left)">
                                          <p:cBhvr>
                                            <p:cTn id="132" dur="500"/>
                                            <p:tgtEl>
                                              <p:spTgt spid="83"/>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84"/>
                                            </p:tgtEl>
                                            <p:attrNameLst>
                                              <p:attrName>style.visibility</p:attrName>
                                            </p:attrNameLst>
                                          </p:cBhvr>
                                          <p:to>
                                            <p:strVal val="visible"/>
                                          </p:to>
                                        </p:set>
                                        <p:animEffect transition="in" filter="wipe(left)">
                                          <p:cBhvr>
                                            <p:cTn id="135" dur="500"/>
                                            <p:tgtEl>
                                              <p:spTgt spid="8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wipe(left)">
                                          <p:cBhvr>
                                            <p:cTn id="138" dur="500"/>
                                            <p:tgtEl>
                                              <p:spTgt spid="8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wipe(left)">
                                          <p:cBhvr>
                                            <p:cTn id="141" dur="500"/>
                                            <p:tgtEl>
                                              <p:spTgt spid="86"/>
                                            </p:tgtEl>
                                          </p:cBhvr>
                                        </p:animEffect>
                                      </p:childTnLst>
                                    </p:cTn>
                                  </p:par>
                                  <p:par>
                                    <p:cTn id="142" presetID="22" presetClass="entr" presetSubtype="8" fill="hold" grpId="0" nodeType="withEffect">
                                      <p:stCondLst>
                                        <p:cond delay="0"/>
                                      </p:stCondLst>
                                      <p:childTnLst>
                                        <p:set>
                                          <p:cBhvr>
                                            <p:cTn id="143" dur="1" fill="hold">
                                              <p:stCondLst>
                                                <p:cond delay="0"/>
                                              </p:stCondLst>
                                            </p:cTn>
                                            <p:tgtEl>
                                              <p:spTgt spid="87"/>
                                            </p:tgtEl>
                                            <p:attrNameLst>
                                              <p:attrName>style.visibility</p:attrName>
                                            </p:attrNameLst>
                                          </p:cBhvr>
                                          <p:to>
                                            <p:strVal val="visible"/>
                                          </p:to>
                                        </p:set>
                                        <p:animEffect transition="in" filter="wipe(left)">
                                          <p:cBhvr>
                                            <p:cTn id="144" dur="500"/>
                                            <p:tgtEl>
                                              <p:spTgt spid="87"/>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88"/>
                                            </p:tgtEl>
                                            <p:attrNameLst>
                                              <p:attrName>style.visibility</p:attrName>
                                            </p:attrNameLst>
                                          </p:cBhvr>
                                          <p:to>
                                            <p:strVal val="visible"/>
                                          </p:to>
                                        </p:set>
                                        <p:animEffect transition="in" filter="wipe(left)">
                                          <p:cBhvr>
                                            <p:cTn id="147" dur="500"/>
                                            <p:tgtEl>
                                              <p:spTgt spid="88"/>
                                            </p:tgtEl>
                                          </p:cBhvr>
                                        </p:animEffect>
                                      </p:childTnLst>
                                    </p:cTn>
                                  </p:par>
                                  <p:par>
                                    <p:cTn id="148" presetID="22" presetClass="entr" presetSubtype="8" fill="hold" grpId="0" nodeType="withEffect">
                                      <p:stCondLst>
                                        <p:cond delay="0"/>
                                      </p:stCondLst>
                                      <p:childTnLst>
                                        <p:set>
                                          <p:cBhvr>
                                            <p:cTn id="149" dur="1" fill="hold">
                                              <p:stCondLst>
                                                <p:cond delay="0"/>
                                              </p:stCondLst>
                                            </p:cTn>
                                            <p:tgtEl>
                                              <p:spTgt spid="89"/>
                                            </p:tgtEl>
                                            <p:attrNameLst>
                                              <p:attrName>style.visibility</p:attrName>
                                            </p:attrNameLst>
                                          </p:cBhvr>
                                          <p:to>
                                            <p:strVal val="visible"/>
                                          </p:to>
                                        </p:set>
                                        <p:animEffect transition="in" filter="wipe(left)">
                                          <p:cBhvr>
                                            <p:cTn id="150" dur="500"/>
                                            <p:tgtEl>
                                              <p:spTgt spid="89"/>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90"/>
                                            </p:tgtEl>
                                            <p:attrNameLst>
                                              <p:attrName>style.visibility</p:attrName>
                                            </p:attrNameLst>
                                          </p:cBhvr>
                                          <p:to>
                                            <p:strVal val="visible"/>
                                          </p:to>
                                        </p:set>
                                        <p:animEffect transition="in" filter="wipe(left)">
                                          <p:cBhvr>
                                            <p:cTn id="153" dur="500"/>
                                            <p:tgtEl>
                                              <p:spTgt spid="90"/>
                                            </p:tgtEl>
                                          </p:cBhvr>
                                        </p:animEffect>
                                      </p:childTnLst>
                                    </p:cTn>
                                  </p:par>
                                </p:childTnLst>
                              </p:cTn>
                            </p:par>
                            <p:par>
                              <p:cTn id="154" fill="hold">
                                <p:stCondLst>
                                  <p:cond delay="6500"/>
                                </p:stCondLst>
                                <p:childTnLst>
                                  <p:par>
                                    <p:cTn id="155" presetID="10" presetClass="entr" presetSubtype="0" fill="hold" nodeType="afterEffect">
                                      <p:stCondLst>
                                        <p:cond delay="0"/>
                                      </p:stCondLst>
                                      <p:childTnLst>
                                        <p:set>
                                          <p:cBhvr>
                                            <p:cTn id="156" dur="1" fill="hold">
                                              <p:stCondLst>
                                                <p:cond delay="0"/>
                                              </p:stCondLst>
                                            </p:cTn>
                                            <p:tgtEl>
                                              <p:spTgt spid="91"/>
                                            </p:tgtEl>
                                            <p:attrNameLst>
                                              <p:attrName>style.visibility</p:attrName>
                                            </p:attrNameLst>
                                          </p:cBhvr>
                                          <p:to>
                                            <p:strVal val="visible"/>
                                          </p:to>
                                        </p:set>
                                        <p:animEffect transition="in" filter="fade">
                                          <p:cBhvr>
                                            <p:cTn id="157" dur="500"/>
                                            <p:tgtEl>
                                              <p:spTgt spid="91"/>
                                            </p:tgtEl>
                                          </p:cBhvr>
                                        </p:animEffect>
                                      </p:childTnLst>
                                    </p:cTn>
                                  </p:par>
                                  <p:par>
                                    <p:cTn id="158" presetID="10" presetClass="entr" presetSubtype="0" fill="hold" nodeType="withEffect">
                                      <p:stCondLst>
                                        <p:cond delay="0"/>
                                      </p:stCondLst>
                                      <p:childTnLst>
                                        <p:set>
                                          <p:cBhvr>
                                            <p:cTn id="159" dur="1" fill="hold">
                                              <p:stCondLst>
                                                <p:cond delay="0"/>
                                              </p:stCondLst>
                                            </p:cTn>
                                            <p:tgtEl>
                                              <p:spTgt spid="94"/>
                                            </p:tgtEl>
                                            <p:attrNameLst>
                                              <p:attrName>style.visibility</p:attrName>
                                            </p:attrNameLst>
                                          </p:cBhvr>
                                          <p:to>
                                            <p:strVal val="visible"/>
                                          </p:to>
                                        </p:set>
                                        <p:animEffect transition="in" filter="fade">
                                          <p:cBhvr>
                                            <p:cTn id="160" dur="500"/>
                                            <p:tgtEl>
                                              <p:spTgt spid="9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98"/>
                                            </p:tgtEl>
                                            <p:attrNameLst>
                                              <p:attrName>style.visibility</p:attrName>
                                            </p:attrNameLst>
                                          </p:cBhvr>
                                          <p:to>
                                            <p:strVal val="visible"/>
                                          </p:to>
                                        </p:set>
                                        <p:animEffect transition="in" filter="fade">
                                          <p:cBhvr>
                                            <p:cTn id="163" dur="500"/>
                                            <p:tgtEl>
                                              <p:spTgt spid="98"/>
                                            </p:tgtEl>
                                          </p:cBhvr>
                                        </p:animEffect>
                                      </p:childTnLst>
                                    </p:cTn>
                                  </p:par>
                                  <p:par>
                                    <p:cTn id="164" presetID="10" presetClass="entr" presetSubtype="0" fill="hold" nodeType="with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fade">
                                          <p:cBhvr>
                                            <p:cTn id="166" dur="500"/>
                                            <p:tgtEl>
                                              <p:spTgt spid="99"/>
                                            </p:tgtEl>
                                          </p:cBhvr>
                                        </p:animEffect>
                                      </p:childTnLst>
                                    </p:cTn>
                                  </p:par>
                                  <p:par>
                                    <p:cTn id="167" presetID="10" presetClass="entr" presetSubtype="0" fill="hold" nodeType="withEffect">
                                      <p:stCondLst>
                                        <p:cond delay="0"/>
                                      </p:stCondLst>
                                      <p:childTnLst>
                                        <p:set>
                                          <p:cBhvr>
                                            <p:cTn id="168" dur="1" fill="hold">
                                              <p:stCondLst>
                                                <p:cond delay="0"/>
                                              </p:stCondLst>
                                            </p:cTn>
                                            <p:tgtEl>
                                              <p:spTgt spid="102"/>
                                            </p:tgtEl>
                                            <p:attrNameLst>
                                              <p:attrName>style.visibility</p:attrName>
                                            </p:attrNameLst>
                                          </p:cBhvr>
                                          <p:to>
                                            <p:strVal val="visible"/>
                                          </p:to>
                                        </p:set>
                                        <p:animEffect transition="in" filter="fade">
                                          <p:cBhvr>
                                            <p:cTn id="169" dur="500"/>
                                            <p:tgtEl>
                                              <p:spTgt spid="102"/>
                                            </p:tgtEl>
                                          </p:cBhvr>
                                        </p:animEffect>
                                      </p:childTnLst>
                                    </p:cTn>
                                  </p:par>
                                  <p:par>
                                    <p:cTn id="170" presetID="12" presetClass="entr" presetSubtype="4" fill="hold" nodeType="withEffect">
                                      <p:stCondLst>
                                        <p:cond delay="0"/>
                                      </p:stCondLst>
                                      <p:childTnLst>
                                        <p:set>
                                          <p:cBhvr>
                                            <p:cTn id="171" dur="1" fill="hold">
                                              <p:stCondLst>
                                                <p:cond delay="0"/>
                                              </p:stCondLst>
                                            </p:cTn>
                                            <p:tgtEl>
                                              <p:spTgt spid="107"/>
                                            </p:tgtEl>
                                            <p:attrNameLst>
                                              <p:attrName>style.visibility</p:attrName>
                                            </p:attrNameLst>
                                          </p:cBhvr>
                                          <p:to>
                                            <p:strVal val="visible"/>
                                          </p:to>
                                        </p:set>
                                        <p:anim calcmode="lin" valueType="num">
                                          <p:cBhvr additive="base">
                                            <p:cTn id="172" dur="500"/>
                                            <p:tgtEl>
                                              <p:spTgt spid="107"/>
                                            </p:tgtEl>
                                            <p:attrNameLst>
                                              <p:attrName>ppt_y</p:attrName>
                                            </p:attrNameLst>
                                          </p:cBhvr>
                                          <p:tavLst>
                                            <p:tav tm="0">
                                              <p:val>
                                                <p:strVal val="#ppt_y+#ppt_h*1.125000"/>
                                              </p:val>
                                            </p:tav>
                                            <p:tav tm="100000">
                                              <p:val>
                                                <p:strVal val="#ppt_y"/>
                                              </p:val>
                                            </p:tav>
                                          </p:tavLst>
                                        </p:anim>
                                        <p:animEffect transition="in" filter="wipe(up)">
                                          <p:cBhvr>
                                            <p:cTn id="173" dur="500"/>
                                            <p:tgtEl>
                                              <p:spTgt spid="107"/>
                                            </p:tgtEl>
                                          </p:cBhvr>
                                        </p:animEffect>
                                      </p:childTnLst>
                                    </p:cTn>
                                  </p:par>
                                  <p:par>
                                    <p:cTn id="174" presetID="9" presetClass="entr" presetSubtype="0" fill="hold" nodeType="withEffect">
                                      <p:stCondLst>
                                        <p:cond delay="0"/>
                                      </p:stCondLst>
                                      <p:childTnLst>
                                        <p:set>
                                          <p:cBhvr>
                                            <p:cTn id="175" dur="1" fill="hold">
                                              <p:stCondLst>
                                                <p:cond delay="0"/>
                                              </p:stCondLst>
                                            </p:cTn>
                                            <p:tgtEl>
                                              <p:spTgt spid="119"/>
                                            </p:tgtEl>
                                            <p:attrNameLst>
                                              <p:attrName>style.visibility</p:attrName>
                                            </p:attrNameLst>
                                          </p:cBhvr>
                                          <p:to>
                                            <p:strVal val="visible"/>
                                          </p:to>
                                        </p:set>
                                        <p:animEffect transition="in" filter="dissolve">
                                          <p:cBhvr>
                                            <p:cTn id="176" dur="500"/>
                                            <p:tgtEl>
                                              <p:spTgt spid="119"/>
                                            </p:tgtEl>
                                          </p:cBhvr>
                                        </p:animEffect>
                                      </p:childTnLst>
                                    </p:cTn>
                                  </p:par>
                                  <p:par>
                                    <p:cTn id="177" presetID="9" presetClass="entr" presetSubtype="0" fill="hold" nodeType="withEffect">
                                      <p:stCondLst>
                                        <p:cond delay="0"/>
                                      </p:stCondLst>
                                      <p:childTnLst>
                                        <p:set>
                                          <p:cBhvr>
                                            <p:cTn id="178" dur="1" fill="hold">
                                              <p:stCondLst>
                                                <p:cond delay="0"/>
                                              </p:stCondLst>
                                            </p:cTn>
                                            <p:tgtEl>
                                              <p:spTgt spid="120"/>
                                            </p:tgtEl>
                                            <p:attrNameLst>
                                              <p:attrName>style.visibility</p:attrName>
                                            </p:attrNameLst>
                                          </p:cBhvr>
                                          <p:to>
                                            <p:strVal val="visible"/>
                                          </p:to>
                                        </p:set>
                                        <p:animEffect transition="in" filter="dissolve">
                                          <p:cBhvr>
                                            <p:cTn id="179" dur="500"/>
                                            <p:tgtEl>
                                              <p:spTgt spid="120"/>
                                            </p:tgtEl>
                                          </p:cBhvr>
                                        </p:animEffect>
                                      </p:childTnLst>
                                    </p:cTn>
                                  </p:par>
                                  <p:par>
                                    <p:cTn id="180" presetID="9" presetClass="entr" presetSubtype="0" fill="hold" nodeType="withEffect">
                                      <p:stCondLst>
                                        <p:cond delay="0"/>
                                      </p:stCondLst>
                                      <p:childTnLst>
                                        <p:set>
                                          <p:cBhvr>
                                            <p:cTn id="181" dur="1" fill="hold">
                                              <p:stCondLst>
                                                <p:cond delay="0"/>
                                              </p:stCondLst>
                                            </p:cTn>
                                            <p:tgtEl>
                                              <p:spTgt spid="121"/>
                                            </p:tgtEl>
                                            <p:attrNameLst>
                                              <p:attrName>style.visibility</p:attrName>
                                            </p:attrNameLst>
                                          </p:cBhvr>
                                          <p:to>
                                            <p:strVal val="visible"/>
                                          </p:to>
                                        </p:set>
                                        <p:animEffect transition="in" filter="dissolve">
                                          <p:cBhvr>
                                            <p:cTn id="182" dur="500"/>
                                            <p:tgtEl>
                                              <p:spTgt spid="121"/>
                                            </p:tgtEl>
                                          </p:cBhvr>
                                        </p:animEffect>
                                      </p:childTnLst>
                                    </p:cTn>
                                  </p:par>
                                  <p:par>
                                    <p:cTn id="183" presetID="9" presetClass="entr" presetSubtype="0" fill="hold" nodeType="withEffect">
                                      <p:stCondLst>
                                        <p:cond delay="0"/>
                                      </p:stCondLst>
                                      <p:childTnLst>
                                        <p:set>
                                          <p:cBhvr>
                                            <p:cTn id="184" dur="1" fill="hold">
                                              <p:stCondLst>
                                                <p:cond delay="0"/>
                                              </p:stCondLst>
                                            </p:cTn>
                                            <p:tgtEl>
                                              <p:spTgt spid="122"/>
                                            </p:tgtEl>
                                            <p:attrNameLst>
                                              <p:attrName>style.visibility</p:attrName>
                                            </p:attrNameLst>
                                          </p:cBhvr>
                                          <p:to>
                                            <p:strVal val="visible"/>
                                          </p:to>
                                        </p:set>
                                        <p:animEffect transition="in" filter="dissolve">
                                          <p:cBhvr>
                                            <p:cTn id="185" dur="500"/>
                                            <p:tgtEl>
                                              <p:spTgt spid="122"/>
                                            </p:tgtEl>
                                          </p:cBhvr>
                                        </p:animEffect>
                                      </p:childTnLst>
                                    </p:cTn>
                                  </p:par>
                                  <p:par>
                                    <p:cTn id="186" presetID="9" presetClass="entr" presetSubtype="0" fill="hold" nodeType="withEffect">
                                      <p:stCondLst>
                                        <p:cond delay="0"/>
                                      </p:stCondLst>
                                      <p:childTnLst>
                                        <p:set>
                                          <p:cBhvr>
                                            <p:cTn id="187" dur="1" fill="hold">
                                              <p:stCondLst>
                                                <p:cond delay="0"/>
                                              </p:stCondLst>
                                            </p:cTn>
                                            <p:tgtEl>
                                              <p:spTgt spid="123"/>
                                            </p:tgtEl>
                                            <p:attrNameLst>
                                              <p:attrName>style.visibility</p:attrName>
                                            </p:attrNameLst>
                                          </p:cBhvr>
                                          <p:to>
                                            <p:strVal val="visible"/>
                                          </p:to>
                                        </p:set>
                                        <p:animEffect transition="in" filter="dissolve">
                                          <p:cBhvr>
                                            <p:cTn id="18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6" grpId="0"/>
          <p:bldP spid="27" grpId="0" animBg="1"/>
          <p:bldP spid="28" grpId="0"/>
          <p:bldP spid="29" grpId="0" animBg="1"/>
          <p:bldP spid="37" grpId="0" animBg="1"/>
          <p:bldP spid="81" grpId="0"/>
          <p:bldP spid="82" grpId="0" animBg="1"/>
          <p:bldP spid="83" grpId="0"/>
          <p:bldP spid="84" grpId="0" animBg="1"/>
          <p:bldP spid="85" grpId="0"/>
          <p:bldP spid="86" grpId="0" animBg="1"/>
          <p:bldP spid="87" grpId="0"/>
          <p:bldP spid="88" grpId="0" animBg="1"/>
          <p:bldP spid="89" grpId="0"/>
          <p:bldP spid="90" grpId="0" animBg="1"/>
          <p:bldP spid="9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B6AF5A1-EECA-B946-A63F-6B1F675FC7D4}"/>
              </a:ext>
            </a:extLst>
          </p:cNvPr>
          <p:cNvGrpSpPr/>
          <p:nvPr/>
        </p:nvGrpSpPr>
        <p:grpSpPr>
          <a:xfrm>
            <a:off x="608070" y="758308"/>
            <a:ext cx="3691075" cy="5400600"/>
            <a:chOff x="856689" y="1129339"/>
            <a:chExt cx="2055242" cy="3338037"/>
          </a:xfrm>
        </p:grpSpPr>
        <p:sp>
          <p:nvSpPr>
            <p:cNvPr id="3" name="矩形 2">
              <a:extLst>
                <a:ext uri="{FF2B5EF4-FFF2-40B4-BE49-F238E27FC236}">
                  <a16:creationId xmlns:a16="http://schemas.microsoft.com/office/drawing/2014/main" id="{319887B0-99A1-7049-93FF-EE17E13C3CFC}"/>
                </a:ext>
              </a:extLst>
            </p:cNvPr>
            <p:cNvSpPr/>
            <p:nvPr/>
          </p:nvSpPr>
          <p:spPr>
            <a:xfrm>
              <a:off x="856689" y="1129339"/>
              <a:ext cx="2055242" cy="3338037"/>
            </a:xfrm>
            <a:prstGeom prst="rect">
              <a:avLst/>
            </a:prstGeom>
            <a:solidFill>
              <a:schemeClr val="tx1">
                <a:lumMod val="75000"/>
                <a:lumOff val="25000"/>
              </a:schemeClr>
            </a:solidFill>
            <a:ln w="19050">
              <a:solidFill>
                <a:srgbClr val="B8B3A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 name="文本框 24">
              <a:extLst>
                <a:ext uri="{FF2B5EF4-FFF2-40B4-BE49-F238E27FC236}">
                  <a16:creationId xmlns:a16="http://schemas.microsoft.com/office/drawing/2014/main" id="{5CD94BBF-5A5B-2446-A8B7-14CF634D4C6E}"/>
                </a:ext>
              </a:extLst>
            </p:cNvPr>
            <p:cNvSpPr txBox="1"/>
            <p:nvPr/>
          </p:nvSpPr>
          <p:spPr>
            <a:xfrm rot="16200000">
              <a:off x="-410850" y="2627462"/>
              <a:ext cx="2962488" cy="314900"/>
            </a:xfrm>
            <a:prstGeom prst="rect">
              <a:avLst/>
            </a:prstGeom>
            <a:noFill/>
          </p:spPr>
          <p:txBody>
            <a:bodyPr vert="eaVert" wrap="square" lIns="90000" rtlCol="0">
              <a:spAutoFit/>
            </a:bodyPr>
            <a:lstStyle/>
            <a:p>
              <a:pPr algn="ctr">
                <a:lnSpc>
                  <a:spcPct val="120000"/>
                </a:lnSpc>
              </a:pPr>
              <a:r>
                <a:rPr lang="zh-CN" altLang="en-US" sz="2800" b="1" dirty="0">
                  <a:solidFill>
                    <a:schemeClr val="bg1"/>
                  </a:solidFill>
                  <a:latin typeface="微软雅黑" panose="020B0503020204020204" pitchFamily="34" charset="-122"/>
                  <a:ea typeface="微软雅黑" panose="020B0503020204020204" pitchFamily="34" charset="-122"/>
                </a:rPr>
                <a:t>新系统性能显著提升</a:t>
              </a:r>
            </a:p>
          </p:txBody>
        </p:sp>
      </p:grpSp>
      <p:grpSp>
        <p:nvGrpSpPr>
          <p:cNvPr id="5" name="组合 4">
            <a:extLst>
              <a:ext uri="{FF2B5EF4-FFF2-40B4-BE49-F238E27FC236}">
                <a16:creationId xmlns:a16="http://schemas.microsoft.com/office/drawing/2014/main" id="{72901894-8928-784D-AA17-CF0272411F2C}"/>
              </a:ext>
            </a:extLst>
          </p:cNvPr>
          <p:cNvGrpSpPr/>
          <p:nvPr/>
        </p:nvGrpSpPr>
        <p:grpSpPr>
          <a:xfrm>
            <a:off x="1490665" y="371989"/>
            <a:ext cx="10369151" cy="1185599"/>
            <a:chOff x="1218940" y="1015336"/>
            <a:chExt cx="6765572" cy="804410"/>
          </a:xfrm>
        </p:grpSpPr>
        <p:sp>
          <p:nvSpPr>
            <p:cNvPr id="6" name="五边形 5">
              <a:extLst>
                <a:ext uri="{FF2B5EF4-FFF2-40B4-BE49-F238E27FC236}">
                  <a16:creationId xmlns:a16="http://schemas.microsoft.com/office/drawing/2014/main" id="{BDC28A02-718A-9B4C-B4F1-6ACADCE17C28}"/>
                </a:ext>
              </a:extLst>
            </p:cNvPr>
            <p:cNvSpPr/>
            <p:nvPr/>
          </p:nvSpPr>
          <p:spPr>
            <a:xfrm>
              <a:off x="1218940" y="1015336"/>
              <a:ext cx="2061635" cy="804410"/>
            </a:xfrm>
            <a:prstGeom prst="homePlate">
              <a:avLst>
                <a:gd name="adj" fmla="val 30537"/>
              </a:avLst>
            </a:prstGeom>
            <a:solidFill>
              <a:srgbClr val="0E7AC3"/>
            </a:solidFill>
            <a:ln w="19050">
              <a:solidFill>
                <a:srgbClr val="AEB3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7" name="任意多边形 6">
              <a:extLst>
                <a:ext uri="{FF2B5EF4-FFF2-40B4-BE49-F238E27FC236}">
                  <a16:creationId xmlns:a16="http://schemas.microsoft.com/office/drawing/2014/main" id="{009AB7AD-17BC-6448-89D6-1C5FE6C5256D}"/>
                </a:ext>
              </a:extLst>
            </p:cNvPr>
            <p:cNvSpPr/>
            <p:nvPr/>
          </p:nvSpPr>
          <p:spPr>
            <a:xfrm>
              <a:off x="3150058" y="1015336"/>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8" name="文本框 15">
              <a:extLst>
                <a:ext uri="{FF2B5EF4-FFF2-40B4-BE49-F238E27FC236}">
                  <a16:creationId xmlns:a16="http://schemas.microsoft.com/office/drawing/2014/main" id="{F5857D04-7B54-B441-8EF2-A03F54994A21}"/>
                </a:ext>
              </a:extLst>
            </p:cNvPr>
            <p:cNvSpPr txBox="1"/>
            <p:nvPr/>
          </p:nvSpPr>
          <p:spPr>
            <a:xfrm>
              <a:off x="3608733" y="1086902"/>
              <a:ext cx="4199915" cy="599666"/>
            </a:xfrm>
            <a:prstGeom prst="rect">
              <a:avLst/>
            </a:prstGeom>
            <a:noFill/>
          </p:spPr>
          <p:txBody>
            <a:bodyPr wrap="square" rtlCol="0">
              <a:spAutoFit/>
            </a:bodyPr>
            <a:lstStyle/>
            <a:p>
              <a:pPr>
                <a:lnSpc>
                  <a:spcPct val="150000"/>
                </a:lnSpc>
              </a:pPr>
              <a:r>
                <a:rPr lang="zh-CN" altLang="en-US" sz="1800" dirty="0">
                  <a:solidFill>
                    <a:schemeClr val="bg1">
                      <a:lumMod val="50000"/>
                    </a:schemeClr>
                  </a:solidFill>
                  <a:latin typeface="微软雅黑" panose="020B0503020204020204" pitchFamily="34" charset="-122"/>
                  <a:ea typeface="微软雅黑" panose="020B0503020204020204" pitchFamily="34" charset="-122"/>
                </a:rPr>
                <a:t>◆ </a:t>
              </a:r>
              <a:r>
                <a:rPr lang="zh-CN" altLang="zh-CN" sz="1800" dirty="0">
                  <a:solidFill>
                    <a:schemeClr val="bg1">
                      <a:lumMod val="50000"/>
                    </a:schemeClr>
                  </a:solidFill>
                  <a:latin typeface="微软雅黑" panose="020B0503020204020204" pitchFamily="34" charset="-122"/>
                  <a:ea typeface="微软雅黑" panose="020B0503020204020204" pitchFamily="34" charset="-122"/>
                </a:rPr>
                <a:t>经过升级改造的传感器和分站均实现数字化传输，有效解决了运行不稳定</a:t>
              </a:r>
              <a:r>
                <a:rPr lang="zh-CN" altLang="en-US" sz="1800" dirty="0">
                  <a:solidFill>
                    <a:schemeClr val="bg1">
                      <a:lumMod val="50000"/>
                    </a:schemeClr>
                  </a:solidFill>
                  <a:latin typeface="微软雅黑" panose="020B0503020204020204" pitchFamily="34" charset="-122"/>
                  <a:ea typeface="微软雅黑" panose="020B0503020204020204" pitchFamily="34" charset="-122"/>
                </a:rPr>
                <a:t>的</a:t>
              </a:r>
              <a:r>
                <a:rPr lang="zh-CN" altLang="zh-CN" sz="1800" dirty="0">
                  <a:solidFill>
                    <a:schemeClr val="bg1">
                      <a:lumMod val="50000"/>
                    </a:schemeClr>
                  </a:solidFill>
                  <a:latin typeface="微软雅黑" panose="020B0503020204020204" pitchFamily="34" charset="-122"/>
                  <a:ea typeface="微软雅黑" panose="020B0503020204020204" pitchFamily="34" charset="-122"/>
                </a:rPr>
                <a:t>问题；</a:t>
              </a:r>
              <a:endParaRPr lang="zh-CN" altLang="en-US" sz="1800" dirty="0">
                <a:solidFill>
                  <a:schemeClr val="bg1">
                    <a:lumMod val="50000"/>
                  </a:schemeClr>
                </a:solidFill>
                <a:latin typeface="Kaiti SC" panose="02010600040101010101" pitchFamily="2" charset="-122"/>
                <a:ea typeface="Kaiti SC" panose="02010600040101010101" pitchFamily="2" charset="-122"/>
              </a:endParaRPr>
            </a:p>
          </p:txBody>
        </p:sp>
        <p:sp>
          <p:nvSpPr>
            <p:cNvPr id="9" name="文本框 23">
              <a:extLst>
                <a:ext uri="{FF2B5EF4-FFF2-40B4-BE49-F238E27FC236}">
                  <a16:creationId xmlns:a16="http://schemas.microsoft.com/office/drawing/2014/main" id="{4C28589D-165A-A240-9136-1D22751BAD83}"/>
                </a:ext>
              </a:extLst>
            </p:cNvPr>
            <p:cNvSpPr txBox="1"/>
            <p:nvPr/>
          </p:nvSpPr>
          <p:spPr>
            <a:xfrm>
              <a:off x="1408589" y="1113888"/>
              <a:ext cx="1499374" cy="649739"/>
            </a:xfrm>
            <a:prstGeom prst="rect">
              <a:avLst/>
            </a:prstGeom>
            <a:noFill/>
          </p:spPr>
          <p:txBody>
            <a:bodyPr wrap="square" rtlCol="0">
              <a:spAutoFit/>
            </a:bodyPr>
            <a:lstStyle/>
            <a:p>
              <a:pPr>
                <a:lnSpc>
                  <a:spcPct val="120000"/>
                </a:lnSpc>
              </a:pPr>
              <a:r>
                <a:rPr lang="zh-CN" altLang="zh-CN" dirty="0">
                  <a:solidFill>
                    <a:schemeClr val="bg1"/>
                  </a:solidFill>
                  <a:latin typeface="Kaiti SC" panose="02010600040101010101" pitchFamily="2" charset="-122"/>
                  <a:ea typeface="Kaiti SC" panose="02010600040101010101" pitchFamily="2" charset="-122"/>
                </a:rPr>
                <a:t>一是抗干扰能力显著增强。</a:t>
              </a:r>
              <a:r>
                <a:rPr lang="zh-CN" altLang="zh-CN" sz="1200" dirty="0">
                  <a:solidFill>
                    <a:schemeClr val="bg1"/>
                  </a:solidFill>
                  <a:latin typeface="Kaiti SC" panose="02010600040101010101" pitchFamily="2" charset="-122"/>
                  <a:ea typeface="Kaiti SC" panose="02010600040101010101" pitchFamily="2" charset="-122"/>
                </a:rPr>
                <a:t> </a:t>
              </a:r>
              <a:endParaRPr lang="zh-CN" altLang="en-US" sz="1200" b="1" dirty="0">
                <a:solidFill>
                  <a:schemeClr val="bg1"/>
                </a:solidFill>
                <a:latin typeface="Kaiti SC" panose="02010600040101010101" pitchFamily="2" charset="-122"/>
                <a:ea typeface="Kaiti SC" panose="02010600040101010101" pitchFamily="2" charset="-122"/>
              </a:endParaRPr>
            </a:p>
          </p:txBody>
        </p:sp>
      </p:grpSp>
      <p:grpSp>
        <p:nvGrpSpPr>
          <p:cNvPr id="10" name="组合 9">
            <a:extLst>
              <a:ext uri="{FF2B5EF4-FFF2-40B4-BE49-F238E27FC236}">
                <a16:creationId xmlns:a16="http://schemas.microsoft.com/office/drawing/2014/main" id="{088026D8-2E6F-3945-98F1-5521822853F3}"/>
              </a:ext>
            </a:extLst>
          </p:cNvPr>
          <p:cNvGrpSpPr/>
          <p:nvPr/>
        </p:nvGrpSpPr>
        <p:grpSpPr>
          <a:xfrm>
            <a:off x="1478836" y="1629595"/>
            <a:ext cx="10380979" cy="1185600"/>
            <a:chOff x="1218940" y="1942273"/>
            <a:chExt cx="6765572" cy="804410"/>
          </a:xfrm>
        </p:grpSpPr>
        <p:sp>
          <p:nvSpPr>
            <p:cNvPr id="11" name="五边形 10">
              <a:extLst>
                <a:ext uri="{FF2B5EF4-FFF2-40B4-BE49-F238E27FC236}">
                  <a16:creationId xmlns:a16="http://schemas.microsoft.com/office/drawing/2014/main" id="{A53F0F95-E784-D54D-98FD-F34314785C82}"/>
                </a:ext>
              </a:extLst>
            </p:cNvPr>
            <p:cNvSpPr/>
            <p:nvPr/>
          </p:nvSpPr>
          <p:spPr>
            <a:xfrm>
              <a:off x="1218940" y="1942273"/>
              <a:ext cx="2061635" cy="804410"/>
            </a:xfrm>
            <a:prstGeom prst="homePlate">
              <a:avLst>
                <a:gd name="adj" fmla="val 30537"/>
              </a:avLst>
            </a:prstGeom>
            <a:solidFill>
              <a:srgbClr val="01458E"/>
            </a:solidFill>
            <a:ln w="19050">
              <a:solidFill>
                <a:srgbClr val="C4C4C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2" name="任意多边形 11">
              <a:extLst>
                <a:ext uri="{FF2B5EF4-FFF2-40B4-BE49-F238E27FC236}">
                  <a16:creationId xmlns:a16="http://schemas.microsoft.com/office/drawing/2014/main" id="{819A3074-9A14-BB41-B87E-29E5A293F6E6}"/>
                </a:ext>
              </a:extLst>
            </p:cNvPr>
            <p:cNvSpPr/>
            <p:nvPr/>
          </p:nvSpPr>
          <p:spPr>
            <a:xfrm>
              <a:off x="3150058" y="1942273"/>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3" name="文本框 17">
              <a:extLst>
                <a:ext uri="{FF2B5EF4-FFF2-40B4-BE49-F238E27FC236}">
                  <a16:creationId xmlns:a16="http://schemas.microsoft.com/office/drawing/2014/main" id="{50D94D62-89E7-5445-BAD6-9C90C723F883}"/>
                </a:ext>
              </a:extLst>
            </p:cNvPr>
            <p:cNvSpPr txBox="1"/>
            <p:nvPr/>
          </p:nvSpPr>
          <p:spPr>
            <a:xfrm>
              <a:off x="3608733" y="2032989"/>
              <a:ext cx="4200116" cy="593271"/>
            </a:xfrm>
            <a:prstGeom prst="rect">
              <a:avLst/>
            </a:prstGeom>
            <a:noFill/>
          </p:spPr>
          <p:txBody>
            <a:bodyPr wrap="square" rtlCol="0">
              <a:spAutoFit/>
            </a:bodyPr>
            <a:lstStyle/>
            <a:p>
              <a:pPr>
                <a:lnSpc>
                  <a:spcPct val="150000"/>
                </a:lnSpc>
              </a:pPr>
              <a:r>
                <a:rPr lang="zh-CN" altLang="en-US" sz="1800" dirty="0">
                  <a:solidFill>
                    <a:schemeClr val="bg1">
                      <a:lumMod val="50000"/>
                    </a:schemeClr>
                  </a:solidFill>
                  <a:latin typeface="微软雅黑" panose="020B0503020204020204" pitchFamily="34" charset="-122"/>
                  <a:ea typeface="微软雅黑" panose="020B0503020204020204" pitchFamily="34" charset="-122"/>
                </a:rPr>
                <a:t>◆ 升级后的系统均</a:t>
              </a:r>
              <a:r>
                <a:rPr lang="zh-CN" altLang="zh-CN" sz="1800" dirty="0">
                  <a:solidFill>
                    <a:schemeClr val="bg1">
                      <a:lumMod val="50000"/>
                    </a:schemeClr>
                  </a:solidFill>
                  <a:latin typeface="微软雅黑" panose="020B0503020204020204" pitchFamily="34" charset="-122"/>
                  <a:ea typeface="微软雅黑" panose="020B0503020204020204" pitchFamily="34" charset="-122"/>
                </a:rPr>
                <a:t>具备</a:t>
              </a:r>
              <a:r>
                <a:rPr lang="zh-CN" altLang="en-US" sz="1800" dirty="0">
                  <a:solidFill>
                    <a:schemeClr val="bg1">
                      <a:lumMod val="50000"/>
                    </a:schemeClr>
                  </a:solidFill>
                  <a:latin typeface="微软雅黑" panose="020B0503020204020204" pitchFamily="34" charset="-122"/>
                  <a:ea typeface="微软雅黑" panose="020B0503020204020204" pitchFamily="34" charset="-122"/>
                </a:rPr>
                <a:t>自识别、自诊断功能，安装无需设置，直接上电便可正常工作。</a:t>
              </a:r>
            </a:p>
          </p:txBody>
        </p:sp>
        <p:sp>
          <p:nvSpPr>
            <p:cNvPr id="14" name="文本框 20">
              <a:extLst>
                <a:ext uri="{FF2B5EF4-FFF2-40B4-BE49-F238E27FC236}">
                  <a16:creationId xmlns:a16="http://schemas.microsoft.com/office/drawing/2014/main" id="{F423C670-B529-D54F-BD0E-44D2DB8D69ED}"/>
                </a:ext>
              </a:extLst>
            </p:cNvPr>
            <p:cNvSpPr txBox="1"/>
            <p:nvPr/>
          </p:nvSpPr>
          <p:spPr>
            <a:xfrm>
              <a:off x="1440553" y="2028041"/>
              <a:ext cx="1741469" cy="649739"/>
            </a:xfrm>
            <a:prstGeom prst="rect">
              <a:avLst/>
            </a:prstGeom>
            <a:noFill/>
          </p:spPr>
          <p:txBody>
            <a:bodyPr wrap="square" rtlCol="0">
              <a:spAutoFit/>
            </a:bodyPr>
            <a:lstStyle/>
            <a:p>
              <a:pPr>
                <a:lnSpc>
                  <a:spcPct val="120000"/>
                </a:lnSpc>
              </a:pPr>
              <a:r>
                <a:rPr lang="zh-CN" altLang="zh-CN" dirty="0">
                  <a:solidFill>
                    <a:schemeClr val="bg1"/>
                  </a:solidFill>
                  <a:latin typeface="Kaiti SC" panose="02010600040101010101" pitchFamily="2" charset="-122"/>
                  <a:ea typeface="Kaiti SC" panose="02010600040101010101" pitchFamily="2" charset="-122"/>
                </a:rPr>
                <a:t>二是智能化水平</a:t>
              </a:r>
              <a:endParaRPr lang="en-US" altLang="zh-CN" dirty="0">
                <a:solidFill>
                  <a:schemeClr val="bg1"/>
                </a:solidFill>
                <a:latin typeface="Kaiti SC" panose="02010600040101010101" pitchFamily="2" charset="-122"/>
                <a:ea typeface="Kaiti SC" panose="02010600040101010101" pitchFamily="2" charset="-122"/>
              </a:endParaRPr>
            </a:p>
            <a:p>
              <a:pPr>
                <a:lnSpc>
                  <a:spcPct val="120000"/>
                </a:lnSpc>
              </a:pPr>
              <a:r>
                <a:rPr lang="zh-CN" altLang="zh-CN" dirty="0">
                  <a:solidFill>
                    <a:schemeClr val="bg1"/>
                  </a:solidFill>
                  <a:latin typeface="Kaiti SC" panose="02010600040101010101" pitchFamily="2" charset="-122"/>
                  <a:ea typeface="Kaiti SC" panose="02010600040101010101" pitchFamily="2" charset="-122"/>
                </a:rPr>
                <a:t>全面提升。</a:t>
              </a:r>
              <a:r>
                <a:rPr lang="zh-CN" altLang="zh-CN" sz="1200" dirty="0">
                  <a:solidFill>
                    <a:schemeClr val="bg1"/>
                  </a:solidFill>
                  <a:latin typeface="Kaiti SC" panose="02010600040101010101" pitchFamily="2" charset="-122"/>
                  <a:ea typeface="Kaiti SC" panose="02010600040101010101" pitchFamily="2" charset="-122"/>
                </a:rPr>
                <a:t> </a:t>
              </a:r>
              <a:endParaRPr lang="zh-CN" altLang="en-US" sz="1200" b="1" dirty="0">
                <a:solidFill>
                  <a:schemeClr val="bg1"/>
                </a:solidFill>
                <a:latin typeface="Kaiti SC" panose="02010600040101010101" pitchFamily="2" charset="-122"/>
                <a:ea typeface="Kaiti SC" panose="02010600040101010101" pitchFamily="2" charset="-122"/>
              </a:endParaRPr>
            </a:p>
          </p:txBody>
        </p:sp>
      </p:grpSp>
      <p:grpSp>
        <p:nvGrpSpPr>
          <p:cNvPr id="15" name="组合 14">
            <a:extLst>
              <a:ext uri="{FF2B5EF4-FFF2-40B4-BE49-F238E27FC236}">
                <a16:creationId xmlns:a16="http://schemas.microsoft.com/office/drawing/2014/main" id="{258E6BE7-098E-5D42-8F56-5B2C946F342D}"/>
              </a:ext>
            </a:extLst>
          </p:cNvPr>
          <p:cNvGrpSpPr/>
          <p:nvPr/>
        </p:nvGrpSpPr>
        <p:grpSpPr>
          <a:xfrm>
            <a:off x="1478835" y="2891807"/>
            <a:ext cx="10380978" cy="1118908"/>
            <a:chOff x="1218940" y="2850031"/>
            <a:chExt cx="6765572" cy="804410"/>
          </a:xfrm>
        </p:grpSpPr>
        <p:sp>
          <p:nvSpPr>
            <p:cNvPr id="16" name="五边形 15">
              <a:extLst>
                <a:ext uri="{FF2B5EF4-FFF2-40B4-BE49-F238E27FC236}">
                  <a16:creationId xmlns:a16="http://schemas.microsoft.com/office/drawing/2014/main" id="{25114C4F-F9F2-994A-B166-39B85311EDB2}"/>
                </a:ext>
              </a:extLst>
            </p:cNvPr>
            <p:cNvSpPr/>
            <p:nvPr/>
          </p:nvSpPr>
          <p:spPr>
            <a:xfrm>
              <a:off x="1218940" y="2850031"/>
              <a:ext cx="2061635" cy="804410"/>
            </a:xfrm>
            <a:prstGeom prst="homePlate">
              <a:avLst>
                <a:gd name="adj" fmla="val 30537"/>
              </a:avLst>
            </a:prstGeom>
            <a:solidFill>
              <a:srgbClr val="0E7AC3"/>
            </a:solidFill>
            <a:ln w="19050">
              <a:solidFill>
                <a:srgbClr val="C4C4C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任意多边形 16">
              <a:extLst>
                <a:ext uri="{FF2B5EF4-FFF2-40B4-BE49-F238E27FC236}">
                  <a16:creationId xmlns:a16="http://schemas.microsoft.com/office/drawing/2014/main" id="{D5632828-E261-5547-B12F-9CC4E13CF728}"/>
                </a:ext>
              </a:extLst>
            </p:cNvPr>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8" name="文本框 18">
              <a:extLst>
                <a:ext uri="{FF2B5EF4-FFF2-40B4-BE49-F238E27FC236}">
                  <a16:creationId xmlns:a16="http://schemas.microsoft.com/office/drawing/2014/main" id="{669FF3A1-DBC8-7F47-85FE-E43DE2545242}"/>
                </a:ext>
              </a:extLst>
            </p:cNvPr>
            <p:cNvSpPr txBox="1"/>
            <p:nvPr/>
          </p:nvSpPr>
          <p:spPr>
            <a:xfrm>
              <a:off x="3608733" y="2926193"/>
              <a:ext cx="4200117" cy="628632"/>
            </a:xfrm>
            <a:prstGeom prst="rect">
              <a:avLst/>
            </a:prstGeom>
            <a:noFill/>
          </p:spPr>
          <p:txBody>
            <a:bodyPr wrap="square" rtlCol="0">
              <a:spAutoFit/>
            </a:bodyPr>
            <a:lstStyle/>
            <a:p>
              <a:pPr>
                <a:lnSpc>
                  <a:spcPct val="150000"/>
                </a:lnSpc>
              </a:pPr>
              <a:r>
                <a:rPr lang="zh-CN" altLang="en-US" sz="1800" dirty="0">
                  <a:solidFill>
                    <a:schemeClr val="bg1">
                      <a:lumMod val="50000"/>
                    </a:schemeClr>
                  </a:solidFill>
                  <a:latin typeface="微软雅黑" panose="020B0503020204020204" pitchFamily="34" charset="-122"/>
                  <a:ea typeface="微软雅黑" panose="020B0503020204020204" pitchFamily="34" charset="-122"/>
                </a:rPr>
                <a:t>◆ </a:t>
              </a:r>
              <a:r>
                <a:rPr lang="zh-CN" altLang="zh-CN" sz="1800" dirty="0">
                  <a:solidFill>
                    <a:schemeClr val="bg1">
                      <a:lumMod val="50000"/>
                    </a:schemeClr>
                  </a:solidFill>
                  <a:latin typeface="微软雅黑" panose="020B0503020204020204" pitchFamily="34" charset="-122"/>
                  <a:ea typeface="微软雅黑" panose="020B0503020204020204" pitchFamily="34" charset="-122"/>
                </a:rPr>
                <a:t>系统的层级明显减少，</a:t>
              </a:r>
              <a:r>
                <a:rPr lang="zh-CN" altLang="en-US" sz="1800" dirty="0">
                  <a:solidFill>
                    <a:schemeClr val="bg1">
                      <a:lumMod val="50000"/>
                    </a:schemeClr>
                  </a:solidFill>
                  <a:latin typeface="微软雅黑" panose="020B0503020204020204" pitchFamily="34" charset="-122"/>
                  <a:ea typeface="微软雅黑" panose="020B0503020204020204" pitchFamily="34" charset="-122"/>
                </a:rPr>
                <a:t>主干网使用工业以太环网，数据传输快速可靠。</a:t>
              </a:r>
            </a:p>
          </p:txBody>
        </p:sp>
        <p:sp>
          <p:nvSpPr>
            <p:cNvPr id="19" name="文本框 21">
              <a:extLst>
                <a:ext uri="{FF2B5EF4-FFF2-40B4-BE49-F238E27FC236}">
                  <a16:creationId xmlns:a16="http://schemas.microsoft.com/office/drawing/2014/main" id="{8E87E750-7B15-CB40-A9B7-4601E78B827B}"/>
                </a:ext>
              </a:extLst>
            </p:cNvPr>
            <p:cNvSpPr txBox="1"/>
            <p:nvPr/>
          </p:nvSpPr>
          <p:spPr>
            <a:xfrm>
              <a:off x="1456224" y="2910711"/>
              <a:ext cx="1741469" cy="688466"/>
            </a:xfrm>
            <a:prstGeom prst="rect">
              <a:avLst/>
            </a:prstGeom>
            <a:noFill/>
          </p:spPr>
          <p:txBody>
            <a:bodyPr wrap="square" rtlCol="0">
              <a:spAutoFit/>
            </a:bodyPr>
            <a:lstStyle/>
            <a:p>
              <a:pPr>
                <a:lnSpc>
                  <a:spcPct val="120000"/>
                </a:lnSpc>
              </a:pPr>
              <a:r>
                <a:rPr lang="zh-CN" altLang="zh-CN" dirty="0">
                  <a:solidFill>
                    <a:schemeClr val="bg1"/>
                  </a:solidFill>
                  <a:latin typeface="Kaiti SC" panose="02010600040101010101" pitchFamily="2" charset="-122"/>
                  <a:ea typeface="Kaiti SC" panose="02010600040101010101" pitchFamily="2" charset="-122"/>
                </a:rPr>
                <a:t>三是系统架构</a:t>
              </a:r>
              <a:endParaRPr lang="en-US" altLang="zh-CN" dirty="0">
                <a:solidFill>
                  <a:schemeClr val="bg1"/>
                </a:solidFill>
                <a:latin typeface="Kaiti SC" panose="02010600040101010101" pitchFamily="2" charset="-122"/>
                <a:ea typeface="Kaiti SC" panose="02010600040101010101" pitchFamily="2" charset="-122"/>
              </a:endParaRPr>
            </a:p>
            <a:p>
              <a:pPr>
                <a:lnSpc>
                  <a:spcPct val="120000"/>
                </a:lnSpc>
              </a:pPr>
              <a:r>
                <a:rPr lang="zh-CN" altLang="zh-CN" dirty="0">
                  <a:solidFill>
                    <a:schemeClr val="bg1"/>
                  </a:solidFill>
                  <a:latin typeface="Kaiti SC" panose="02010600040101010101" pitchFamily="2" charset="-122"/>
                  <a:ea typeface="Kaiti SC" panose="02010600040101010101" pitchFamily="2" charset="-122"/>
                </a:rPr>
                <a:t>明显“简化”。</a:t>
              </a:r>
              <a:r>
                <a:rPr lang="zh-CN" altLang="zh-CN" sz="1200" dirty="0">
                  <a:solidFill>
                    <a:schemeClr val="bg1"/>
                  </a:solidFill>
                  <a:latin typeface="Kaiti SC" panose="02010600040101010101" pitchFamily="2" charset="-122"/>
                  <a:ea typeface="Kaiti SC" panose="02010600040101010101" pitchFamily="2" charset="-122"/>
                </a:rPr>
                <a:t> </a:t>
              </a:r>
              <a:endParaRPr lang="zh-CN" altLang="en-US" sz="1200" b="1" dirty="0">
                <a:solidFill>
                  <a:schemeClr val="bg1"/>
                </a:solidFill>
                <a:latin typeface="Kaiti SC" panose="02010600040101010101" pitchFamily="2" charset="-122"/>
                <a:ea typeface="Kaiti SC" panose="02010600040101010101" pitchFamily="2" charset="-122"/>
              </a:endParaRPr>
            </a:p>
          </p:txBody>
        </p:sp>
      </p:grpSp>
      <p:grpSp>
        <p:nvGrpSpPr>
          <p:cNvPr id="20" name="组合 19">
            <a:extLst>
              <a:ext uri="{FF2B5EF4-FFF2-40B4-BE49-F238E27FC236}">
                <a16:creationId xmlns:a16="http://schemas.microsoft.com/office/drawing/2014/main" id="{31149DB4-EE35-F547-9DCA-04A6F6884C66}"/>
              </a:ext>
            </a:extLst>
          </p:cNvPr>
          <p:cNvGrpSpPr/>
          <p:nvPr/>
        </p:nvGrpSpPr>
        <p:grpSpPr>
          <a:xfrm>
            <a:off x="1478835" y="4073474"/>
            <a:ext cx="10380978" cy="1185599"/>
            <a:chOff x="1218940" y="3776963"/>
            <a:chExt cx="6765572" cy="804415"/>
          </a:xfrm>
        </p:grpSpPr>
        <p:sp>
          <p:nvSpPr>
            <p:cNvPr id="21" name="五边形 20">
              <a:extLst>
                <a:ext uri="{FF2B5EF4-FFF2-40B4-BE49-F238E27FC236}">
                  <a16:creationId xmlns:a16="http://schemas.microsoft.com/office/drawing/2014/main" id="{CDF80AEE-2BE2-BF4B-B03B-FAFB0350F86C}"/>
                </a:ext>
              </a:extLst>
            </p:cNvPr>
            <p:cNvSpPr/>
            <p:nvPr/>
          </p:nvSpPr>
          <p:spPr>
            <a:xfrm>
              <a:off x="1218940" y="3776968"/>
              <a:ext cx="2061635" cy="804410"/>
            </a:xfrm>
            <a:prstGeom prst="homePlate">
              <a:avLst>
                <a:gd name="adj" fmla="val 30537"/>
              </a:avLst>
            </a:prstGeom>
            <a:solidFill>
              <a:srgbClr val="01458E"/>
            </a:solidFill>
            <a:ln w="19050">
              <a:solidFill>
                <a:srgbClr val="C4C4C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22" name="任意多边形 21">
              <a:extLst>
                <a:ext uri="{FF2B5EF4-FFF2-40B4-BE49-F238E27FC236}">
                  <a16:creationId xmlns:a16="http://schemas.microsoft.com/office/drawing/2014/main" id="{882CFB2E-4179-B24A-A59A-FDDFDC33C82E}"/>
                </a:ext>
              </a:extLst>
            </p:cNvPr>
            <p:cNvSpPr/>
            <p:nvPr/>
          </p:nvSpPr>
          <p:spPr>
            <a:xfrm>
              <a:off x="3150058" y="3776963"/>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23" name="文本框 19">
              <a:extLst>
                <a:ext uri="{FF2B5EF4-FFF2-40B4-BE49-F238E27FC236}">
                  <a16:creationId xmlns:a16="http://schemas.microsoft.com/office/drawing/2014/main" id="{A09D34A7-1C72-B042-A7DA-65A86742B6C3}"/>
                </a:ext>
              </a:extLst>
            </p:cNvPr>
            <p:cNvSpPr txBox="1"/>
            <p:nvPr/>
          </p:nvSpPr>
          <p:spPr>
            <a:xfrm>
              <a:off x="3608733" y="3877659"/>
              <a:ext cx="4200117" cy="593275"/>
            </a:xfrm>
            <a:prstGeom prst="rect">
              <a:avLst/>
            </a:prstGeom>
            <a:noFill/>
          </p:spPr>
          <p:txBody>
            <a:bodyPr wrap="square" rtlCol="0">
              <a:spAutoFit/>
            </a:bodyPr>
            <a:lstStyle/>
            <a:p>
              <a:pPr>
                <a:lnSpc>
                  <a:spcPct val="150000"/>
                </a:lnSpc>
              </a:pPr>
              <a:r>
                <a:rPr lang="zh-CN" altLang="en-US" sz="1800" dirty="0">
                  <a:solidFill>
                    <a:schemeClr val="bg1">
                      <a:lumMod val="50000"/>
                    </a:schemeClr>
                  </a:solidFill>
                  <a:latin typeface="微软雅黑" panose="020B0503020204020204" pitchFamily="34" charset="-122"/>
                  <a:ea typeface="微软雅黑" panose="020B0503020204020204" pitchFamily="34" charset="-122"/>
                </a:rPr>
                <a:t>◆ 大量使用全量程激光甲烷传感器，配备了多参数（甲烷、一氧化碳、温度）和粉尘传感器。</a:t>
              </a:r>
            </a:p>
          </p:txBody>
        </p:sp>
        <p:sp>
          <p:nvSpPr>
            <p:cNvPr id="24" name="文本框 22">
              <a:extLst>
                <a:ext uri="{FF2B5EF4-FFF2-40B4-BE49-F238E27FC236}">
                  <a16:creationId xmlns:a16="http://schemas.microsoft.com/office/drawing/2014/main" id="{4D864E92-310B-1A48-BE47-C8A0C6899D82}"/>
                </a:ext>
              </a:extLst>
            </p:cNvPr>
            <p:cNvSpPr txBox="1"/>
            <p:nvPr/>
          </p:nvSpPr>
          <p:spPr>
            <a:xfrm>
              <a:off x="1440553" y="3871259"/>
              <a:ext cx="1741469" cy="649743"/>
            </a:xfrm>
            <a:prstGeom prst="rect">
              <a:avLst/>
            </a:prstGeom>
            <a:noFill/>
          </p:spPr>
          <p:txBody>
            <a:bodyPr wrap="square" rtlCol="0">
              <a:spAutoFit/>
            </a:bodyPr>
            <a:lstStyle/>
            <a:p>
              <a:pPr>
                <a:lnSpc>
                  <a:spcPct val="120000"/>
                </a:lnSpc>
              </a:pPr>
              <a:r>
                <a:rPr lang="zh-CN" altLang="zh-CN" dirty="0">
                  <a:solidFill>
                    <a:schemeClr val="bg1"/>
                  </a:solidFill>
                  <a:latin typeface="Kaiti SC" panose="02010600040101010101" pitchFamily="2" charset="-122"/>
                  <a:ea typeface="Kaiti SC" panose="02010600040101010101" pitchFamily="2" charset="-122"/>
                </a:rPr>
                <a:t>四是</a:t>
              </a:r>
              <a:r>
                <a:rPr lang="zh-CN" altLang="en-US" dirty="0">
                  <a:solidFill>
                    <a:schemeClr val="bg1"/>
                  </a:solidFill>
                  <a:latin typeface="Kaiti SC" panose="02010600040101010101" pitchFamily="2" charset="-122"/>
                  <a:ea typeface="Kaiti SC" panose="02010600040101010101" pitchFamily="2" charset="-122"/>
                </a:rPr>
                <a:t>应用先进传感技术及装备</a:t>
              </a:r>
              <a:r>
                <a:rPr lang="zh-CN" altLang="zh-CN" dirty="0">
                  <a:solidFill>
                    <a:schemeClr val="bg1"/>
                  </a:solidFill>
                  <a:latin typeface="Kaiti SC" panose="02010600040101010101" pitchFamily="2" charset="-122"/>
                  <a:ea typeface="Kaiti SC" panose="02010600040101010101" pitchFamily="2" charset="-122"/>
                </a:rPr>
                <a:t>。</a:t>
              </a:r>
              <a:r>
                <a:rPr lang="zh-CN" altLang="zh-CN" sz="1200" dirty="0">
                  <a:solidFill>
                    <a:schemeClr val="bg1"/>
                  </a:solidFill>
                  <a:latin typeface="Kaiti SC" panose="02010600040101010101" pitchFamily="2" charset="-122"/>
                  <a:ea typeface="Kaiti SC" panose="02010600040101010101" pitchFamily="2" charset="-122"/>
                </a:rPr>
                <a:t> </a:t>
              </a:r>
              <a:endParaRPr lang="zh-CN" altLang="en-US" sz="1200" b="1" dirty="0">
                <a:solidFill>
                  <a:schemeClr val="bg1"/>
                </a:solidFill>
                <a:latin typeface="Kaiti SC" panose="02010600040101010101" pitchFamily="2" charset="-122"/>
                <a:ea typeface="Kaiti SC" panose="02010600040101010101" pitchFamily="2" charset="-122"/>
              </a:endParaRPr>
            </a:p>
          </p:txBody>
        </p:sp>
      </p:grpSp>
      <p:grpSp>
        <p:nvGrpSpPr>
          <p:cNvPr id="25" name="组合 24">
            <a:extLst>
              <a:ext uri="{FF2B5EF4-FFF2-40B4-BE49-F238E27FC236}">
                <a16:creationId xmlns:a16="http://schemas.microsoft.com/office/drawing/2014/main" id="{E31E0CC3-7A24-A84A-9E56-A910B3BC7026}"/>
              </a:ext>
            </a:extLst>
          </p:cNvPr>
          <p:cNvGrpSpPr/>
          <p:nvPr/>
        </p:nvGrpSpPr>
        <p:grpSpPr>
          <a:xfrm>
            <a:off x="1478836" y="5340546"/>
            <a:ext cx="10380977" cy="1185592"/>
            <a:chOff x="1218940" y="1015336"/>
            <a:chExt cx="6765572" cy="804410"/>
          </a:xfrm>
        </p:grpSpPr>
        <p:sp>
          <p:nvSpPr>
            <p:cNvPr id="26" name="五边形 25">
              <a:extLst>
                <a:ext uri="{FF2B5EF4-FFF2-40B4-BE49-F238E27FC236}">
                  <a16:creationId xmlns:a16="http://schemas.microsoft.com/office/drawing/2014/main" id="{E5F6FC80-9F2C-C149-995C-1B13FBE0DEEE}"/>
                </a:ext>
              </a:extLst>
            </p:cNvPr>
            <p:cNvSpPr/>
            <p:nvPr/>
          </p:nvSpPr>
          <p:spPr>
            <a:xfrm>
              <a:off x="1218940" y="1015336"/>
              <a:ext cx="2061635" cy="804410"/>
            </a:xfrm>
            <a:prstGeom prst="homePlate">
              <a:avLst>
                <a:gd name="adj" fmla="val 30537"/>
              </a:avLst>
            </a:prstGeom>
            <a:solidFill>
              <a:srgbClr val="0E7AC3"/>
            </a:solidFill>
            <a:ln w="19050">
              <a:solidFill>
                <a:srgbClr val="AEB3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任意多边形 6">
              <a:extLst>
                <a:ext uri="{FF2B5EF4-FFF2-40B4-BE49-F238E27FC236}">
                  <a16:creationId xmlns:a16="http://schemas.microsoft.com/office/drawing/2014/main" id="{8610C5EA-6A61-1541-A617-F8712CC113DA}"/>
                </a:ext>
              </a:extLst>
            </p:cNvPr>
            <p:cNvSpPr/>
            <p:nvPr/>
          </p:nvSpPr>
          <p:spPr>
            <a:xfrm>
              <a:off x="3150058" y="1015336"/>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8" name="文本框 15">
              <a:extLst>
                <a:ext uri="{FF2B5EF4-FFF2-40B4-BE49-F238E27FC236}">
                  <a16:creationId xmlns:a16="http://schemas.microsoft.com/office/drawing/2014/main" id="{40E6E5CC-327C-0C4E-97B8-D721B783A7EE}"/>
                </a:ext>
              </a:extLst>
            </p:cNvPr>
            <p:cNvSpPr txBox="1"/>
            <p:nvPr/>
          </p:nvSpPr>
          <p:spPr>
            <a:xfrm>
              <a:off x="3608733" y="1086897"/>
              <a:ext cx="4200118" cy="593275"/>
            </a:xfrm>
            <a:prstGeom prst="rect">
              <a:avLst/>
            </a:prstGeom>
            <a:noFill/>
          </p:spPr>
          <p:txBody>
            <a:bodyPr wrap="square" rtlCol="0">
              <a:spAutoFit/>
            </a:bodyPr>
            <a:lstStyle/>
            <a:p>
              <a:pPr>
                <a:lnSpc>
                  <a:spcPct val="150000"/>
                </a:lnSpc>
              </a:pPr>
              <a:r>
                <a:rPr lang="zh-CN" altLang="en-US" sz="1800" dirty="0">
                  <a:solidFill>
                    <a:schemeClr val="bg1">
                      <a:lumMod val="50000"/>
                    </a:schemeClr>
                  </a:solidFill>
                  <a:latin typeface="微软雅黑" panose="020B0503020204020204" pitchFamily="34" charset="-122"/>
                  <a:ea typeface="微软雅黑" panose="020B0503020204020204" pitchFamily="34" charset="-122"/>
                </a:rPr>
                <a:t>◆ </a:t>
              </a:r>
              <a:r>
                <a:rPr lang="zh-CN" altLang="zh-CN" sz="1800" dirty="0">
                  <a:solidFill>
                    <a:schemeClr val="bg1">
                      <a:lumMod val="50000"/>
                    </a:schemeClr>
                  </a:solidFill>
                  <a:latin typeface="微软雅黑" panose="020B0503020204020204" pitchFamily="34" charset="-122"/>
                  <a:ea typeface="微软雅黑" panose="020B0503020204020204" pitchFamily="34" charset="-122"/>
                </a:rPr>
                <a:t>系统支持多系统融合、控制系统联动，情况异常时自动完成人员通知、语音广播、区域断电、撤人告知等指令的执行。 </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文本框 23">
              <a:extLst>
                <a:ext uri="{FF2B5EF4-FFF2-40B4-BE49-F238E27FC236}">
                  <a16:creationId xmlns:a16="http://schemas.microsoft.com/office/drawing/2014/main" id="{A45BBF25-0EAE-C547-A634-A64C6A5A082F}"/>
                </a:ext>
              </a:extLst>
            </p:cNvPr>
            <p:cNvSpPr txBox="1"/>
            <p:nvPr/>
          </p:nvSpPr>
          <p:spPr>
            <a:xfrm>
              <a:off x="1408589" y="1113888"/>
              <a:ext cx="1741469" cy="649743"/>
            </a:xfrm>
            <a:prstGeom prst="rect">
              <a:avLst/>
            </a:prstGeom>
            <a:noFill/>
          </p:spPr>
          <p:txBody>
            <a:bodyPr wrap="square" rtlCol="0">
              <a:spAutoFit/>
            </a:bodyPr>
            <a:lstStyle/>
            <a:p>
              <a:pPr>
                <a:lnSpc>
                  <a:spcPct val="120000"/>
                </a:lnSpc>
              </a:pPr>
              <a:r>
                <a:rPr lang="zh-CN" altLang="zh-CN" dirty="0">
                  <a:solidFill>
                    <a:schemeClr val="bg1"/>
                  </a:solidFill>
                  <a:latin typeface="Kaiti SC" panose="02010600040101010101" pitchFamily="2" charset="-122"/>
                  <a:ea typeface="Kaiti SC" panose="02010600040101010101" pitchFamily="2" charset="-122"/>
                </a:rPr>
                <a:t>五是实现了多网、多系统联动。</a:t>
              </a:r>
              <a:r>
                <a:rPr lang="zh-CN" altLang="zh-CN" sz="1200" dirty="0">
                  <a:solidFill>
                    <a:schemeClr val="bg1"/>
                  </a:solidFill>
                  <a:latin typeface="Kaiti SC" panose="02010600040101010101" pitchFamily="2" charset="-122"/>
                  <a:ea typeface="Kaiti SC" panose="02010600040101010101" pitchFamily="2" charset="-122"/>
                </a:rPr>
                <a:t> </a:t>
              </a:r>
              <a:endParaRPr lang="zh-CN" altLang="en-US" sz="1200" b="1" dirty="0">
                <a:solidFill>
                  <a:schemeClr val="bg1"/>
                </a:solidFill>
                <a:latin typeface="Kaiti SC" panose="02010600040101010101" pitchFamily="2" charset="-122"/>
                <a:ea typeface="Kaiti SC" panose="02010600040101010101" pitchFamily="2" charset="-122"/>
              </a:endParaRPr>
            </a:p>
          </p:txBody>
        </p:sp>
      </p:grpSp>
      <p:pic>
        <p:nvPicPr>
          <p:cNvPr id="30" name="图片 29">
            <a:extLst>
              <a:ext uri="{FF2B5EF4-FFF2-40B4-BE49-F238E27FC236}">
                <a16:creationId xmlns:a16="http://schemas.microsoft.com/office/drawing/2014/main" id="{B2652EDC-7254-0C4E-86DB-165021C8E4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Tree>
    <p:extLst>
      <p:ext uri="{BB962C8B-B14F-4D97-AF65-F5344CB8AC3E}">
        <p14:creationId xmlns:p14="http://schemas.microsoft.com/office/powerpoint/2010/main" val="18783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ppt_x"/>
                                          </p:val>
                                        </p:tav>
                                        <p:tav tm="100000">
                                          <p:val>
                                            <p:strVal val="#ppt_x"/>
                                          </p:val>
                                        </p:tav>
                                      </p:tavLst>
                                    </p:anim>
                                    <p:anim calcmode="lin" valueType="num">
                                      <p:cBhvr additive="base">
                                        <p:cTn id="18" dur="1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500" fill="hold"/>
                                        <p:tgtEl>
                                          <p:spTgt spid="20"/>
                                        </p:tgtEl>
                                        <p:attrNameLst>
                                          <p:attrName>ppt_x</p:attrName>
                                        </p:attrNameLst>
                                      </p:cBhvr>
                                      <p:tavLst>
                                        <p:tav tm="0">
                                          <p:val>
                                            <p:strVal val="#ppt_x"/>
                                          </p:val>
                                        </p:tav>
                                        <p:tav tm="100000">
                                          <p:val>
                                            <p:strVal val="#ppt_x"/>
                                          </p:val>
                                        </p:tav>
                                      </p:tavLst>
                                    </p:anim>
                                    <p:anim calcmode="lin" valueType="num">
                                      <p:cBhvr additive="base">
                                        <p:cTn id="28" dur="1500" fill="hold"/>
                                        <p:tgtEl>
                                          <p:spTgt spid="20"/>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1500" fill="hold"/>
                                        <p:tgtEl>
                                          <p:spTgt spid="25"/>
                                        </p:tgtEl>
                                        <p:attrNameLst>
                                          <p:attrName>ppt_x</p:attrName>
                                        </p:attrNameLst>
                                      </p:cBhvr>
                                      <p:tavLst>
                                        <p:tav tm="0">
                                          <p:val>
                                            <p:strVal val="#ppt_x"/>
                                          </p:val>
                                        </p:tav>
                                        <p:tav tm="100000">
                                          <p:val>
                                            <p:strVal val="#ppt_x"/>
                                          </p:val>
                                        </p:tav>
                                      </p:tavLst>
                                    </p:anim>
                                    <p:anim calcmode="lin" valueType="num">
                                      <p:cBhvr additive="base">
                                        <p:cTn id="33"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F08F1F6-8776-A44F-8647-24D746BA15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grpSp>
        <p:nvGrpSpPr>
          <p:cNvPr id="11" name="组合 10">
            <a:extLst>
              <a:ext uri="{FF2B5EF4-FFF2-40B4-BE49-F238E27FC236}">
                <a16:creationId xmlns:a16="http://schemas.microsoft.com/office/drawing/2014/main" id="{122C0DEB-B24D-BB41-BC16-E529D30A7DA3}"/>
              </a:ext>
            </a:extLst>
          </p:cNvPr>
          <p:cNvGrpSpPr/>
          <p:nvPr/>
        </p:nvGrpSpPr>
        <p:grpSpPr>
          <a:xfrm>
            <a:off x="4658877" y="1276548"/>
            <a:ext cx="2880598" cy="636066"/>
            <a:chOff x="3131840" y="987574"/>
            <a:chExt cx="2880320" cy="648072"/>
          </a:xfrm>
        </p:grpSpPr>
        <p:sp>
          <p:nvSpPr>
            <p:cNvPr id="12" name="圆角矩形 11">
              <a:extLst>
                <a:ext uri="{FF2B5EF4-FFF2-40B4-BE49-F238E27FC236}">
                  <a16:creationId xmlns:a16="http://schemas.microsoft.com/office/drawing/2014/main" id="{032B896A-4B64-784D-9132-519EDC3A1ACB}"/>
                </a:ext>
              </a:extLst>
            </p:cNvPr>
            <p:cNvSpPr/>
            <p:nvPr/>
          </p:nvSpPr>
          <p:spPr>
            <a:xfrm>
              <a:off x="3131840" y="987574"/>
              <a:ext cx="2880320" cy="648072"/>
            </a:xfrm>
            <a:prstGeom prst="roundRect">
              <a:avLst>
                <a:gd name="adj" fmla="val 50000"/>
              </a:avLst>
            </a:prstGeom>
            <a:noFill/>
            <a:ln>
              <a:solidFill>
                <a:srgbClr val="014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5" name="TextBox 5">
              <a:extLst>
                <a:ext uri="{FF2B5EF4-FFF2-40B4-BE49-F238E27FC236}">
                  <a16:creationId xmlns:a16="http://schemas.microsoft.com/office/drawing/2014/main" id="{3C58C9E0-876E-6A4B-A254-2189CFA916BE}"/>
                </a:ext>
              </a:extLst>
            </p:cNvPr>
            <p:cNvSpPr txBox="1"/>
            <p:nvPr/>
          </p:nvSpPr>
          <p:spPr>
            <a:xfrm>
              <a:off x="3743210" y="1053816"/>
              <a:ext cx="1620801" cy="533096"/>
            </a:xfrm>
            <a:prstGeom prst="rect">
              <a:avLst/>
            </a:prstGeom>
            <a:noFill/>
          </p:spPr>
          <p:txBody>
            <a:bodyPr wrap="none" rtlCol="0">
              <a:spAutoFit/>
            </a:bodyPr>
            <a:lstStyle/>
            <a:p>
              <a:r>
                <a:rPr lang="zh-CN" altLang="en-US" sz="2800" dirty="0">
                  <a:solidFill>
                    <a:srgbClr val="01458E"/>
                  </a:solidFill>
                  <a:latin typeface="微软雅黑" panose="020B0503020204020204" pitchFamily="34" charset="-122"/>
                  <a:ea typeface="微软雅黑" panose="020B0503020204020204" pitchFamily="34" charset="-122"/>
                </a:rPr>
                <a:t>第三部分</a:t>
              </a:r>
            </a:p>
          </p:txBody>
        </p:sp>
      </p:grpSp>
      <p:cxnSp>
        <p:nvCxnSpPr>
          <p:cNvPr id="17" name="直接连接符 15">
            <a:extLst>
              <a:ext uri="{FF2B5EF4-FFF2-40B4-BE49-F238E27FC236}">
                <a16:creationId xmlns:a16="http://schemas.microsoft.com/office/drawing/2014/main" id="{68D910E4-1ABA-184B-B3AD-51E511E5F52D}"/>
              </a:ext>
            </a:extLst>
          </p:cNvPr>
          <p:cNvCxnSpPr/>
          <p:nvPr/>
        </p:nvCxnSpPr>
        <p:spPr>
          <a:xfrm flipH="1">
            <a:off x="3154413" y="2421682"/>
            <a:ext cx="5921385" cy="0"/>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cxnSp>
        <p:nvCxnSpPr>
          <p:cNvPr id="18" name="直接连接符 18">
            <a:extLst>
              <a:ext uri="{FF2B5EF4-FFF2-40B4-BE49-F238E27FC236}">
                <a16:creationId xmlns:a16="http://schemas.microsoft.com/office/drawing/2014/main" id="{24B4744C-E3A3-2A47-81C6-A39C9C9D0343}"/>
              </a:ext>
            </a:extLst>
          </p:cNvPr>
          <p:cNvCxnSpPr/>
          <p:nvPr/>
        </p:nvCxnSpPr>
        <p:spPr>
          <a:xfrm flipH="1">
            <a:off x="3154413" y="4077866"/>
            <a:ext cx="5921385" cy="0"/>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sp>
        <p:nvSpPr>
          <p:cNvPr id="20" name="TextBox 12">
            <a:extLst>
              <a:ext uri="{FF2B5EF4-FFF2-40B4-BE49-F238E27FC236}">
                <a16:creationId xmlns:a16="http://schemas.microsoft.com/office/drawing/2014/main" id="{EBBE6F5B-BFF8-9F4B-BC64-A3EF96CC188F}"/>
              </a:ext>
            </a:extLst>
          </p:cNvPr>
          <p:cNvSpPr txBox="1"/>
          <p:nvPr/>
        </p:nvSpPr>
        <p:spPr>
          <a:xfrm>
            <a:off x="3722911" y="2610411"/>
            <a:ext cx="4801314" cy="1323439"/>
          </a:xfrm>
          <a:prstGeom prst="rect">
            <a:avLst/>
          </a:prstGeom>
          <a:noFill/>
        </p:spPr>
        <p:txBody>
          <a:bodyPr wrap="none" rtlCol="0">
            <a:spAutoFit/>
          </a:bodyPr>
          <a:lstStyle/>
          <a:p>
            <a:pPr algn="ctr"/>
            <a:r>
              <a:rPr lang="zh-CN" altLang="en-US" sz="4000" b="1" dirty="0">
                <a:solidFill>
                  <a:srgbClr val="01458E"/>
                </a:solidFill>
                <a:latin typeface="Kaiti SC" panose="02010600040101010101" pitchFamily="2" charset="-122"/>
                <a:ea typeface="Kaiti SC" panose="02010600040101010101" pitchFamily="2" charset="-122"/>
              </a:rPr>
              <a:t>分析总结</a:t>
            </a:r>
            <a:endParaRPr lang="en-US" altLang="zh-CN" sz="4000" b="1" dirty="0">
              <a:solidFill>
                <a:srgbClr val="01458E"/>
              </a:solidFill>
              <a:latin typeface="Kaiti SC" panose="02010600040101010101" pitchFamily="2" charset="-122"/>
              <a:ea typeface="Kaiti SC" panose="02010600040101010101" pitchFamily="2" charset="-122"/>
            </a:endParaRPr>
          </a:p>
          <a:p>
            <a:pPr algn="ctr"/>
            <a:r>
              <a:rPr lang="zh-CN" altLang="en-US" sz="4000" b="1" dirty="0">
                <a:solidFill>
                  <a:srgbClr val="01458E"/>
                </a:solidFill>
                <a:latin typeface="Kaiti SC" panose="02010600040101010101" pitchFamily="2" charset="-122"/>
                <a:ea typeface="Kaiti SC" panose="02010600040101010101" pitchFamily="2" charset="-122"/>
              </a:rPr>
              <a:t>为持续优化奠定基础</a:t>
            </a:r>
            <a:endParaRPr lang="zh-CN" altLang="zh-CN" sz="4000" b="1" dirty="0">
              <a:solidFill>
                <a:srgbClr val="01458E"/>
              </a:solidFill>
              <a:latin typeface="Kaiti SC" panose="02010600040101010101" pitchFamily="2" charset="-122"/>
              <a:ea typeface="Kaiti SC" panose="02010600040101010101" pitchFamily="2" charset="-122"/>
            </a:endParaRPr>
          </a:p>
        </p:txBody>
      </p:sp>
      <p:sp>
        <p:nvSpPr>
          <p:cNvPr id="21" name="矩形 20">
            <a:extLst>
              <a:ext uri="{FF2B5EF4-FFF2-40B4-BE49-F238E27FC236}">
                <a16:creationId xmlns:a16="http://schemas.microsoft.com/office/drawing/2014/main" id="{251AB5C7-6E76-1C42-9560-3A4E05C779DE}"/>
              </a:ext>
            </a:extLst>
          </p:cNvPr>
          <p:cNvSpPr/>
          <p:nvPr/>
        </p:nvSpPr>
        <p:spPr>
          <a:xfrm>
            <a:off x="2354759" y="4295631"/>
            <a:ext cx="7441082" cy="707886"/>
          </a:xfrm>
          <a:prstGeom prst="rect">
            <a:avLst/>
          </a:prstGeom>
        </p:spPr>
        <p:txBody>
          <a:bodyPr wrap="square">
            <a:spAutoFit/>
          </a:bodyPr>
          <a:lstStyle/>
          <a:p>
            <a:pPr algn="ctr"/>
            <a:r>
              <a:rPr lang="zh-CN" altLang="zh-CN" sz="2000" dirty="0">
                <a:solidFill>
                  <a:schemeClr val="bg1">
                    <a:lumMod val="50000"/>
                  </a:schemeClr>
                </a:solidFill>
                <a:latin typeface="微软雅黑" panose="020B0503020204020204" pitchFamily="34" charset="-122"/>
                <a:ea typeface="微软雅黑" panose="020B0503020204020204" pitchFamily="34" charset="-122"/>
              </a:rPr>
              <a:t>立足“端安全碗、吃安全饭、挣安全钱”的理念，打造本质安全型企业，将安全信息化建设及安全监控升级纳入整体工作安排 </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椭圆 21">
            <a:extLst>
              <a:ext uri="{FF2B5EF4-FFF2-40B4-BE49-F238E27FC236}">
                <a16:creationId xmlns:a16="http://schemas.microsoft.com/office/drawing/2014/main" id="{5FD348B0-B06E-5E4E-89D9-7300C6828326}"/>
              </a:ext>
            </a:extLst>
          </p:cNvPr>
          <p:cNvSpPr/>
          <p:nvPr/>
        </p:nvSpPr>
        <p:spPr>
          <a:xfrm>
            <a:off x="5810055" y="5350192"/>
            <a:ext cx="793175" cy="707885"/>
          </a:xfrm>
          <a:prstGeom prst="ellipse">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Microsoft YaHei" panose="020B0503020204020204" pitchFamily="34" charset="-122"/>
                <a:ea typeface="Microsoft YaHei" panose="020B0503020204020204" pitchFamily="34" charset="-122"/>
              </a:rPr>
              <a:t>3</a:t>
            </a:r>
            <a:endParaRPr lang="zh-CN" alt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6767998"/>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2"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0"/>
                                        </p:tgtEl>
                                        <p:attrNameLst>
                                          <p:attrName>ppt_y</p:attrName>
                                        </p:attrNameLst>
                                      </p:cBhvr>
                                      <p:tavLst>
                                        <p:tav tm="0">
                                          <p:val>
                                            <p:strVal val="#ppt_y"/>
                                          </p:val>
                                        </p:tav>
                                        <p:tav tm="100000">
                                          <p:val>
                                            <p:strVal val="#ppt_y"/>
                                          </p:val>
                                        </p:tav>
                                      </p:tavLst>
                                    </p:anim>
                                    <p:anim calcmode="lin" valueType="num">
                                      <p:cBhvr>
                                        <p:cTn id="2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0"/>
                                        </p:tgtEl>
                                      </p:cBhvr>
                                    </p:animEffect>
                                  </p:childTnLst>
                                </p:cTn>
                              </p:par>
                            </p:childTnLst>
                          </p:cTn>
                        </p:par>
                        <p:par>
                          <p:cTn id="28" fill="hold">
                            <p:stCondLst>
                              <p:cond delay="21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5400000">
            <a:off x="541526" y="1729491"/>
            <a:ext cx="1333955" cy="571631"/>
          </a:xfrm>
          <a:prstGeom prst="rect">
            <a:avLst/>
          </a:prstGeom>
          <a:noFill/>
        </p:spPr>
        <p:txBody>
          <a:bodyPr vert="vert270" wrap="none" rtlCol="0">
            <a:spAutoFit/>
          </a:bodyPr>
          <a:lstStyle/>
          <a:p>
            <a:r>
              <a:rPr lang="zh-CN" altLang="en-US" sz="3734" dirty="0">
                <a:solidFill>
                  <a:srgbClr val="01458E"/>
                </a:solidFill>
                <a:latin typeface="微软雅黑" panose="020B0503020204020204" pitchFamily="34" charset="-122"/>
                <a:ea typeface="微软雅黑" panose="020B0503020204020204" pitchFamily="34" charset="-122"/>
              </a:rPr>
              <a:t>目</a:t>
            </a:r>
            <a:endParaRPr lang="en-US" altLang="zh-CN" sz="3734" dirty="0">
              <a:solidFill>
                <a:srgbClr val="01458E"/>
              </a:solidFill>
              <a:latin typeface="微软雅黑" panose="020B0503020204020204" pitchFamily="34" charset="-122"/>
              <a:ea typeface="微软雅黑" panose="020B0503020204020204" pitchFamily="34" charset="-122"/>
            </a:endParaRPr>
          </a:p>
          <a:p>
            <a:r>
              <a:rPr lang="zh-CN" altLang="en-US" sz="3734" dirty="0">
                <a:solidFill>
                  <a:srgbClr val="01458E"/>
                </a:solidFill>
                <a:latin typeface="微软雅黑" panose="020B0503020204020204" pitchFamily="34" charset="-122"/>
                <a:ea typeface="微软雅黑" panose="020B0503020204020204" pitchFamily="34" charset="-122"/>
              </a:rPr>
              <a:t>录</a:t>
            </a:r>
          </a:p>
        </p:txBody>
      </p:sp>
      <p:sp>
        <p:nvSpPr>
          <p:cNvPr id="140" name="TextBox 139"/>
          <p:cNvSpPr txBox="1"/>
          <p:nvPr/>
        </p:nvSpPr>
        <p:spPr>
          <a:xfrm rot="5400000">
            <a:off x="-168443" y="3851185"/>
            <a:ext cx="2753895" cy="666977"/>
          </a:xfrm>
          <a:prstGeom prst="rect">
            <a:avLst/>
          </a:prstGeom>
          <a:noFill/>
        </p:spPr>
        <p:txBody>
          <a:bodyPr wrap="none" rtlCol="0">
            <a:spAutoFit/>
          </a:bodyPr>
          <a:lstStyle/>
          <a:p>
            <a:r>
              <a:rPr lang="en-US" altLang="zh-CN" sz="3734" dirty="0">
                <a:solidFill>
                  <a:srgbClr val="01458E"/>
                </a:solidFill>
                <a:latin typeface="微软雅黑" panose="020B0503020204020204" pitchFamily="34" charset="-122"/>
                <a:ea typeface="微软雅黑" panose="020B0503020204020204" pitchFamily="34" charset="-122"/>
              </a:rPr>
              <a:t>CONTENTS</a:t>
            </a:r>
            <a:endParaRPr lang="zh-CN" altLang="en-US" sz="3734" dirty="0">
              <a:solidFill>
                <a:srgbClr val="01458E"/>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738477" y="464"/>
            <a:ext cx="0" cy="6858662"/>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2450418" y="1396479"/>
            <a:ext cx="576120" cy="576120"/>
          </a:xfrm>
          <a:prstGeom prst="ellipse">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1</a:t>
            </a:r>
            <a:endParaRPr lang="zh-CN" altLang="en-US" sz="3200" dirty="0">
              <a:latin typeface="微软雅黑" panose="020B0503020204020204" pitchFamily="34" charset="-122"/>
              <a:ea typeface="微软雅黑" panose="020B0503020204020204" pitchFamily="34" charset="-122"/>
            </a:endParaRPr>
          </a:p>
        </p:txBody>
      </p:sp>
      <p:sp>
        <p:nvSpPr>
          <p:cNvPr id="141" name="椭圆 140"/>
          <p:cNvSpPr/>
          <p:nvPr/>
        </p:nvSpPr>
        <p:spPr>
          <a:xfrm>
            <a:off x="2450418" y="3090792"/>
            <a:ext cx="576120" cy="576120"/>
          </a:xfrm>
          <a:prstGeom prst="ellipse">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2</a:t>
            </a:r>
            <a:endParaRPr lang="zh-CN" altLang="en-US" sz="3200" dirty="0">
              <a:latin typeface="微软雅黑" panose="020B0503020204020204" pitchFamily="34" charset="-122"/>
              <a:ea typeface="微软雅黑" panose="020B0503020204020204" pitchFamily="34" charset="-122"/>
            </a:endParaRPr>
          </a:p>
        </p:txBody>
      </p:sp>
      <p:sp>
        <p:nvSpPr>
          <p:cNvPr id="142" name="椭圆 141"/>
          <p:cNvSpPr/>
          <p:nvPr/>
        </p:nvSpPr>
        <p:spPr>
          <a:xfrm>
            <a:off x="2450418" y="4772655"/>
            <a:ext cx="576120" cy="576120"/>
          </a:xfrm>
          <a:prstGeom prst="ellipse">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3</a:t>
            </a:r>
            <a:endParaRPr lang="zh-CN" altLang="en-US" sz="3200" dirty="0">
              <a:latin typeface="微软雅黑" panose="020B0503020204020204" pitchFamily="34" charset="-122"/>
              <a:ea typeface="微软雅黑" panose="020B0503020204020204" pitchFamily="34" charset="-122"/>
            </a:endParaRPr>
          </a:p>
        </p:txBody>
      </p:sp>
      <p:sp>
        <p:nvSpPr>
          <p:cNvPr id="144" name="TextBox 143"/>
          <p:cNvSpPr txBox="1"/>
          <p:nvPr/>
        </p:nvSpPr>
        <p:spPr>
          <a:xfrm>
            <a:off x="3658666" y="1215643"/>
            <a:ext cx="7265045" cy="990015"/>
          </a:xfrm>
          <a:prstGeom prst="rect">
            <a:avLst/>
          </a:prstGeom>
          <a:noFill/>
        </p:spPr>
        <p:txBody>
          <a:bodyPr wrap="square" rtlCol="0">
            <a:spAutoFit/>
          </a:bodyPr>
          <a:lstStyle/>
          <a:p>
            <a:pPr indent="408305">
              <a:lnSpc>
                <a:spcPts val="3500"/>
              </a:lnSpc>
            </a:pPr>
            <a:r>
              <a:rPr lang="zh-CN" altLang="zh-CN" sz="3200" b="1" dirty="0">
                <a:solidFill>
                  <a:srgbClr val="01458E"/>
                </a:solidFill>
                <a:latin typeface="Kaiti SC" panose="02010600040101010101" pitchFamily="2" charset="-122"/>
                <a:ea typeface="Kaiti SC" panose="02010600040101010101" pitchFamily="2" charset="-122"/>
              </a:rPr>
              <a:t>一、拓展智慧矿山内涵，坚定不移推进安全监控系统升级改造</a:t>
            </a:r>
            <a:r>
              <a:rPr lang="zh-CN" altLang="en-US" sz="3200" b="1" dirty="0">
                <a:solidFill>
                  <a:srgbClr val="01458E"/>
                </a:solidFill>
                <a:latin typeface="Kaiti SC" panose="02010600040101010101" pitchFamily="2" charset="-122"/>
                <a:ea typeface="Kaiti SC" panose="02010600040101010101" pitchFamily="2" charset="-122"/>
              </a:rPr>
              <a:t>工作</a:t>
            </a:r>
            <a:endParaRPr lang="zh-CN" altLang="zh-CN" sz="3200" b="1" dirty="0">
              <a:solidFill>
                <a:srgbClr val="01458E"/>
              </a:solidFill>
              <a:latin typeface="Kaiti SC" panose="02010600040101010101" pitchFamily="2" charset="-122"/>
              <a:ea typeface="Kaiti SC" panose="02010600040101010101" pitchFamily="2" charset="-122"/>
            </a:endParaRPr>
          </a:p>
        </p:txBody>
      </p:sp>
      <p:sp>
        <p:nvSpPr>
          <p:cNvPr id="145" name="TextBox 144"/>
          <p:cNvSpPr txBox="1"/>
          <p:nvPr/>
        </p:nvSpPr>
        <p:spPr>
          <a:xfrm>
            <a:off x="3658662" y="2936461"/>
            <a:ext cx="7265046" cy="997389"/>
          </a:xfrm>
          <a:prstGeom prst="rect">
            <a:avLst/>
          </a:prstGeom>
          <a:noFill/>
        </p:spPr>
        <p:txBody>
          <a:bodyPr wrap="square" rtlCol="0">
            <a:spAutoFit/>
          </a:bodyPr>
          <a:lstStyle/>
          <a:p>
            <a:pPr indent="408305">
              <a:lnSpc>
                <a:spcPts val="3500"/>
              </a:lnSpc>
            </a:pPr>
            <a:r>
              <a:rPr lang="zh-CN" altLang="zh-CN" sz="3200" b="1" dirty="0">
                <a:solidFill>
                  <a:srgbClr val="01458E"/>
                </a:solidFill>
                <a:latin typeface="Kaiti SC" panose="02010600040101010101" pitchFamily="2" charset="-122"/>
                <a:ea typeface="Kaiti SC" panose="02010600040101010101" pitchFamily="2" charset="-122"/>
              </a:rPr>
              <a:t>二、</a:t>
            </a:r>
            <a:r>
              <a:rPr lang="zh-CN" altLang="en-US" sz="3200" b="1" dirty="0">
                <a:solidFill>
                  <a:srgbClr val="01458E"/>
                </a:solidFill>
                <a:latin typeface="Kaiti SC" panose="02010600040101010101" pitchFamily="2" charset="-122"/>
                <a:ea typeface="Kaiti SC" panose="02010600040101010101" pitchFamily="2" charset="-122"/>
              </a:rPr>
              <a:t>谋划系统建设，升级完成后系统优势明显</a:t>
            </a:r>
            <a:endParaRPr lang="zh-CN" altLang="en-US" sz="2000" b="1" dirty="0">
              <a:solidFill>
                <a:schemeClr val="bg1">
                  <a:lumMod val="50000"/>
                </a:schemeClr>
              </a:solidFill>
              <a:latin typeface="Kaiti SC" panose="02010600040101010101" pitchFamily="2" charset="-122"/>
              <a:ea typeface="Kaiti SC" panose="02010600040101010101" pitchFamily="2" charset="-122"/>
            </a:endParaRPr>
          </a:p>
        </p:txBody>
      </p:sp>
      <p:sp>
        <p:nvSpPr>
          <p:cNvPr id="146" name="TextBox 145"/>
          <p:cNvSpPr txBox="1"/>
          <p:nvPr/>
        </p:nvSpPr>
        <p:spPr>
          <a:xfrm>
            <a:off x="3578895" y="4797946"/>
            <a:ext cx="7409059" cy="558166"/>
          </a:xfrm>
          <a:prstGeom prst="rect">
            <a:avLst/>
          </a:prstGeom>
          <a:noFill/>
        </p:spPr>
        <p:txBody>
          <a:bodyPr wrap="square" rtlCol="0">
            <a:spAutoFit/>
          </a:bodyPr>
          <a:lstStyle/>
          <a:p>
            <a:pPr>
              <a:lnSpc>
                <a:spcPts val="3560"/>
              </a:lnSpc>
            </a:pPr>
            <a:r>
              <a:rPr lang="zh-CN" altLang="en-US" sz="3200" b="1" dirty="0">
                <a:solidFill>
                  <a:srgbClr val="01458E"/>
                </a:solidFill>
                <a:latin typeface="Kaiti SC" panose="02010600040101010101" pitchFamily="2" charset="-122"/>
                <a:ea typeface="Kaiti SC" panose="02010600040101010101" pitchFamily="2" charset="-122"/>
              </a:rPr>
              <a:t>  </a:t>
            </a:r>
            <a:r>
              <a:rPr lang="zh-CN" altLang="zh-CN" sz="3200" b="1" dirty="0">
                <a:solidFill>
                  <a:srgbClr val="01458E"/>
                </a:solidFill>
                <a:latin typeface="Kaiti SC" panose="02010600040101010101" pitchFamily="2" charset="-122"/>
                <a:ea typeface="Kaiti SC" panose="02010600040101010101" pitchFamily="2" charset="-122"/>
              </a:rPr>
              <a:t>三、</a:t>
            </a:r>
            <a:r>
              <a:rPr lang="zh-CN" altLang="en-US" sz="3200" b="1" dirty="0">
                <a:solidFill>
                  <a:srgbClr val="01458E"/>
                </a:solidFill>
                <a:latin typeface="Kaiti SC" panose="02010600040101010101" pitchFamily="2" charset="-122"/>
                <a:ea typeface="Kaiti SC" panose="02010600040101010101" pitchFamily="2" charset="-122"/>
              </a:rPr>
              <a:t>总结分析，为持续优化奠定基础</a:t>
            </a:r>
          </a:p>
        </p:txBody>
      </p:sp>
      <p:pic>
        <p:nvPicPr>
          <p:cNvPr id="14" name="图片 13">
            <a:extLst>
              <a:ext uri="{FF2B5EF4-FFF2-40B4-BE49-F238E27FC236}">
                <a16:creationId xmlns:a16="http://schemas.microsoft.com/office/drawing/2014/main" id="{FB0E192A-26B2-894E-B86D-62008124F1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Tree>
    <p:extLst>
      <p:ext uri="{BB962C8B-B14F-4D97-AF65-F5344CB8AC3E}">
        <p14:creationId xmlns:p14="http://schemas.microsoft.com/office/powerpoint/2010/main" val="398035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wipe(up)">
                                      <p:cBhvr>
                                        <p:cTn id="11" dur="500"/>
                                        <p:tgtEl>
                                          <p:spTgt spid="14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4"/>
                                        </p:tgtEl>
                                        <p:attrNameLst>
                                          <p:attrName>style.visibility</p:attrName>
                                        </p:attrNameLst>
                                      </p:cBhvr>
                                      <p:to>
                                        <p:strVal val="visible"/>
                                      </p:to>
                                    </p:set>
                                    <p:animEffect transition="in" filter="wipe(left)">
                                      <p:cBhvr>
                                        <p:cTn id="23" dur="500"/>
                                        <p:tgtEl>
                                          <p:spTgt spid="1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wipe(left)">
                                      <p:cBhvr>
                                        <p:cTn id="31" dur="500"/>
                                        <p:tgtEl>
                                          <p:spTgt spid="1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fade">
                                      <p:cBhvr>
                                        <p:cTn id="35" dur="500"/>
                                        <p:tgtEl>
                                          <p:spTgt spid="14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wipe(left)">
                                      <p:cBhvr>
                                        <p:cTn id="39"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0" grpId="0"/>
      <p:bldP spid="5" grpId="0" animBg="1"/>
      <p:bldP spid="141" grpId="0" animBg="1"/>
      <p:bldP spid="142" grpId="0" animBg="1"/>
      <p:bldP spid="144" grpId="0"/>
      <p:bldP spid="145" grpId="0"/>
      <p:bldP spid="1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3094453-45FF-CF4A-8080-4AAD1C7BAE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75" name="文本框 74">
            <a:extLst>
              <a:ext uri="{FF2B5EF4-FFF2-40B4-BE49-F238E27FC236}">
                <a16:creationId xmlns:a16="http://schemas.microsoft.com/office/drawing/2014/main" id="{59FA301E-966E-684F-B2B2-AFF08EFD6FBB}"/>
              </a:ext>
            </a:extLst>
          </p:cNvPr>
          <p:cNvSpPr txBox="1"/>
          <p:nvPr/>
        </p:nvSpPr>
        <p:spPr>
          <a:xfrm>
            <a:off x="1058615" y="45418"/>
            <a:ext cx="4104456"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二、分析总结</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为持续优化奠定基础</a:t>
            </a:r>
          </a:p>
        </p:txBody>
      </p:sp>
      <p:grpSp>
        <p:nvGrpSpPr>
          <p:cNvPr id="78" name="组合 27">
            <a:extLst>
              <a:ext uri="{FF2B5EF4-FFF2-40B4-BE49-F238E27FC236}">
                <a16:creationId xmlns:a16="http://schemas.microsoft.com/office/drawing/2014/main" id="{2F955C6B-D9DF-5C4B-BA4B-B205D0383CA8}"/>
              </a:ext>
            </a:extLst>
          </p:cNvPr>
          <p:cNvGrpSpPr>
            <a:grpSpLocks/>
          </p:cNvGrpSpPr>
          <p:nvPr/>
        </p:nvGrpSpPr>
        <p:grpSpPr bwMode="auto">
          <a:xfrm>
            <a:off x="1631212" y="1555280"/>
            <a:ext cx="3671284" cy="3669168"/>
            <a:chOff x="1222375" y="1492250"/>
            <a:chExt cx="2754313" cy="2752725"/>
          </a:xfrm>
        </p:grpSpPr>
        <p:grpSp>
          <p:nvGrpSpPr>
            <p:cNvPr id="79" name="组合 1">
              <a:extLst>
                <a:ext uri="{FF2B5EF4-FFF2-40B4-BE49-F238E27FC236}">
                  <a16:creationId xmlns:a16="http://schemas.microsoft.com/office/drawing/2014/main" id="{6CB45A62-4855-914B-A4BF-35FEE3314EB1}"/>
                </a:ext>
              </a:extLst>
            </p:cNvPr>
            <p:cNvGrpSpPr>
              <a:grpSpLocks/>
            </p:cNvGrpSpPr>
            <p:nvPr/>
          </p:nvGrpSpPr>
          <p:grpSpPr bwMode="auto">
            <a:xfrm>
              <a:off x="1222375" y="1492250"/>
              <a:ext cx="2754313" cy="2752725"/>
              <a:chOff x="817310" y="2201172"/>
              <a:chExt cx="3060000" cy="3060000"/>
            </a:xfrm>
          </p:grpSpPr>
          <p:sp>
            <p:nvSpPr>
              <p:cNvPr id="81" name="椭圆 80">
                <a:extLst>
                  <a:ext uri="{FF2B5EF4-FFF2-40B4-BE49-F238E27FC236}">
                    <a16:creationId xmlns:a16="http://schemas.microsoft.com/office/drawing/2014/main" id="{3C98E6BB-51CB-A049-A702-DCC2CFA319B9}"/>
                  </a:ext>
                </a:extLst>
              </p:cNvPr>
              <p:cNvSpPr>
                <a:spLocks noChangeAspect="1"/>
              </p:cNvSpPr>
              <p:nvPr/>
            </p:nvSpPr>
            <p:spPr>
              <a:xfrm>
                <a:off x="817310" y="2201172"/>
                <a:ext cx="3060000" cy="3060000"/>
              </a:xfrm>
              <a:prstGeom prst="ellipse">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sp>
            <p:nvSpPr>
              <p:cNvPr id="82" name="椭圆 81">
                <a:extLst>
                  <a:ext uri="{FF2B5EF4-FFF2-40B4-BE49-F238E27FC236}">
                    <a16:creationId xmlns:a16="http://schemas.microsoft.com/office/drawing/2014/main" id="{47D27C6B-A6DE-AA4C-A6C3-2785E5E5F2DD}"/>
                  </a:ext>
                </a:extLst>
              </p:cNvPr>
              <p:cNvSpPr>
                <a:spLocks noChangeAspect="1"/>
              </p:cNvSpPr>
              <p:nvPr/>
            </p:nvSpPr>
            <p:spPr bwMode="auto">
              <a:xfrm>
                <a:off x="1051881" y="2435878"/>
                <a:ext cx="2590858" cy="2590588"/>
              </a:xfrm>
              <a:prstGeom prst="ellipse">
                <a:avLst/>
              </a:prstGeom>
              <a:solidFill>
                <a:srgbClr val="FFFFFF">
                  <a:alpha val="25098"/>
                </a:srgbClr>
              </a:solidFill>
              <a:ln w="76200" algn="ctr">
                <a:solidFill>
                  <a:srgbClr val="595959">
                    <a:alpha val="25098"/>
                  </a:srgbClr>
                </a:solidFill>
                <a:round/>
                <a:headEnd/>
                <a:tailEnd/>
              </a:ln>
            </p:spPr>
            <p:txBody>
              <a:bodyPr anchor="ctr"/>
              <a:lstStyle/>
              <a:p>
                <a:pPr algn="ctr">
                  <a:defRPr/>
                </a:pPr>
                <a:endParaRPr lang="zh-CN" altLang="en-US" sz="2399">
                  <a:solidFill>
                    <a:schemeClr val="lt1"/>
                  </a:solidFill>
                </a:endParaRPr>
              </a:p>
            </p:txBody>
          </p:sp>
        </p:grpSp>
        <p:sp>
          <p:nvSpPr>
            <p:cNvPr id="80" name="Rectangle 13">
              <a:extLst>
                <a:ext uri="{FF2B5EF4-FFF2-40B4-BE49-F238E27FC236}">
                  <a16:creationId xmlns:a16="http://schemas.microsoft.com/office/drawing/2014/main" id="{7F90A754-C4B7-4944-B6FB-88626E2DB28C}"/>
                </a:ext>
              </a:extLst>
            </p:cNvPr>
            <p:cNvSpPr>
              <a:spLocks noChangeArrowheads="1"/>
            </p:cNvSpPr>
            <p:nvPr/>
          </p:nvSpPr>
          <p:spPr bwMode="auto">
            <a:xfrm>
              <a:off x="1912938" y="2514600"/>
              <a:ext cx="1373187" cy="808163"/>
            </a:xfrm>
            <a:prstGeom prst="rect">
              <a:avLst/>
            </a:prstGeom>
            <a:noFill/>
            <a:ln w="9525">
              <a:noFill/>
              <a:miter lim="800000"/>
              <a:headEnd/>
              <a:tailEnd/>
            </a:ln>
            <a:effectLst/>
          </p:spPr>
          <p:txBody>
            <a:bodyPr>
              <a:spAutoFit/>
            </a:bodyPr>
            <a:lstStyle/>
            <a:p>
              <a:pPr algn="ctr">
                <a:defRPr/>
              </a:pPr>
              <a:r>
                <a:rPr lang="zh-CN" altLang="en-US" sz="3200" dirty="0">
                  <a:solidFill>
                    <a:schemeClr val="tx1">
                      <a:lumMod val="75000"/>
                      <a:lumOff val="25000"/>
                    </a:schemeClr>
                  </a:solidFill>
                  <a:latin typeface="Kaiti SC" panose="02010600040101010101" pitchFamily="2" charset="-122"/>
                  <a:ea typeface="Kaiti SC" panose="02010600040101010101" pitchFamily="2" charset="-122"/>
                </a:rPr>
                <a:t>存在</a:t>
              </a:r>
              <a:endParaRPr lang="en-US" altLang="zh-CN" sz="3200" dirty="0">
                <a:solidFill>
                  <a:schemeClr val="tx1">
                    <a:lumMod val="75000"/>
                    <a:lumOff val="25000"/>
                  </a:schemeClr>
                </a:solidFill>
                <a:latin typeface="Kaiti SC" panose="02010600040101010101" pitchFamily="2" charset="-122"/>
                <a:ea typeface="Kaiti SC" panose="02010600040101010101" pitchFamily="2" charset="-122"/>
              </a:endParaRPr>
            </a:p>
            <a:p>
              <a:pPr algn="ctr">
                <a:defRPr/>
              </a:pPr>
              <a:r>
                <a:rPr lang="zh-CN" altLang="en-US" sz="3200" dirty="0">
                  <a:solidFill>
                    <a:schemeClr val="tx1">
                      <a:lumMod val="75000"/>
                      <a:lumOff val="25000"/>
                    </a:schemeClr>
                  </a:solidFill>
                  <a:latin typeface="Kaiti SC" panose="02010600040101010101" pitchFamily="2" charset="-122"/>
                  <a:ea typeface="Kaiti SC" panose="02010600040101010101" pitchFamily="2" charset="-122"/>
                </a:rPr>
                <a:t>问题</a:t>
              </a:r>
            </a:p>
          </p:txBody>
        </p:sp>
      </p:grpSp>
      <p:grpSp>
        <p:nvGrpSpPr>
          <p:cNvPr id="83" name="组合 31">
            <a:extLst>
              <a:ext uri="{FF2B5EF4-FFF2-40B4-BE49-F238E27FC236}">
                <a16:creationId xmlns:a16="http://schemas.microsoft.com/office/drawing/2014/main" id="{A9CF33EE-D4BB-6340-B5FB-BBB516CC97B3}"/>
              </a:ext>
            </a:extLst>
          </p:cNvPr>
          <p:cNvGrpSpPr>
            <a:grpSpLocks/>
          </p:cNvGrpSpPr>
          <p:nvPr/>
        </p:nvGrpSpPr>
        <p:grpSpPr bwMode="auto">
          <a:xfrm>
            <a:off x="4733288" y="1576443"/>
            <a:ext cx="5827501" cy="518425"/>
            <a:chOff x="3549650" y="1508125"/>
            <a:chExt cx="4371975" cy="388938"/>
          </a:xfrm>
        </p:grpSpPr>
        <p:sp>
          <p:nvSpPr>
            <p:cNvPr id="84" name="矩形 6">
              <a:extLst>
                <a:ext uri="{FF2B5EF4-FFF2-40B4-BE49-F238E27FC236}">
                  <a16:creationId xmlns:a16="http://schemas.microsoft.com/office/drawing/2014/main" id="{A60B1EAD-4492-EF4F-963F-2C7C8F5008CD}"/>
                </a:ext>
              </a:extLst>
            </p:cNvPr>
            <p:cNvSpPr>
              <a:spLocks/>
            </p:cNvSpPr>
            <p:nvPr/>
          </p:nvSpPr>
          <p:spPr bwMode="auto">
            <a:xfrm>
              <a:off x="3549650" y="1508125"/>
              <a:ext cx="4371975" cy="388938"/>
            </a:xfrm>
            <a:prstGeom prst="rect">
              <a:avLst/>
            </a:prstGeom>
            <a:solidFill>
              <a:srgbClr val="0846AC"/>
            </a:solidFill>
            <a:ln w="12700" algn="ctr">
              <a:solidFill>
                <a:srgbClr val="FFFFFF"/>
              </a:solidFill>
              <a:miter lim="800000"/>
              <a:headEnd/>
              <a:tailEnd/>
            </a:ln>
          </p:spPr>
          <p:txBody>
            <a:bodyPr wrap="none" anchor="ctr"/>
            <a:lstStyle/>
            <a:p>
              <a:pPr algn="ctr" eaLnBrk="0" fontAlgn="ctr" hangingPunct="0">
                <a:buClr>
                  <a:srgbClr val="FF0000"/>
                </a:buClr>
                <a:buSzPct val="70000"/>
              </a:pPr>
              <a:endParaRPr lang="zh-CN" altLang="en-US" sz="2666">
                <a:solidFill>
                  <a:schemeClr val="tx2"/>
                </a:solidFill>
                <a:latin typeface="Kaiti SC" panose="02010600040101010101" pitchFamily="2" charset="-122"/>
                <a:ea typeface="Kaiti SC" panose="02010600040101010101" pitchFamily="2" charset="-122"/>
              </a:endParaRPr>
            </a:p>
          </p:txBody>
        </p:sp>
        <p:sp>
          <p:nvSpPr>
            <p:cNvPr id="85" name="TextBox 146">
              <a:extLst>
                <a:ext uri="{FF2B5EF4-FFF2-40B4-BE49-F238E27FC236}">
                  <a16:creationId xmlns:a16="http://schemas.microsoft.com/office/drawing/2014/main" id="{96BBC5BC-C0FE-A744-8B75-C2B9F330F755}"/>
                </a:ext>
              </a:extLst>
            </p:cNvPr>
            <p:cNvSpPr txBox="1">
              <a:spLocks noChangeArrowheads="1"/>
            </p:cNvSpPr>
            <p:nvPr/>
          </p:nvSpPr>
          <p:spPr bwMode="auto">
            <a:xfrm>
              <a:off x="3743325" y="1514814"/>
              <a:ext cx="3045986" cy="346259"/>
            </a:xfrm>
            <a:prstGeom prst="rect">
              <a:avLst/>
            </a:prstGeom>
            <a:noFill/>
            <a:ln w="9525">
              <a:noFill/>
              <a:miter lim="800000"/>
              <a:headEnd/>
              <a:tailEnd/>
            </a:ln>
          </p:spPr>
          <p:txBody>
            <a:bodyPr wrap="square">
              <a:spAutoFit/>
            </a:bodyPr>
            <a:lstStyle/>
            <a:p>
              <a:r>
                <a:rPr lang="zh-CN" altLang="en-US" sz="2399" dirty="0">
                  <a:solidFill>
                    <a:srgbClr val="FFFFFF"/>
                  </a:solidFill>
                  <a:latin typeface="Kaiti SC" panose="02010600040101010101" pitchFamily="2" charset="-122"/>
                  <a:ea typeface="Kaiti SC" panose="02010600040101010101" pitchFamily="2" charset="-122"/>
                </a:rPr>
                <a:t>双机热备</a:t>
              </a:r>
              <a:endParaRPr lang="en-US" altLang="zh-CN" sz="2399" dirty="0">
                <a:solidFill>
                  <a:srgbClr val="FFFFFF"/>
                </a:solidFill>
                <a:latin typeface="Kaiti SC" panose="02010600040101010101" pitchFamily="2" charset="-122"/>
                <a:ea typeface="Kaiti SC" panose="02010600040101010101" pitchFamily="2" charset="-122"/>
              </a:endParaRPr>
            </a:p>
          </p:txBody>
        </p:sp>
      </p:grpSp>
      <p:sp>
        <p:nvSpPr>
          <p:cNvPr id="86" name="TextBox 146">
            <a:extLst>
              <a:ext uri="{FF2B5EF4-FFF2-40B4-BE49-F238E27FC236}">
                <a16:creationId xmlns:a16="http://schemas.microsoft.com/office/drawing/2014/main" id="{2895E040-C93C-104B-9365-983FC0214CFB}"/>
              </a:ext>
            </a:extLst>
          </p:cNvPr>
          <p:cNvSpPr txBox="1">
            <a:spLocks noChangeArrowheads="1"/>
          </p:cNvSpPr>
          <p:nvPr/>
        </p:nvSpPr>
        <p:spPr bwMode="auto">
          <a:xfrm>
            <a:off x="5451103" y="2171040"/>
            <a:ext cx="5374674" cy="830740"/>
          </a:xfrm>
          <a:prstGeom prst="rect">
            <a:avLst/>
          </a:prstGeom>
          <a:noFill/>
          <a:ln w="9525" algn="ctr">
            <a:noFill/>
            <a:miter lim="800000"/>
            <a:headEnd/>
            <a:tailEnd/>
          </a:ln>
          <a:effectLst/>
        </p:spPr>
        <p:txBody>
          <a:bodyPr>
            <a:spAutoFit/>
          </a:bodyPr>
          <a:lstStyle/>
          <a:p>
            <a:pPr>
              <a:defRPr/>
            </a:pPr>
            <a:r>
              <a:rPr lang="en-US" altLang="zh-CN" sz="2399">
                <a:solidFill>
                  <a:schemeClr val="tx1">
                    <a:lumMod val="75000"/>
                    <a:lumOff val="25000"/>
                  </a:schemeClr>
                </a:solidFill>
                <a:latin typeface="华文楷体" panose="02010600040101010101" pitchFamily="2" charset="-122"/>
                <a:ea typeface="华文楷体" panose="02010600040101010101" pitchFamily="2" charset="-122"/>
              </a:rPr>
              <a:t></a:t>
            </a:r>
            <a:r>
              <a:rPr lang="zh-CN" altLang="en-US" sz="2399">
                <a:solidFill>
                  <a:schemeClr val="tx1">
                    <a:lumMod val="75000"/>
                    <a:lumOff val="25000"/>
                  </a:schemeClr>
                </a:solidFill>
                <a:latin typeface="华文楷体" panose="02010600040101010101" pitchFamily="2" charset="-122"/>
                <a:ea typeface="华文楷体" panose="02010600040101010101" pitchFamily="2" charset="-122"/>
              </a:rPr>
              <a:t>新</a:t>
            </a:r>
            <a:r>
              <a:rPr lang="zh-CN" altLang="en-US" sz="2399" dirty="0">
                <a:solidFill>
                  <a:schemeClr val="tx1">
                    <a:lumMod val="75000"/>
                    <a:lumOff val="25000"/>
                  </a:schemeClr>
                </a:solidFill>
                <a:latin typeface="华文楷体" panose="02010600040101010101" pitchFamily="2" charset="-122"/>
                <a:ea typeface="华文楷体" panose="02010600040101010101" pitchFamily="2" charset="-122"/>
              </a:rPr>
              <a:t>系统虽然具备快速切换功能，但主备服务器不能实现运行状态显示。</a:t>
            </a:r>
            <a:endParaRPr lang="en-US" altLang="zh-CN" sz="2399"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nvGrpSpPr>
          <p:cNvPr id="87" name="组合 32">
            <a:extLst>
              <a:ext uri="{FF2B5EF4-FFF2-40B4-BE49-F238E27FC236}">
                <a16:creationId xmlns:a16="http://schemas.microsoft.com/office/drawing/2014/main" id="{4ACACB76-AC9C-A346-812E-304E0BE4DCE6}"/>
              </a:ext>
            </a:extLst>
          </p:cNvPr>
          <p:cNvGrpSpPr>
            <a:grpSpLocks/>
          </p:cNvGrpSpPr>
          <p:nvPr/>
        </p:nvGrpSpPr>
        <p:grpSpPr bwMode="auto">
          <a:xfrm>
            <a:off x="5590274" y="3131707"/>
            <a:ext cx="4970515" cy="518422"/>
            <a:chOff x="4192588" y="2674938"/>
            <a:chExt cx="3729037" cy="388937"/>
          </a:xfrm>
        </p:grpSpPr>
        <p:sp>
          <p:nvSpPr>
            <p:cNvPr id="88" name="矩形 87">
              <a:extLst>
                <a:ext uri="{FF2B5EF4-FFF2-40B4-BE49-F238E27FC236}">
                  <a16:creationId xmlns:a16="http://schemas.microsoft.com/office/drawing/2014/main" id="{B40B4ABB-2C74-244A-9EF4-701B98BE5D6D}"/>
                </a:ext>
              </a:extLst>
            </p:cNvPr>
            <p:cNvSpPr>
              <a:spLocks/>
            </p:cNvSpPr>
            <p:nvPr/>
          </p:nvSpPr>
          <p:spPr bwMode="auto">
            <a:xfrm>
              <a:off x="4192588" y="2674938"/>
              <a:ext cx="3729037" cy="388937"/>
            </a:xfrm>
            <a:prstGeom prst="rect">
              <a:avLst/>
            </a:prstGeom>
            <a:solidFill>
              <a:srgbClr val="7F7F7F">
                <a:alpha val="79999"/>
              </a:srgbClr>
            </a:solidFill>
            <a:ln w="12700" algn="ctr">
              <a:solidFill>
                <a:srgbClr val="FFFFFF"/>
              </a:solidFill>
              <a:round/>
              <a:headEnd/>
              <a:tailEnd/>
            </a:ln>
          </p:spPr>
          <p:txBody>
            <a:bodyPr wrap="none" anchor="ctr"/>
            <a:lstStyle/>
            <a:p>
              <a:pPr algn="ctr" eaLnBrk="0" fontAlgn="ctr" hangingPunct="0">
                <a:buClr>
                  <a:srgbClr val="FF0000"/>
                </a:buClr>
                <a:buSzPct val="70000"/>
                <a:defRPr/>
              </a:pPr>
              <a:endParaRPr lang="zh-CN" altLang="en-US" sz="2666" dirty="0">
                <a:solidFill>
                  <a:schemeClr val="tx2"/>
                </a:solidFill>
                <a:latin typeface="Kaiti SC" panose="02010600040101010101" pitchFamily="2" charset="-122"/>
                <a:ea typeface="Kaiti SC" panose="02010600040101010101" pitchFamily="2" charset="-122"/>
              </a:endParaRPr>
            </a:p>
          </p:txBody>
        </p:sp>
        <p:sp>
          <p:nvSpPr>
            <p:cNvPr id="89" name="TextBox 146">
              <a:extLst>
                <a:ext uri="{FF2B5EF4-FFF2-40B4-BE49-F238E27FC236}">
                  <a16:creationId xmlns:a16="http://schemas.microsoft.com/office/drawing/2014/main" id="{7F367F3D-D002-A04F-82C5-4CCC3AE8C77E}"/>
                </a:ext>
              </a:extLst>
            </p:cNvPr>
            <p:cNvSpPr txBox="1">
              <a:spLocks noChangeArrowheads="1"/>
            </p:cNvSpPr>
            <p:nvPr/>
          </p:nvSpPr>
          <p:spPr bwMode="auto">
            <a:xfrm>
              <a:off x="4448175" y="2703316"/>
              <a:ext cx="1911350" cy="346260"/>
            </a:xfrm>
            <a:prstGeom prst="rect">
              <a:avLst/>
            </a:prstGeom>
            <a:noFill/>
            <a:ln w="9525">
              <a:noFill/>
              <a:miter lim="800000"/>
              <a:headEnd/>
              <a:tailEnd/>
            </a:ln>
          </p:spPr>
          <p:txBody>
            <a:bodyPr>
              <a:spAutoFit/>
            </a:bodyPr>
            <a:lstStyle/>
            <a:p>
              <a:r>
                <a:rPr lang="zh-CN" altLang="en-US" sz="2399" dirty="0">
                  <a:solidFill>
                    <a:srgbClr val="FFFFFF"/>
                  </a:solidFill>
                  <a:latin typeface="Kaiti SC" panose="02010600040101010101" pitchFamily="2" charset="-122"/>
                  <a:ea typeface="Kaiti SC" panose="02010600040101010101" pitchFamily="2" charset="-122"/>
                </a:rPr>
                <a:t>软件融合</a:t>
              </a:r>
              <a:endParaRPr lang="en-US" altLang="zh-CN" sz="2399" dirty="0">
                <a:solidFill>
                  <a:srgbClr val="FFFFFF"/>
                </a:solidFill>
                <a:latin typeface="Kaiti SC" panose="02010600040101010101" pitchFamily="2" charset="-122"/>
                <a:ea typeface="Kaiti SC" panose="02010600040101010101" pitchFamily="2" charset="-122"/>
              </a:endParaRPr>
            </a:p>
          </p:txBody>
        </p:sp>
      </p:grpSp>
      <p:sp>
        <p:nvSpPr>
          <p:cNvPr id="90" name="TextBox 146">
            <a:extLst>
              <a:ext uri="{FF2B5EF4-FFF2-40B4-BE49-F238E27FC236}">
                <a16:creationId xmlns:a16="http://schemas.microsoft.com/office/drawing/2014/main" id="{3B240194-A7EB-FF46-A4EB-765D2553A949}"/>
              </a:ext>
            </a:extLst>
          </p:cNvPr>
          <p:cNvSpPr txBox="1">
            <a:spLocks noChangeArrowheads="1"/>
          </p:cNvSpPr>
          <p:nvPr/>
        </p:nvSpPr>
        <p:spPr bwMode="auto">
          <a:xfrm>
            <a:off x="5677029" y="3717846"/>
            <a:ext cx="6038770" cy="830740"/>
          </a:xfrm>
          <a:prstGeom prst="rect">
            <a:avLst/>
          </a:prstGeom>
          <a:noFill/>
          <a:ln w="9525" algn="ctr">
            <a:noFill/>
            <a:miter lim="800000"/>
            <a:headEnd/>
            <a:tailEnd/>
          </a:ln>
          <a:effectLst/>
        </p:spPr>
        <p:txBody>
          <a:bodyPr wrap="square">
            <a:spAutoFit/>
          </a:bodyPr>
          <a:lstStyle/>
          <a:p>
            <a:pPr>
              <a:defRPr/>
            </a:pPr>
            <a:r>
              <a:rPr lang="zh-CN" altLang="en-US" sz="2399" dirty="0">
                <a:solidFill>
                  <a:schemeClr val="tx1">
                    <a:lumMod val="75000"/>
                    <a:lumOff val="25000"/>
                  </a:schemeClr>
                </a:solidFill>
                <a:latin typeface="华文楷体" panose="02010600040101010101" pitchFamily="2" charset="-122"/>
                <a:ea typeface="华文楷体" panose="02010600040101010101" pitchFamily="2" charset="-122"/>
              </a:rPr>
              <a:t>新系统能够实现设备联动，但通信协议尚未完全公开，融合程度较低，运行不够稳定。</a:t>
            </a:r>
            <a:endParaRPr lang="en-US" altLang="zh-CN" sz="2399"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nvGrpSpPr>
          <p:cNvPr id="91" name="组合 33">
            <a:extLst>
              <a:ext uri="{FF2B5EF4-FFF2-40B4-BE49-F238E27FC236}">
                <a16:creationId xmlns:a16="http://schemas.microsoft.com/office/drawing/2014/main" id="{A36D470E-5A97-8549-B6FE-5D3C093E7289}"/>
              </a:ext>
            </a:extLst>
          </p:cNvPr>
          <p:cNvGrpSpPr>
            <a:grpSpLocks/>
          </p:cNvGrpSpPr>
          <p:nvPr/>
        </p:nvGrpSpPr>
        <p:grpSpPr bwMode="auto">
          <a:xfrm>
            <a:off x="4733288" y="4697555"/>
            <a:ext cx="5827501" cy="518422"/>
            <a:chOff x="3549650" y="3849688"/>
            <a:chExt cx="4371975" cy="388937"/>
          </a:xfrm>
        </p:grpSpPr>
        <p:sp>
          <p:nvSpPr>
            <p:cNvPr id="92" name="矩形 91">
              <a:extLst>
                <a:ext uri="{FF2B5EF4-FFF2-40B4-BE49-F238E27FC236}">
                  <a16:creationId xmlns:a16="http://schemas.microsoft.com/office/drawing/2014/main" id="{4D92E099-1AC1-4040-AC11-7F2E50330A54}"/>
                </a:ext>
              </a:extLst>
            </p:cNvPr>
            <p:cNvSpPr>
              <a:spLocks/>
            </p:cNvSpPr>
            <p:nvPr/>
          </p:nvSpPr>
          <p:spPr bwMode="auto">
            <a:xfrm>
              <a:off x="3549650" y="3849688"/>
              <a:ext cx="4371975" cy="388937"/>
            </a:xfrm>
            <a:prstGeom prst="rect">
              <a:avLst/>
            </a:prstGeom>
            <a:solidFill>
              <a:srgbClr val="595959">
                <a:alpha val="79999"/>
              </a:srgbClr>
            </a:solidFill>
            <a:ln w="12700" algn="ctr">
              <a:solidFill>
                <a:srgbClr val="FFFFFF"/>
              </a:solidFill>
              <a:round/>
              <a:headEnd/>
              <a:tailEnd/>
            </a:ln>
          </p:spPr>
          <p:txBody>
            <a:bodyPr wrap="none" anchor="ctr"/>
            <a:lstStyle/>
            <a:p>
              <a:pPr algn="ctr" eaLnBrk="0" fontAlgn="ctr" hangingPunct="0">
                <a:buClr>
                  <a:srgbClr val="FF0000"/>
                </a:buClr>
                <a:buSzPct val="70000"/>
                <a:defRPr/>
              </a:pPr>
              <a:endParaRPr lang="zh-CN" altLang="en-US" sz="2666" dirty="0">
                <a:solidFill>
                  <a:schemeClr val="tx2"/>
                </a:solidFill>
                <a:latin typeface="Kaiti SC" panose="02010600040101010101" pitchFamily="2" charset="-122"/>
                <a:ea typeface="Kaiti SC" panose="02010600040101010101" pitchFamily="2" charset="-122"/>
              </a:endParaRPr>
            </a:p>
          </p:txBody>
        </p:sp>
        <p:sp>
          <p:nvSpPr>
            <p:cNvPr id="93" name="TextBox 146">
              <a:extLst>
                <a:ext uri="{FF2B5EF4-FFF2-40B4-BE49-F238E27FC236}">
                  <a16:creationId xmlns:a16="http://schemas.microsoft.com/office/drawing/2014/main" id="{B2BD5FE0-61FB-7148-9C2A-04D8F967A67C}"/>
                </a:ext>
              </a:extLst>
            </p:cNvPr>
            <p:cNvSpPr txBox="1">
              <a:spLocks noChangeArrowheads="1"/>
            </p:cNvSpPr>
            <p:nvPr/>
          </p:nvSpPr>
          <p:spPr bwMode="auto">
            <a:xfrm>
              <a:off x="3743325" y="3891815"/>
              <a:ext cx="1911350" cy="346260"/>
            </a:xfrm>
            <a:prstGeom prst="rect">
              <a:avLst/>
            </a:prstGeom>
            <a:noFill/>
            <a:ln w="9525">
              <a:noFill/>
              <a:miter lim="800000"/>
              <a:headEnd/>
              <a:tailEnd/>
            </a:ln>
          </p:spPr>
          <p:txBody>
            <a:bodyPr>
              <a:spAutoFit/>
            </a:bodyPr>
            <a:lstStyle/>
            <a:p>
              <a:r>
                <a:rPr lang="zh-CN" altLang="en-US" sz="2399" dirty="0">
                  <a:solidFill>
                    <a:srgbClr val="FFFFFF"/>
                  </a:solidFill>
                  <a:latin typeface="Kaiti SC" panose="02010600040101010101" pitchFamily="2" charset="-122"/>
                  <a:ea typeface="Kaiti SC" panose="02010600040101010101" pitchFamily="2" charset="-122"/>
                </a:rPr>
                <a:t>硬件融合</a:t>
              </a:r>
              <a:endParaRPr lang="en-US" altLang="zh-CN" sz="2399" dirty="0">
                <a:solidFill>
                  <a:srgbClr val="FFFFFF"/>
                </a:solidFill>
                <a:latin typeface="Kaiti SC" panose="02010600040101010101" pitchFamily="2" charset="-122"/>
                <a:ea typeface="Kaiti SC" panose="02010600040101010101" pitchFamily="2" charset="-122"/>
              </a:endParaRPr>
            </a:p>
          </p:txBody>
        </p:sp>
      </p:grpSp>
      <p:sp>
        <p:nvSpPr>
          <p:cNvPr id="94" name="TextBox 146">
            <a:extLst>
              <a:ext uri="{FF2B5EF4-FFF2-40B4-BE49-F238E27FC236}">
                <a16:creationId xmlns:a16="http://schemas.microsoft.com/office/drawing/2014/main" id="{11798C63-38A4-9D47-9CDC-FDBA52C42B67}"/>
              </a:ext>
            </a:extLst>
          </p:cNvPr>
          <p:cNvSpPr txBox="1">
            <a:spLocks noChangeArrowheads="1"/>
          </p:cNvSpPr>
          <p:nvPr/>
        </p:nvSpPr>
        <p:spPr bwMode="auto">
          <a:xfrm>
            <a:off x="4598053" y="5292160"/>
            <a:ext cx="7333770" cy="830740"/>
          </a:xfrm>
          <a:prstGeom prst="rect">
            <a:avLst/>
          </a:prstGeom>
          <a:noFill/>
          <a:ln w="9525" algn="ctr">
            <a:noFill/>
            <a:miter lim="800000"/>
            <a:headEnd/>
            <a:tailEnd/>
          </a:ln>
          <a:effectLst/>
        </p:spPr>
        <p:txBody>
          <a:bodyPr wrap="square">
            <a:spAutoFit/>
          </a:bodyPr>
          <a:lstStyle/>
          <a:p>
            <a:pPr>
              <a:defRPr/>
            </a:pPr>
            <a:r>
              <a:rPr lang="zh-CN" altLang="en-US" sz="2399" dirty="0">
                <a:solidFill>
                  <a:schemeClr val="tx1">
                    <a:lumMod val="75000"/>
                    <a:lumOff val="25000"/>
                  </a:schemeClr>
                </a:solidFill>
                <a:latin typeface="华文楷体" panose="02010600040101010101" pitchFamily="2" charset="-122"/>
                <a:ea typeface="华文楷体" panose="02010600040101010101" pitchFamily="2" charset="-122"/>
              </a:rPr>
              <a:t>希望厂家能够推出硬件融合的产品，同时具有甲烷传感器、人员定位识别器和语音音箱功能的硬件设备。</a:t>
            </a:r>
            <a:endParaRPr lang="en-US" altLang="zh-CN" sz="2399"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nvGrpSpPr>
          <p:cNvPr id="95" name="组合 28">
            <a:extLst>
              <a:ext uri="{FF2B5EF4-FFF2-40B4-BE49-F238E27FC236}">
                <a16:creationId xmlns:a16="http://schemas.microsoft.com/office/drawing/2014/main" id="{3AC00F08-799B-B74B-B781-9BD9F0FC03F8}"/>
              </a:ext>
            </a:extLst>
          </p:cNvPr>
          <p:cNvGrpSpPr>
            <a:grpSpLocks/>
          </p:cNvGrpSpPr>
          <p:nvPr/>
        </p:nvGrpSpPr>
        <p:grpSpPr bwMode="auto">
          <a:xfrm>
            <a:off x="3831866" y="1341562"/>
            <a:ext cx="996643" cy="988178"/>
            <a:chOff x="2873375" y="1331913"/>
            <a:chExt cx="747713" cy="741362"/>
          </a:xfrm>
        </p:grpSpPr>
        <p:grpSp>
          <p:nvGrpSpPr>
            <p:cNvPr id="96" name="组合 10">
              <a:extLst>
                <a:ext uri="{FF2B5EF4-FFF2-40B4-BE49-F238E27FC236}">
                  <a16:creationId xmlns:a16="http://schemas.microsoft.com/office/drawing/2014/main" id="{46E03D64-3946-0B47-86D5-4E25044CE4C8}"/>
                </a:ext>
              </a:extLst>
            </p:cNvPr>
            <p:cNvGrpSpPr>
              <a:grpSpLocks/>
            </p:cNvGrpSpPr>
            <p:nvPr/>
          </p:nvGrpSpPr>
          <p:grpSpPr bwMode="auto">
            <a:xfrm>
              <a:off x="2876550" y="1331913"/>
              <a:ext cx="741363" cy="741362"/>
              <a:chOff x="1026678" y="2401342"/>
              <a:chExt cx="823237" cy="823237"/>
            </a:xfrm>
          </p:grpSpPr>
          <p:sp>
            <p:nvSpPr>
              <p:cNvPr id="98" name="椭圆 11">
                <a:extLst>
                  <a:ext uri="{FF2B5EF4-FFF2-40B4-BE49-F238E27FC236}">
                    <a16:creationId xmlns:a16="http://schemas.microsoft.com/office/drawing/2014/main" id="{55F92500-BD8E-A94F-A2F4-8EDCCF390414}"/>
                  </a:ext>
                </a:extLst>
              </p:cNvPr>
              <p:cNvSpPr>
                <a:spLocks noChangeAspect="1"/>
              </p:cNvSpPr>
              <p:nvPr/>
            </p:nvSpPr>
            <p:spPr bwMode="auto">
              <a:xfrm>
                <a:off x="1026678" y="2401342"/>
                <a:ext cx="823237" cy="823237"/>
              </a:xfrm>
              <a:prstGeom prst="ellipse">
                <a:avLst/>
              </a:prstGeom>
              <a:solidFill>
                <a:srgbClr val="FFFFFF"/>
              </a:solidFill>
              <a:ln w="9525">
                <a:noFill/>
                <a:round/>
                <a:headEnd/>
                <a:tailEnd/>
              </a:ln>
            </p:spPr>
            <p:txBody>
              <a:bodyPr wrap="none" anchor="ctr"/>
              <a:lstStyle/>
              <a:p>
                <a:pPr algn="ctr" eaLnBrk="0" fontAlgn="ctr" hangingPunct="0">
                  <a:buClr>
                    <a:srgbClr val="FF0000"/>
                  </a:buClr>
                  <a:buSzPct val="70000"/>
                </a:pPr>
                <a:endParaRPr lang="zh-CN" altLang="en-US" sz="2666">
                  <a:solidFill>
                    <a:schemeClr val="tx2"/>
                  </a:solidFill>
                  <a:latin typeface="Calibri" pitchFamily="34" charset="0"/>
                </a:endParaRPr>
              </a:p>
            </p:txBody>
          </p:sp>
          <p:sp>
            <p:nvSpPr>
              <p:cNvPr id="99" name="椭圆 12">
                <a:extLst>
                  <a:ext uri="{FF2B5EF4-FFF2-40B4-BE49-F238E27FC236}">
                    <a16:creationId xmlns:a16="http://schemas.microsoft.com/office/drawing/2014/main" id="{8BF5918E-9A64-EF4D-8713-1DE919ADAF3A}"/>
                  </a:ext>
                </a:extLst>
              </p:cNvPr>
              <p:cNvSpPr>
                <a:spLocks noChangeAspect="1"/>
              </p:cNvSpPr>
              <p:nvPr/>
            </p:nvSpPr>
            <p:spPr bwMode="auto">
              <a:xfrm>
                <a:off x="1078298" y="2452963"/>
                <a:ext cx="720000" cy="720000"/>
              </a:xfrm>
              <a:prstGeom prst="ellipse">
                <a:avLst/>
              </a:prstGeom>
              <a:solidFill>
                <a:srgbClr val="0846AC"/>
              </a:solidFill>
              <a:ln w="9525">
                <a:noFill/>
                <a:round/>
                <a:headEnd/>
                <a:tailEnd/>
              </a:ln>
            </p:spPr>
            <p:txBody>
              <a:bodyPr wrap="none" anchor="ctr"/>
              <a:lstStyle/>
              <a:p>
                <a:pPr algn="ctr" eaLnBrk="0" fontAlgn="ctr" hangingPunct="0">
                  <a:buClr>
                    <a:srgbClr val="FF0000"/>
                  </a:buClr>
                  <a:buSzPct val="70000"/>
                </a:pPr>
                <a:endParaRPr lang="zh-CN" altLang="en-US" sz="2666">
                  <a:solidFill>
                    <a:schemeClr val="tx2"/>
                  </a:solidFill>
                  <a:latin typeface="Calibri" pitchFamily="34" charset="0"/>
                </a:endParaRPr>
              </a:p>
            </p:txBody>
          </p:sp>
        </p:grpSp>
        <p:sp>
          <p:nvSpPr>
            <p:cNvPr id="97" name="Rectangle 13">
              <a:extLst>
                <a:ext uri="{FF2B5EF4-FFF2-40B4-BE49-F238E27FC236}">
                  <a16:creationId xmlns:a16="http://schemas.microsoft.com/office/drawing/2014/main" id="{3022CE5C-69C2-BC47-BD6D-52D5AF01539D}"/>
                </a:ext>
              </a:extLst>
            </p:cNvPr>
            <p:cNvSpPr>
              <a:spLocks noChangeArrowheads="1"/>
            </p:cNvSpPr>
            <p:nvPr/>
          </p:nvSpPr>
          <p:spPr bwMode="auto">
            <a:xfrm>
              <a:off x="2873375" y="1503363"/>
              <a:ext cx="747713" cy="377046"/>
            </a:xfrm>
            <a:prstGeom prst="rect">
              <a:avLst/>
            </a:prstGeom>
            <a:noFill/>
            <a:ln w="9525">
              <a:noFill/>
              <a:miter lim="800000"/>
              <a:headEnd/>
              <a:tailEnd/>
            </a:ln>
          </p:spPr>
          <p:txBody>
            <a:bodyPr>
              <a:spAutoFit/>
            </a:bodyPr>
            <a:lstStyle/>
            <a:p>
              <a:pPr algn="ctr"/>
              <a:r>
                <a:rPr lang="en-US" altLang="zh-CN" sz="2666">
                  <a:solidFill>
                    <a:srgbClr val="FFFFFF"/>
                  </a:solidFill>
                </a:rPr>
                <a:t>1</a:t>
              </a:r>
              <a:endParaRPr lang="zh-CN" altLang="en-US" sz="2666">
                <a:solidFill>
                  <a:srgbClr val="FFFFFF"/>
                </a:solidFill>
              </a:endParaRPr>
            </a:p>
          </p:txBody>
        </p:sp>
      </p:grpSp>
      <p:grpSp>
        <p:nvGrpSpPr>
          <p:cNvPr id="100" name="组合 29">
            <a:extLst>
              <a:ext uri="{FF2B5EF4-FFF2-40B4-BE49-F238E27FC236}">
                <a16:creationId xmlns:a16="http://schemas.microsoft.com/office/drawing/2014/main" id="{B434659B-1DAB-FE48-AF69-EB4CB4AB036F}"/>
              </a:ext>
            </a:extLst>
          </p:cNvPr>
          <p:cNvGrpSpPr>
            <a:grpSpLocks/>
          </p:cNvGrpSpPr>
          <p:nvPr/>
        </p:nvGrpSpPr>
        <p:grpSpPr bwMode="auto">
          <a:xfrm>
            <a:off x="4775608" y="2896833"/>
            <a:ext cx="996643" cy="986062"/>
            <a:chOff x="3581400" y="2498725"/>
            <a:chExt cx="747713" cy="739775"/>
          </a:xfrm>
        </p:grpSpPr>
        <p:grpSp>
          <p:nvGrpSpPr>
            <p:cNvPr id="101" name="组合 7">
              <a:extLst>
                <a:ext uri="{FF2B5EF4-FFF2-40B4-BE49-F238E27FC236}">
                  <a16:creationId xmlns:a16="http://schemas.microsoft.com/office/drawing/2014/main" id="{3608B937-D219-FC4A-96BB-3BDBEC554937}"/>
                </a:ext>
              </a:extLst>
            </p:cNvPr>
            <p:cNvGrpSpPr>
              <a:grpSpLocks/>
            </p:cNvGrpSpPr>
            <p:nvPr/>
          </p:nvGrpSpPr>
          <p:grpSpPr bwMode="auto">
            <a:xfrm>
              <a:off x="3584575" y="2498725"/>
              <a:ext cx="739775" cy="739775"/>
              <a:chOff x="4396580" y="2306605"/>
              <a:chExt cx="822211" cy="822211"/>
            </a:xfrm>
          </p:grpSpPr>
          <p:sp>
            <p:nvSpPr>
              <p:cNvPr id="103" name="椭圆 8">
                <a:extLst>
                  <a:ext uri="{FF2B5EF4-FFF2-40B4-BE49-F238E27FC236}">
                    <a16:creationId xmlns:a16="http://schemas.microsoft.com/office/drawing/2014/main" id="{13D5C283-E9F6-6C46-9DE9-7BB2A788880E}"/>
                  </a:ext>
                </a:extLst>
              </p:cNvPr>
              <p:cNvSpPr>
                <a:spLocks noChangeAspect="1"/>
              </p:cNvSpPr>
              <p:nvPr/>
            </p:nvSpPr>
            <p:spPr bwMode="auto">
              <a:xfrm>
                <a:off x="4396580" y="2306605"/>
                <a:ext cx="822211" cy="822211"/>
              </a:xfrm>
              <a:prstGeom prst="ellipse">
                <a:avLst/>
              </a:prstGeom>
              <a:solidFill>
                <a:srgbClr val="FFFFFF"/>
              </a:solidFill>
              <a:ln w="9525">
                <a:noFill/>
                <a:round/>
                <a:headEnd/>
                <a:tailEnd/>
              </a:ln>
            </p:spPr>
            <p:txBody>
              <a:bodyPr wrap="none" anchor="ctr"/>
              <a:lstStyle/>
              <a:p>
                <a:pPr algn="ctr" eaLnBrk="0" fontAlgn="ctr" hangingPunct="0">
                  <a:buClr>
                    <a:srgbClr val="FF0000"/>
                  </a:buClr>
                  <a:buSzPct val="70000"/>
                </a:pPr>
                <a:endParaRPr lang="zh-CN" altLang="en-US" sz="2666">
                  <a:solidFill>
                    <a:schemeClr val="tx2"/>
                  </a:solidFill>
                  <a:latin typeface="Calibri" pitchFamily="34" charset="0"/>
                </a:endParaRPr>
              </a:p>
            </p:txBody>
          </p:sp>
          <p:sp>
            <p:nvSpPr>
              <p:cNvPr id="104" name="椭圆 103">
                <a:extLst>
                  <a:ext uri="{FF2B5EF4-FFF2-40B4-BE49-F238E27FC236}">
                    <a16:creationId xmlns:a16="http://schemas.microsoft.com/office/drawing/2014/main" id="{7198FAEE-3C08-C041-9BA4-FC7E83EF2E23}"/>
                  </a:ext>
                </a:extLst>
              </p:cNvPr>
              <p:cNvSpPr>
                <a:spLocks noChangeAspect="1"/>
              </p:cNvSpPr>
              <p:nvPr/>
            </p:nvSpPr>
            <p:spPr>
              <a:xfrm>
                <a:off x="4447748" y="2357773"/>
                <a:ext cx="719876" cy="719876"/>
              </a:xfrm>
              <a:prstGeom prst="ellipse">
                <a:avLst/>
              </a:prstGeom>
              <a:solidFill>
                <a:schemeClr val="bg1">
                  <a:lumMod val="50000"/>
                  <a:alpha val="80000"/>
                </a:schemeClr>
              </a:solidFill>
              <a:ln w="12700" algn="ctr">
                <a:solidFill>
                  <a:schemeClr val="bg1">
                    <a:lumMod val="50000"/>
                  </a:schemeClr>
                </a:solidFill>
                <a:round/>
                <a:headEnd/>
                <a:tailEnd/>
              </a:ln>
              <a:effectLst/>
            </p:spPr>
            <p:txBody>
              <a:bodyPr wrap="none" anchor="ctr"/>
              <a:lstStyle/>
              <a:p>
                <a:pPr algn="ctr" eaLnBrk="0" fontAlgn="ctr" hangingPunct="0">
                  <a:buClr>
                    <a:srgbClr val="FF0000"/>
                  </a:buClr>
                  <a:buSzPct val="70000"/>
                  <a:defRPr/>
                </a:pPr>
                <a:endParaRPr lang="zh-CN" altLang="en-US" sz="2666">
                  <a:solidFill>
                    <a:schemeClr val="tx2"/>
                  </a:solidFill>
                </a:endParaRPr>
              </a:p>
            </p:txBody>
          </p:sp>
        </p:grpSp>
        <p:sp>
          <p:nvSpPr>
            <p:cNvPr id="102" name="Rectangle 13">
              <a:extLst>
                <a:ext uri="{FF2B5EF4-FFF2-40B4-BE49-F238E27FC236}">
                  <a16:creationId xmlns:a16="http://schemas.microsoft.com/office/drawing/2014/main" id="{D4E90B0C-0882-E444-8E78-8F9DE7624C9D}"/>
                </a:ext>
              </a:extLst>
            </p:cNvPr>
            <p:cNvSpPr>
              <a:spLocks noChangeArrowheads="1"/>
            </p:cNvSpPr>
            <p:nvPr/>
          </p:nvSpPr>
          <p:spPr bwMode="auto">
            <a:xfrm>
              <a:off x="3581400" y="2668588"/>
              <a:ext cx="747713" cy="377046"/>
            </a:xfrm>
            <a:prstGeom prst="rect">
              <a:avLst/>
            </a:prstGeom>
            <a:noFill/>
            <a:ln w="9525">
              <a:noFill/>
              <a:miter lim="800000"/>
              <a:headEnd/>
              <a:tailEnd/>
            </a:ln>
          </p:spPr>
          <p:txBody>
            <a:bodyPr>
              <a:spAutoFit/>
            </a:bodyPr>
            <a:lstStyle/>
            <a:p>
              <a:pPr algn="ctr"/>
              <a:r>
                <a:rPr lang="en-US" altLang="zh-CN" sz="2666">
                  <a:solidFill>
                    <a:srgbClr val="FFFFFF"/>
                  </a:solidFill>
                </a:rPr>
                <a:t>2</a:t>
              </a:r>
              <a:endParaRPr lang="zh-CN" altLang="en-US" sz="2666">
                <a:solidFill>
                  <a:srgbClr val="FFFFFF"/>
                </a:solidFill>
              </a:endParaRPr>
            </a:p>
          </p:txBody>
        </p:sp>
      </p:grpSp>
      <p:grpSp>
        <p:nvGrpSpPr>
          <p:cNvPr id="105" name="组合 30">
            <a:extLst>
              <a:ext uri="{FF2B5EF4-FFF2-40B4-BE49-F238E27FC236}">
                <a16:creationId xmlns:a16="http://schemas.microsoft.com/office/drawing/2014/main" id="{9D2BCDE3-767F-2348-9857-DFAADB411A8C}"/>
              </a:ext>
            </a:extLst>
          </p:cNvPr>
          <p:cNvGrpSpPr>
            <a:grpSpLocks/>
          </p:cNvGrpSpPr>
          <p:nvPr/>
        </p:nvGrpSpPr>
        <p:grpSpPr bwMode="auto">
          <a:xfrm>
            <a:off x="3831866" y="4462683"/>
            <a:ext cx="996643" cy="986062"/>
            <a:chOff x="2873375" y="3673475"/>
            <a:chExt cx="747713" cy="739775"/>
          </a:xfrm>
        </p:grpSpPr>
        <p:grpSp>
          <p:nvGrpSpPr>
            <p:cNvPr id="106" name="组合 13">
              <a:extLst>
                <a:ext uri="{FF2B5EF4-FFF2-40B4-BE49-F238E27FC236}">
                  <a16:creationId xmlns:a16="http://schemas.microsoft.com/office/drawing/2014/main" id="{B26287F2-FF5E-9542-B792-F607EACBEAFD}"/>
                </a:ext>
              </a:extLst>
            </p:cNvPr>
            <p:cNvGrpSpPr>
              <a:grpSpLocks/>
            </p:cNvGrpSpPr>
            <p:nvPr/>
          </p:nvGrpSpPr>
          <p:grpSpPr bwMode="auto">
            <a:xfrm>
              <a:off x="2878138" y="3673475"/>
              <a:ext cx="739775" cy="739775"/>
              <a:chOff x="4396507" y="3324383"/>
              <a:chExt cx="822355" cy="822355"/>
            </a:xfrm>
          </p:grpSpPr>
          <p:sp>
            <p:nvSpPr>
              <p:cNvPr id="108" name="椭圆 14">
                <a:extLst>
                  <a:ext uri="{FF2B5EF4-FFF2-40B4-BE49-F238E27FC236}">
                    <a16:creationId xmlns:a16="http://schemas.microsoft.com/office/drawing/2014/main" id="{9FBEE0FB-08F2-4A43-9D58-B763CC3D22D6}"/>
                  </a:ext>
                </a:extLst>
              </p:cNvPr>
              <p:cNvSpPr>
                <a:spLocks noChangeAspect="1"/>
              </p:cNvSpPr>
              <p:nvPr/>
            </p:nvSpPr>
            <p:spPr bwMode="auto">
              <a:xfrm>
                <a:off x="4396507" y="3324383"/>
                <a:ext cx="822355" cy="822355"/>
              </a:xfrm>
              <a:prstGeom prst="ellipse">
                <a:avLst/>
              </a:prstGeom>
              <a:solidFill>
                <a:srgbClr val="FFFFFF"/>
              </a:solidFill>
              <a:ln w="9525">
                <a:noFill/>
                <a:round/>
                <a:headEnd/>
                <a:tailEnd/>
              </a:ln>
            </p:spPr>
            <p:txBody>
              <a:bodyPr wrap="none" anchor="ctr"/>
              <a:lstStyle/>
              <a:p>
                <a:pPr algn="ctr" eaLnBrk="0" fontAlgn="ctr" hangingPunct="0">
                  <a:buClr>
                    <a:srgbClr val="FF0000"/>
                  </a:buClr>
                  <a:buSzPct val="70000"/>
                </a:pPr>
                <a:endParaRPr lang="zh-CN" altLang="en-US" sz="2666">
                  <a:solidFill>
                    <a:schemeClr val="tx2"/>
                  </a:solidFill>
                  <a:latin typeface="Calibri" pitchFamily="34" charset="0"/>
                </a:endParaRPr>
              </a:p>
            </p:txBody>
          </p:sp>
          <p:sp>
            <p:nvSpPr>
              <p:cNvPr id="109" name="椭圆 108">
                <a:extLst>
                  <a:ext uri="{FF2B5EF4-FFF2-40B4-BE49-F238E27FC236}">
                    <a16:creationId xmlns:a16="http://schemas.microsoft.com/office/drawing/2014/main" id="{C8D6A785-3653-D146-95AD-4CA1D7898814}"/>
                  </a:ext>
                </a:extLst>
              </p:cNvPr>
              <p:cNvSpPr>
                <a:spLocks noChangeAspect="1"/>
              </p:cNvSpPr>
              <p:nvPr/>
            </p:nvSpPr>
            <p:spPr>
              <a:xfrm>
                <a:off x="4447683" y="3375560"/>
                <a:ext cx="720002" cy="720002"/>
              </a:xfrm>
              <a:prstGeom prst="ellipse">
                <a:avLst/>
              </a:prstGeom>
              <a:solidFill>
                <a:schemeClr val="tx1">
                  <a:lumMod val="65000"/>
                  <a:lumOff val="35000"/>
                  <a:alpha val="80000"/>
                </a:schemeClr>
              </a:solidFill>
              <a:ln w="12700" algn="ctr">
                <a:solidFill>
                  <a:schemeClr val="tx1">
                    <a:lumMod val="65000"/>
                    <a:lumOff val="35000"/>
                  </a:schemeClr>
                </a:solidFill>
                <a:miter lim="800000"/>
                <a:headEnd/>
                <a:tailEnd/>
              </a:ln>
              <a:effectLst/>
            </p:spPr>
            <p:txBody>
              <a:bodyPr wrap="none" anchor="ctr"/>
              <a:lstStyle/>
              <a:p>
                <a:pPr algn="ctr" eaLnBrk="0" fontAlgn="ctr" hangingPunct="0">
                  <a:buClr>
                    <a:srgbClr val="FF0000"/>
                  </a:buClr>
                  <a:buSzPct val="70000"/>
                  <a:defRPr/>
                </a:pPr>
                <a:endParaRPr lang="zh-CN" altLang="en-US" sz="2666">
                  <a:solidFill>
                    <a:schemeClr val="tx2"/>
                  </a:solidFill>
                </a:endParaRPr>
              </a:p>
            </p:txBody>
          </p:sp>
        </p:grpSp>
        <p:sp>
          <p:nvSpPr>
            <p:cNvPr id="107" name="Rectangle 13">
              <a:extLst>
                <a:ext uri="{FF2B5EF4-FFF2-40B4-BE49-F238E27FC236}">
                  <a16:creationId xmlns:a16="http://schemas.microsoft.com/office/drawing/2014/main" id="{61CBC4F3-AA05-6544-98FF-012201BFF499}"/>
                </a:ext>
              </a:extLst>
            </p:cNvPr>
            <p:cNvSpPr>
              <a:spLocks noChangeArrowheads="1"/>
            </p:cNvSpPr>
            <p:nvPr/>
          </p:nvSpPr>
          <p:spPr bwMode="auto">
            <a:xfrm>
              <a:off x="2873375" y="3843338"/>
              <a:ext cx="747713" cy="377046"/>
            </a:xfrm>
            <a:prstGeom prst="rect">
              <a:avLst/>
            </a:prstGeom>
            <a:noFill/>
            <a:ln w="9525">
              <a:noFill/>
              <a:miter lim="800000"/>
              <a:headEnd/>
              <a:tailEnd/>
            </a:ln>
          </p:spPr>
          <p:txBody>
            <a:bodyPr>
              <a:spAutoFit/>
            </a:bodyPr>
            <a:lstStyle/>
            <a:p>
              <a:pPr algn="ctr"/>
              <a:r>
                <a:rPr lang="en-US" altLang="zh-CN" sz="2666">
                  <a:solidFill>
                    <a:srgbClr val="FFFFFF"/>
                  </a:solidFill>
                </a:rPr>
                <a:t>3</a:t>
              </a:r>
              <a:endParaRPr lang="zh-CN" altLang="en-US" sz="2666">
                <a:solidFill>
                  <a:srgbClr val="FFFFFF"/>
                </a:solidFill>
              </a:endParaRPr>
            </a:p>
          </p:txBody>
        </p:sp>
      </p:grpSp>
    </p:spTree>
    <p:extLst>
      <p:ext uri="{BB962C8B-B14F-4D97-AF65-F5344CB8AC3E}">
        <p14:creationId xmlns:p14="http://schemas.microsoft.com/office/powerpoint/2010/main" val="4499489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strVal val="#ppt_w*0.70"/>
                                          </p:val>
                                        </p:tav>
                                        <p:tav tm="100000">
                                          <p:val>
                                            <p:strVal val="#ppt_w"/>
                                          </p:val>
                                        </p:tav>
                                      </p:tavLst>
                                    </p:anim>
                                    <p:anim calcmode="lin" valueType="num">
                                      <p:cBhvr>
                                        <p:cTn id="8" dur="1000" fill="hold"/>
                                        <p:tgtEl>
                                          <p:spTgt spid="75"/>
                                        </p:tgtEl>
                                        <p:attrNameLst>
                                          <p:attrName>ppt_h</p:attrName>
                                        </p:attrNameLst>
                                      </p:cBhvr>
                                      <p:tavLst>
                                        <p:tav tm="0">
                                          <p:val>
                                            <p:strVal val="#ppt_h"/>
                                          </p:val>
                                        </p:tav>
                                        <p:tav tm="100000">
                                          <p:val>
                                            <p:strVal val="#ppt_h"/>
                                          </p:val>
                                        </p:tav>
                                      </p:tavLst>
                                    </p:anim>
                                    <p:animEffect transition="in" filter="fade">
                                      <p:cBhvr>
                                        <p:cTn id="9" dur="1000"/>
                                        <p:tgtEl>
                                          <p:spTgt spid="75"/>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p:cTn id="13" dur="1000" fill="hold"/>
                                        <p:tgtEl>
                                          <p:spTgt spid="78"/>
                                        </p:tgtEl>
                                        <p:attrNameLst>
                                          <p:attrName>ppt_w</p:attrName>
                                        </p:attrNameLst>
                                      </p:cBhvr>
                                      <p:tavLst>
                                        <p:tav tm="0">
                                          <p:val>
                                            <p:strVal val="#ppt_w+.3"/>
                                          </p:val>
                                        </p:tav>
                                        <p:tav tm="100000">
                                          <p:val>
                                            <p:strVal val="#ppt_w"/>
                                          </p:val>
                                        </p:tav>
                                      </p:tavLst>
                                    </p:anim>
                                    <p:anim calcmode="lin" valueType="num">
                                      <p:cBhvr>
                                        <p:cTn id="14" dur="1000" fill="hold"/>
                                        <p:tgtEl>
                                          <p:spTgt spid="78"/>
                                        </p:tgtEl>
                                        <p:attrNameLst>
                                          <p:attrName>ppt_h</p:attrName>
                                        </p:attrNameLst>
                                      </p:cBhvr>
                                      <p:tavLst>
                                        <p:tav tm="0">
                                          <p:val>
                                            <p:strVal val="#ppt_h"/>
                                          </p:val>
                                        </p:tav>
                                        <p:tav tm="100000">
                                          <p:val>
                                            <p:strVal val="#ppt_h"/>
                                          </p:val>
                                        </p:tav>
                                      </p:tavLst>
                                    </p:anim>
                                    <p:animEffect transition="in" filter="fade">
                                      <p:cBhvr>
                                        <p:cTn id="15" dur="1000"/>
                                        <p:tgtEl>
                                          <p:spTgt spid="78"/>
                                        </p:tgtEl>
                                      </p:cBhvr>
                                    </p:animEffect>
                                  </p:childTnLst>
                                </p:cTn>
                              </p:par>
                            </p:childTnLst>
                          </p:cTn>
                        </p:par>
                        <p:par>
                          <p:cTn id="16" fill="hold">
                            <p:stCondLst>
                              <p:cond delay="2000"/>
                            </p:stCondLst>
                            <p:childTnLst>
                              <p:par>
                                <p:cTn id="17" presetID="15" presetClass="entr" presetSubtype="0" fill="hold" nodeType="after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p:cTn id="19" dur="1000" fill="hold"/>
                                        <p:tgtEl>
                                          <p:spTgt spid="95"/>
                                        </p:tgtEl>
                                        <p:attrNameLst>
                                          <p:attrName>ppt_w</p:attrName>
                                        </p:attrNameLst>
                                      </p:cBhvr>
                                      <p:tavLst>
                                        <p:tav tm="0">
                                          <p:val>
                                            <p:fltVal val="0"/>
                                          </p:val>
                                        </p:tav>
                                        <p:tav tm="100000">
                                          <p:val>
                                            <p:strVal val="#ppt_w"/>
                                          </p:val>
                                        </p:tav>
                                      </p:tavLst>
                                    </p:anim>
                                    <p:anim calcmode="lin" valueType="num">
                                      <p:cBhvr>
                                        <p:cTn id="20" dur="1000" fill="hold"/>
                                        <p:tgtEl>
                                          <p:spTgt spid="95"/>
                                        </p:tgtEl>
                                        <p:attrNameLst>
                                          <p:attrName>ppt_h</p:attrName>
                                        </p:attrNameLst>
                                      </p:cBhvr>
                                      <p:tavLst>
                                        <p:tav tm="0">
                                          <p:val>
                                            <p:fltVal val="0"/>
                                          </p:val>
                                        </p:tav>
                                        <p:tav tm="100000">
                                          <p:val>
                                            <p:strVal val="#ppt_h"/>
                                          </p:val>
                                        </p:tav>
                                      </p:tavLst>
                                    </p:anim>
                                    <p:anim calcmode="lin" valueType="num">
                                      <p:cBhvr>
                                        <p:cTn id="21" dur="1000" fill="hold"/>
                                        <p:tgtEl>
                                          <p:spTgt spid="9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300"/>
                                  </p:stCondLst>
                                  <p:childTnLst>
                                    <p:set>
                                      <p:cBhvr>
                                        <p:cTn id="24" dur="1" fill="hold">
                                          <p:stCondLst>
                                            <p:cond delay="0"/>
                                          </p:stCondLst>
                                        </p:cTn>
                                        <p:tgtEl>
                                          <p:spTgt spid="100"/>
                                        </p:tgtEl>
                                        <p:attrNameLst>
                                          <p:attrName>style.visibility</p:attrName>
                                        </p:attrNameLst>
                                      </p:cBhvr>
                                      <p:to>
                                        <p:strVal val="visible"/>
                                      </p:to>
                                    </p:set>
                                    <p:anim calcmode="lin" valueType="num">
                                      <p:cBhvr>
                                        <p:cTn id="25" dur="1000" fill="hold"/>
                                        <p:tgtEl>
                                          <p:spTgt spid="100"/>
                                        </p:tgtEl>
                                        <p:attrNameLst>
                                          <p:attrName>ppt_w</p:attrName>
                                        </p:attrNameLst>
                                      </p:cBhvr>
                                      <p:tavLst>
                                        <p:tav tm="0">
                                          <p:val>
                                            <p:fltVal val="0"/>
                                          </p:val>
                                        </p:tav>
                                        <p:tav tm="100000">
                                          <p:val>
                                            <p:strVal val="#ppt_w"/>
                                          </p:val>
                                        </p:tav>
                                      </p:tavLst>
                                    </p:anim>
                                    <p:anim calcmode="lin" valueType="num">
                                      <p:cBhvr>
                                        <p:cTn id="26" dur="1000" fill="hold"/>
                                        <p:tgtEl>
                                          <p:spTgt spid="100"/>
                                        </p:tgtEl>
                                        <p:attrNameLst>
                                          <p:attrName>ppt_h</p:attrName>
                                        </p:attrNameLst>
                                      </p:cBhvr>
                                      <p:tavLst>
                                        <p:tav tm="0">
                                          <p:val>
                                            <p:fltVal val="0"/>
                                          </p:val>
                                        </p:tav>
                                        <p:tav tm="100000">
                                          <p:val>
                                            <p:strVal val="#ppt_h"/>
                                          </p:val>
                                        </p:tav>
                                      </p:tavLst>
                                    </p:anim>
                                    <p:anim calcmode="lin" valueType="num">
                                      <p:cBhvr>
                                        <p:cTn id="27"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0"/>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6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1000" fill="hold"/>
                                        <p:tgtEl>
                                          <p:spTgt spid="105"/>
                                        </p:tgtEl>
                                        <p:attrNameLst>
                                          <p:attrName>ppt_w</p:attrName>
                                        </p:attrNameLst>
                                      </p:cBhvr>
                                      <p:tavLst>
                                        <p:tav tm="0">
                                          <p:val>
                                            <p:fltVal val="0"/>
                                          </p:val>
                                        </p:tav>
                                        <p:tav tm="100000">
                                          <p:val>
                                            <p:strVal val="#ppt_w"/>
                                          </p:val>
                                        </p:tav>
                                      </p:tavLst>
                                    </p:anim>
                                    <p:anim calcmode="lin" valueType="num">
                                      <p:cBhvr>
                                        <p:cTn id="32" dur="1000" fill="hold"/>
                                        <p:tgtEl>
                                          <p:spTgt spid="105"/>
                                        </p:tgtEl>
                                        <p:attrNameLst>
                                          <p:attrName>ppt_h</p:attrName>
                                        </p:attrNameLst>
                                      </p:cBhvr>
                                      <p:tavLst>
                                        <p:tav tm="0">
                                          <p:val>
                                            <p:fltVal val="0"/>
                                          </p:val>
                                        </p:tav>
                                        <p:tav tm="100000">
                                          <p:val>
                                            <p:strVal val="#ppt_h"/>
                                          </p:val>
                                        </p:tav>
                                      </p:tavLst>
                                    </p:anim>
                                    <p:anim calcmode="lin" valueType="num">
                                      <p:cBhvr>
                                        <p:cTn id="33" dur="1000" fill="hold"/>
                                        <p:tgtEl>
                                          <p:spTgt spid="10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5"/>
                                        </p:tgtEl>
                                        <p:attrNameLst>
                                          <p:attrName>ppt_y</p:attrName>
                                        </p:attrNameLst>
                                      </p:cBhvr>
                                      <p:tavLst>
                                        <p:tav tm="0" fmla="#ppt_y+(sin(-2*pi*(1-$))*-#ppt_x+cos(-2*pi*(1-$))*(1-#ppt_y))*(1-$)">
                                          <p:val>
                                            <p:fltVal val="0"/>
                                          </p:val>
                                        </p:tav>
                                        <p:tav tm="100000">
                                          <p:val>
                                            <p:fltVal val="1"/>
                                          </p:val>
                                        </p:tav>
                                      </p:tavLst>
                                    </p:anim>
                                  </p:childTnLst>
                                </p:cTn>
                              </p:par>
                            </p:childTnLst>
                          </p:cTn>
                        </p:par>
                        <p:par>
                          <p:cTn id="35" fill="hold">
                            <p:stCondLst>
                              <p:cond delay="3600"/>
                            </p:stCondLst>
                            <p:childTnLst>
                              <p:par>
                                <p:cTn id="36" presetID="22" presetClass="entr" presetSubtype="8" fill="hold"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wipe(left)">
                                      <p:cBhvr>
                                        <p:cTn id="38" dur="500"/>
                                        <p:tgtEl>
                                          <p:spTgt spid="83"/>
                                        </p:tgtEl>
                                      </p:cBhvr>
                                    </p:animEffect>
                                  </p:childTnLst>
                                </p:cTn>
                              </p:par>
                              <p:par>
                                <p:cTn id="39" presetID="22" presetClass="entr" presetSubtype="8"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left)">
                                      <p:cBhvr>
                                        <p:cTn id="41" dur="500"/>
                                        <p:tgtEl>
                                          <p:spTgt spid="87"/>
                                        </p:tgtEl>
                                      </p:cBhvr>
                                    </p:animEffect>
                                  </p:childTnLst>
                                </p:cTn>
                              </p:par>
                              <p:par>
                                <p:cTn id="42" presetID="22" presetClass="entr" presetSubtype="8" fill="hold" nodeType="with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wipe(left)">
                                      <p:cBhvr>
                                        <p:cTn id="44" dur="500"/>
                                        <p:tgtEl>
                                          <p:spTgt spid="91"/>
                                        </p:tgtEl>
                                      </p:cBhvr>
                                    </p:animEffect>
                                  </p:childTnLst>
                                </p:cTn>
                              </p:par>
                            </p:childTnLst>
                          </p:cTn>
                        </p:par>
                        <p:par>
                          <p:cTn id="45" fill="hold">
                            <p:stCondLst>
                              <p:cond delay="4100"/>
                            </p:stCondLst>
                            <p:childTnLst>
                              <p:par>
                                <p:cTn id="46" presetID="12" presetClass="entr" presetSubtype="1" fill="hold" grpId="0" nodeType="after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slide(fromTop)">
                                      <p:cBhvr>
                                        <p:cTn id="48" dur="500"/>
                                        <p:tgtEl>
                                          <p:spTgt spid="86"/>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slide(fromTop)">
                                      <p:cBhvr>
                                        <p:cTn id="51" dur="500"/>
                                        <p:tgtEl>
                                          <p:spTgt spid="90"/>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slide(fromTop)">
                                      <p:cBhvr>
                                        <p:cTn id="5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6" grpId="0"/>
      <p:bldP spid="90" grpId="0"/>
      <p:bldP spid="9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E40476-6095-7240-9436-6E4120BFEE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3" name="圆角矩形 2">
            <a:extLst>
              <a:ext uri="{FF2B5EF4-FFF2-40B4-BE49-F238E27FC236}">
                <a16:creationId xmlns:a16="http://schemas.microsoft.com/office/drawing/2014/main" id="{95C2634D-E665-7444-A3AA-1AC7C593924B}"/>
              </a:ext>
            </a:extLst>
          </p:cNvPr>
          <p:cNvSpPr/>
          <p:nvPr/>
        </p:nvSpPr>
        <p:spPr>
          <a:xfrm>
            <a:off x="1004987" y="1180344"/>
            <a:ext cx="10062740" cy="4913745"/>
          </a:xfrm>
          <a:prstGeom prst="roundRect">
            <a:avLst>
              <a:gd name="adj" fmla="val 5633"/>
            </a:avLst>
          </a:prstGeom>
          <a:gradFill flip="none" rotWithShape="1">
            <a:gsLst>
              <a:gs pos="0">
                <a:schemeClr val="bg1"/>
              </a:gs>
              <a:gs pos="36000">
                <a:schemeClr val="bg1"/>
              </a:gs>
              <a:gs pos="100000">
                <a:schemeClr val="bg1">
                  <a:lumMod val="90000"/>
                </a:schemeClr>
              </a:gs>
            </a:gsLst>
            <a:lin ang="16200000" scaled="1"/>
            <a:tileRect/>
          </a:gradFill>
          <a:ln w="25400">
            <a:gradFill flip="none" rotWithShape="1">
              <a:gsLst>
                <a:gs pos="0">
                  <a:schemeClr val="bg1">
                    <a:lumMod val="85000"/>
                  </a:schemeClr>
                </a:gs>
                <a:gs pos="100000">
                  <a:schemeClr val="bg1"/>
                </a:gs>
              </a:gsLst>
              <a:lin ang="16200000" scaled="1"/>
              <a:tileRect/>
            </a:gradFill>
          </a:ln>
          <a:effectLst>
            <a:outerShdw blurRad="419100" dist="838200" dir="2700000" sx="90000" sy="9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Freeform 38">
            <a:extLst>
              <a:ext uri="{FF2B5EF4-FFF2-40B4-BE49-F238E27FC236}">
                <a16:creationId xmlns:a16="http://schemas.microsoft.com/office/drawing/2014/main" id="{AF69A82D-DC63-AA46-A812-27921A4029EA}"/>
              </a:ext>
            </a:extLst>
          </p:cNvPr>
          <p:cNvSpPr/>
          <p:nvPr/>
        </p:nvSpPr>
        <p:spPr bwMode="auto">
          <a:xfrm>
            <a:off x="1928473" y="455039"/>
            <a:ext cx="1074358" cy="1233045"/>
          </a:xfrm>
          <a:custGeom>
            <a:avLst/>
            <a:gdLst>
              <a:gd name="T0" fmla="*/ 21 w 340"/>
              <a:gd name="T1" fmla="*/ 81 h 382"/>
              <a:gd name="T2" fmla="*/ 150 w 340"/>
              <a:gd name="T3" fmla="*/ 6 h 382"/>
              <a:gd name="T4" fmla="*/ 191 w 340"/>
              <a:gd name="T5" fmla="*/ 6 h 382"/>
              <a:gd name="T6" fmla="*/ 319 w 340"/>
              <a:gd name="T7" fmla="*/ 81 h 382"/>
              <a:gd name="T8" fmla="*/ 340 w 340"/>
              <a:gd name="T9" fmla="*/ 116 h 382"/>
              <a:gd name="T10" fmla="*/ 340 w 340"/>
              <a:gd name="T11" fmla="*/ 265 h 382"/>
              <a:gd name="T12" fmla="*/ 320 w 340"/>
              <a:gd name="T13" fmla="*/ 301 h 382"/>
              <a:gd name="T14" fmla="*/ 191 w 340"/>
              <a:gd name="T15" fmla="*/ 375 h 382"/>
              <a:gd name="T16" fmla="*/ 150 w 340"/>
              <a:gd name="T17" fmla="*/ 375 h 382"/>
              <a:gd name="T18" fmla="*/ 85 w 340"/>
              <a:gd name="T19" fmla="*/ 338 h 382"/>
              <a:gd name="T20" fmla="*/ 21 w 340"/>
              <a:gd name="T21" fmla="*/ 301 h 382"/>
              <a:gd name="T22" fmla="*/ 0 w 340"/>
              <a:gd name="T23" fmla="*/ 265 h 382"/>
              <a:gd name="T24" fmla="*/ 0 w 340"/>
              <a:gd name="T25" fmla="*/ 116 h 382"/>
              <a:gd name="T26" fmla="*/ 21 w 340"/>
              <a:gd name="T27" fmla="*/ 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382">
                <a:moveTo>
                  <a:pt x="21" y="81"/>
                </a:moveTo>
                <a:cubicBezTo>
                  <a:pt x="64" y="56"/>
                  <a:pt x="107" y="31"/>
                  <a:pt x="150" y="6"/>
                </a:cubicBezTo>
                <a:cubicBezTo>
                  <a:pt x="163" y="0"/>
                  <a:pt x="178" y="0"/>
                  <a:pt x="191" y="6"/>
                </a:cubicBezTo>
                <a:cubicBezTo>
                  <a:pt x="234" y="31"/>
                  <a:pt x="277" y="56"/>
                  <a:pt x="319" y="81"/>
                </a:cubicBezTo>
                <a:cubicBezTo>
                  <a:pt x="332" y="88"/>
                  <a:pt x="340" y="102"/>
                  <a:pt x="340" y="116"/>
                </a:cubicBezTo>
                <a:cubicBezTo>
                  <a:pt x="340" y="265"/>
                  <a:pt x="340" y="265"/>
                  <a:pt x="340" y="265"/>
                </a:cubicBezTo>
                <a:cubicBezTo>
                  <a:pt x="340" y="280"/>
                  <a:pt x="332" y="293"/>
                  <a:pt x="320" y="301"/>
                </a:cubicBezTo>
                <a:cubicBezTo>
                  <a:pt x="191" y="375"/>
                  <a:pt x="191" y="375"/>
                  <a:pt x="191" y="375"/>
                </a:cubicBezTo>
                <a:cubicBezTo>
                  <a:pt x="178" y="382"/>
                  <a:pt x="162" y="382"/>
                  <a:pt x="150" y="375"/>
                </a:cubicBezTo>
                <a:cubicBezTo>
                  <a:pt x="85" y="338"/>
                  <a:pt x="85" y="338"/>
                  <a:pt x="85" y="338"/>
                </a:cubicBezTo>
                <a:cubicBezTo>
                  <a:pt x="21" y="301"/>
                  <a:pt x="21" y="301"/>
                  <a:pt x="21" y="301"/>
                </a:cubicBezTo>
                <a:cubicBezTo>
                  <a:pt x="9" y="293"/>
                  <a:pt x="1" y="280"/>
                  <a:pt x="0" y="265"/>
                </a:cubicBezTo>
                <a:cubicBezTo>
                  <a:pt x="0" y="116"/>
                  <a:pt x="0" y="116"/>
                  <a:pt x="0" y="116"/>
                </a:cubicBezTo>
                <a:cubicBezTo>
                  <a:pt x="1" y="102"/>
                  <a:pt x="9" y="89"/>
                  <a:pt x="21" y="81"/>
                </a:cubicBezTo>
                <a:close/>
              </a:path>
            </a:pathLst>
          </a:custGeom>
          <a:gradFill flip="none" rotWithShape="1">
            <a:gsLst>
              <a:gs pos="0">
                <a:srgbClr val="00B0F0"/>
              </a:gs>
              <a:gs pos="45000">
                <a:srgbClr val="0079DE"/>
              </a:gs>
              <a:gs pos="100000">
                <a:srgbClr val="0060BF"/>
              </a:gs>
            </a:gsLst>
            <a:lin ang="13500000" scaled="1"/>
            <a:tileRect/>
          </a:gradFill>
          <a:ln w="19050">
            <a:solidFill>
              <a:srgbClr val="0060BF"/>
            </a:solidFill>
          </a:ln>
          <a:effectLst>
            <a:outerShdw blurRad="419100" dist="406400" dir="2700000" sx="90000" sy="9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500" dirty="0"/>
          </a:p>
        </p:txBody>
      </p:sp>
      <p:sp>
        <p:nvSpPr>
          <p:cNvPr id="5" name="Freeform 38">
            <a:extLst>
              <a:ext uri="{FF2B5EF4-FFF2-40B4-BE49-F238E27FC236}">
                <a16:creationId xmlns:a16="http://schemas.microsoft.com/office/drawing/2014/main" id="{BE20F211-B7BC-E24C-AA52-7B6BF183ED96}"/>
              </a:ext>
            </a:extLst>
          </p:cNvPr>
          <p:cNvSpPr/>
          <p:nvPr/>
        </p:nvSpPr>
        <p:spPr bwMode="auto">
          <a:xfrm>
            <a:off x="9051503" y="455039"/>
            <a:ext cx="1127632" cy="1233045"/>
          </a:xfrm>
          <a:custGeom>
            <a:avLst/>
            <a:gdLst>
              <a:gd name="T0" fmla="*/ 21 w 340"/>
              <a:gd name="T1" fmla="*/ 81 h 382"/>
              <a:gd name="T2" fmla="*/ 150 w 340"/>
              <a:gd name="T3" fmla="*/ 6 h 382"/>
              <a:gd name="T4" fmla="*/ 191 w 340"/>
              <a:gd name="T5" fmla="*/ 6 h 382"/>
              <a:gd name="T6" fmla="*/ 319 w 340"/>
              <a:gd name="T7" fmla="*/ 81 h 382"/>
              <a:gd name="T8" fmla="*/ 340 w 340"/>
              <a:gd name="T9" fmla="*/ 116 h 382"/>
              <a:gd name="T10" fmla="*/ 340 w 340"/>
              <a:gd name="T11" fmla="*/ 265 h 382"/>
              <a:gd name="T12" fmla="*/ 320 w 340"/>
              <a:gd name="T13" fmla="*/ 301 h 382"/>
              <a:gd name="T14" fmla="*/ 191 w 340"/>
              <a:gd name="T15" fmla="*/ 375 h 382"/>
              <a:gd name="T16" fmla="*/ 150 w 340"/>
              <a:gd name="T17" fmla="*/ 375 h 382"/>
              <a:gd name="T18" fmla="*/ 85 w 340"/>
              <a:gd name="T19" fmla="*/ 338 h 382"/>
              <a:gd name="T20" fmla="*/ 21 w 340"/>
              <a:gd name="T21" fmla="*/ 301 h 382"/>
              <a:gd name="T22" fmla="*/ 0 w 340"/>
              <a:gd name="T23" fmla="*/ 265 h 382"/>
              <a:gd name="T24" fmla="*/ 0 w 340"/>
              <a:gd name="T25" fmla="*/ 116 h 382"/>
              <a:gd name="T26" fmla="*/ 21 w 340"/>
              <a:gd name="T27" fmla="*/ 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382">
                <a:moveTo>
                  <a:pt x="21" y="81"/>
                </a:moveTo>
                <a:cubicBezTo>
                  <a:pt x="64" y="56"/>
                  <a:pt x="107" y="31"/>
                  <a:pt x="150" y="6"/>
                </a:cubicBezTo>
                <a:cubicBezTo>
                  <a:pt x="163" y="0"/>
                  <a:pt x="178" y="0"/>
                  <a:pt x="191" y="6"/>
                </a:cubicBezTo>
                <a:cubicBezTo>
                  <a:pt x="234" y="31"/>
                  <a:pt x="277" y="56"/>
                  <a:pt x="319" y="81"/>
                </a:cubicBezTo>
                <a:cubicBezTo>
                  <a:pt x="332" y="88"/>
                  <a:pt x="340" y="102"/>
                  <a:pt x="340" y="116"/>
                </a:cubicBezTo>
                <a:cubicBezTo>
                  <a:pt x="340" y="265"/>
                  <a:pt x="340" y="265"/>
                  <a:pt x="340" y="265"/>
                </a:cubicBezTo>
                <a:cubicBezTo>
                  <a:pt x="340" y="280"/>
                  <a:pt x="332" y="293"/>
                  <a:pt x="320" y="301"/>
                </a:cubicBezTo>
                <a:cubicBezTo>
                  <a:pt x="191" y="375"/>
                  <a:pt x="191" y="375"/>
                  <a:pt x="191" y="375"/>
                </a:cubicBezTo>
                <a:cubicBezTo>
                  <a:pt x="178" y="382"/>
                  <a:pt x="162" y="382"/>
                  <a:pt x="150" y="375"/>
                </a:cubicBezTo>
                <a:cubicBezTo>
                  <a:pt x="85" y="338"/>
                  <a:pt x="85" y="338"/>
                  <a:pt x="85" y="338"/>
                </a:cubicBezTo>
                <a:cubicBezTo>
                  <a:pt x="21" y="301"/>
                  <a:pt x="21" y="301"/>
                  <a:pt x="21" y="301"/>
                </a:cubicBezTo>
                <a:cubicBezTo>
                  <a:pt x="9" y="293"/>
                  <a:pt x="1" y="280"/>
                  <a:pt x="0" y="265"/>
                </a:cubicBezTo>
                <a:cubicBezTo>
                  <a:pt x="0" y="116"/>
                  <a:pt x="0" y="116"/>
                  <a:pt x="0" y="116"/>
                </a:cubicBezTo>
                <a:cubicBezTo>
                  <a:pt x="1" y="102"/>
                  <a:pt x="9" y="89"/>
                  <a:pt x="21" y="81"/>
                </a:cubicBezTo>
                <a:close/>
              </a:path>
            </a:pathLst>
          </a:custGeom>
          <a:gradFill flip="none" rotWithShape="1">
            <a:gsLst>
              <a:gs pos="0">
                <a:srgbClr val="00B0F0"/>
              </a:gs>
              <a:gs pos="45000">
                <a:srgbClr val="0079DE"/>
              </a:gs>
              <a:gs pos="100000">
                <a:srgbClr val="0060BF"/>
              </a:gs>
            </a:gsLst>
            <a:lin ang="13500000" scaled="1"/>
            <a:tileRect/>
          </a:gradFill>
          <a:ln w="19050">
            <a:solidFill>
              <a:srgbClr val="0060BF"/>
            </a:solidFill>
          </a:ln>
          <a:effectLst>
            <a:outerShdw blurRad="419100" dist="406400" dir="2700000" sx="90000" sy="9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500" dirty="0"/>
          </a:p>
        </p:txBody>
      </p:sp>
      <p:sp>
        <p:nvSpPr>
          <p:cNvPr id="6" name="Text Box 44">
            <a:extLst>
              <a:ext uri="{FF2B5EF4-FFF2-40B4-BE49-F238E27FC236}">
                <a16:creationId xmlns:a16="http://schemas.microsoft.com/office/drawing/2014/main" id="{87EE56B7-5331-CC4D-A0FB-7D19FD99F950}"/>
              </a:ext>
            </a:extLst>
          </p:cNvPr>
          <p:cNvSpPr txBox="1">
            <a:spLocks noChangeArrowheads="1"/>
          </p:cNvSpPr>
          <p:nvPr/>
        </p:nvSpPr>
        <p:spPr bwMode="auto">
          <a:xfrm>
            <a:off x="1346647" y="1773610"/>
            <a:ext cx="9361039" cy="4046172"/>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2400" b="1" dirty="0">
                <a:solidFill>
                  <a:srgbClr val="01458E"/>
                </a:solidFill>
                <a:latin typeface="华文楷体" panose="02010600040101010101" pitchFamily="2" charset="-122"/>
                <a:ea typeface="华文楷体" panose="02010600040101010101" pitchFamily="2" charset="-122"/>
              </a:rPr>
              <a:t> </a:t>
            </a:r>
            <a:r>
              <a:rPr lang="zh-CN" altLang="zh-CN" sz="2400" b="1" dirty="0">
                <a:solidFill>
                  <a:srgbClr val="01458E"/>
                </a:solidFill>
                <a:latin typeface="华文楷体" panose="02010600040101010101" pitchFamily="2" charset="-122"/>
                <a:ea typeface="华文楷体" panose="02010600040101010101" pitchFamily="2" charset="-122"/>
              </a:rPr>
              <a:t>各位领导，山东能源肥矿集团白庄煤矿安全信息化建设和安全监控系统的稳定运行，得益于国家煤矿安监局“科技兴安、信息化强安”的决策和部署，得益于山东煤矿安监局的积极协调和强力推动，得益于相关科研院所的技术研发和大力支持，得益于企业各方的认真贯彻和坚定落实。白庄煤矿将继续深入贯彻落实上级安全生产方针，坚定“端安全碗、吃安全饭、挣安全钱”的安全发展理念，扎实做好各项工作，为煤矿安全发展做出应有贡献。同时，也衷心希望各位领导继续关心肥矿发展，莅临指导工作。</a:t>
            </a:r>
          </a:p>
        </p:txBody>
      </p:sp>
      <p:pic>
        <p:nvPicPr>
          <p:cNvPr id="7" name="图片 6">
            <a:extLst>
              <a:ext uri="{FF2B5EF4-FFF2-40B4-BE49-F238E27FC236}">
                <a16:creationId xmlns:a16="http://schemas.microsoft.com/office/drawing/2014/main" id="{E2B6F797-6467-6641-8A9E-BA8024F0B0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313334" y="3945752"/>
            <a:ext cx="1760058" cy="2500084"/>
          </a:xfrm>
          <a:prstGeom prst="rect">
            <a:avLst/>
          </a:prstGeom>
        </p:spPr>
      </p:pic>
    </p:spTree>
    <p:extLst>
      <p:ext uri="{BB962C8B-B14F-4D97-AF65-F5344CB8AC3E}">
        <p14:creationId xmlns:p14="http://schemas.microsoft.com/office/powerpoint/2010/main" val="27809858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30000" fill="hold" grpId="1" nodeType="withEffect">
                                  <p:stCondLst>
                                    <p:cond delay="0"/>
                                  </p:stCondLst>
                                  <p:childTnLst>
                                    <p:animMotion origin="layout" path="M 1.72306E-6 -0.0398 L 1.72306E-6 0.14812 " pathEditMode="relative" rAng="0" ptsTypes="AA">
                                      <p:cBhvr>
                                        <p:cTn id="9" dur="750" spd="-100000" fill="hold"/>
                                        <p:tgtEl>
                                          <p:spTgt spid="4"/>
                                        </p:tgtEl>
                                        <p:attrNameLst>
                                          <p:attrName>ppt_x</p:attrName>
                                          <p:attrName>ppt_y</p:attrName>
                                        </p:attrNameLst>
                                      </p:cBhvr>
                                      <p:rCtr x="0" y="9396"/>
                                    </p:animMotion>
                                  </p:childTnLst>
                                </p:cTn>
                              </p:par>
                              <p:par>
                                <p:cTn id="10" presetID="42" presetClass="path" presetSubtype="0" accel="30000" decel="30000" fill="hold" grpId="2" nodeType="withEffect">
                                  <p:stCondLst>
                                    <p:cond delay="750"/>
                                  </p:stCondLst>
                                  <p:childTnLst>
                                    <p:animMotion origin="layout" path="M 1.72306E-6 -0.0398 L 1.72306E-6 -3.83939E-6 " pathEditMode="relative" rAng="0" ptsTypes="AA">
                                      <p:cBhvr>
                                        <p:cTn id="11" dur="750" fill="hold"/>
                                        <p:tgtEl>
                                          <p:spTgt spid="4"/>
                                        </p:tgtEl>
                                        <p:attrNameLst>
                                          <p:attrName>ppt_x</p:attrName>
                                          <p:attrName>ppt_y</p:attrName>
                                        </p:attrNameLst>
                                      </p:cBhvr>
                                      <p:rCtr x="0" y="1990"/>
                                    </p:animMotion>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42" presetClass="path" presetSubtype="0" decel="30000" fill="hold" grpId="1" nodeType="withEffect">
                                  <p:stCondLst>
                                    <p:cond delay="0"/>
                                  </p:stCondLst>
                                  <p:childTnLst>
                                    <p:animMotion origin="layout" path="M -1.32223E-6 -0.0398 L -1.32223E-6 0.14812 " pathEditMode="relative" rAng="0" ptsTypes="AA">
                                      <p:cBhvr>
                                        <p:cTn id="16" dur="750" spd="-100000" fill="hold"/>
                                        <p:tgtEl>
                                          <p:spTgt spid="5"/>
                                        </p:tgtEl>
                                        <p:attrNameLst>
                                          <p:attrName>ppt_x</p:attrName>
                                          <p:attrName>ppt_y</p:attrName>
                                        </p:attrNameLst>
                                      </p:cBhvr>
                                      <p:rCtr x="0" y="9396"/>
                                    </p:animMotion>
                                  </p:childTnLst>
                                </p:cTn>
                              </p:par>
                              <p:par>
                                <p:cTn id="17" presetID="42" presetClass="path" presetSubtype="0" accel="30000" decel="30000" fill="hold" grpId="2" nodeType="withEffect">
                                  <p:stCondLst>
                                    <p:cond delay="750"/>
                                  </p:stCondLst>
                                  <p:childTnLst>
                                    <p:animMotion origin="layout" path="M -1.32223E-6 -0.0398 L -1.32223E-6 -3.83939E-6 " pathEditMode="relative" rAng="0" ptsTypes="AA">
                                      <p:cBhvr>
                                        <p:cTn id="18" dur="750" fill="hold"/>
                                        <p:tgtEl>
                                          <p:spTgt spid="5"/>
                                        </p:tgtEl>
                                        <p:attrNameLst>
                                          <p:attrName>ppt_x</p:attrName>
                                          <p:attrName>ppt_y</p:attrName>
                                        </p:attrNameLst>
                                      </p:cBhvr>
                                      <p:rCtr x="0" y="1990"/>
                                    </p:animMotion>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Effect transition="in" filter="fade">
                                      <p:cBhvr>
                                        <p:cTn id="26" dur="300"/>
                                        <p:tgtEl>
                                          <p:spTgt spid="6"/>
                                        </p:tgtEl>
                                      </p:cBhvr>
                                    </p:animEffect>
                                  </p:childTnLst>
                                </p:cTn>
                              </p:par>
                            </p:childTnLst>
                          </p:cTn>
                        </p:par>
                        <p:par>
                          <p:cTn id="27" fill="hold">
                            <p:stCondLst>
                              <p:cond delay="899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4" grpId="2" animBg="1"/>
      <p:bldP spid="5" grpId="0" animBg="1"/>
      <p:bldP spid="5" grpId="1" animBg="1"/>
      <p:bldP spid="5" grpId="2"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球5">
            <a:extLst>
              <a:ext uri="{FF2B5EF4-FFF2-40B4-BE49-F238E27FC236}">
                <a16:creationId xmlns:a16="http://schemas.microsoft.com/office/drawing/2014/main" id="{A1B21F17-CE4F-8047-B895-AD2B9855F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844775" y="1024899"/>
            <a:ext cx="2646888" cy="2260883"/>
          </a:xfrm>
          <a:prstGeom prst="rect">
            <a:avLst/>
          </a:prstGeom>
          <a:noFill/>
          <a:extLst>
            <a:ext uri="{909E8E84-426E-40DD-AFC4-6F175D3DCCD1}">
              <a14:hiddenFill xmlns:a14="http://schemas.microsoft.com/office/drawing/2010/main">
                <a:solidFill>
                  <a:srgbClr val="FFFFFF"/>
                </a:solidFill>
              </a14:hiddenFill>
            </a:ext>
          </a:extLst>
        </p:spPr>
      </p:pic>
      <p:pic>
        <p:nvPicPr>
          <p:cNvPr id="45" name="球6">
            <a:extLst>
              <a:ext uri="{FF2B5EF4-FFF2-40B4-BE49-F238E27FC236}">
                <a16:creationId xmlns:a16="http://schemas.microsoft.com/office/drawing/2014/main" id="{665E0271-215D-9140-AD8D-1484540F59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827371" y="1024894"/>
            <a:ext cx="2646887" cy="2260884"/>
          </a:xfrm>
          <a:prstGeom prst="rect">
            <a:avLst/>
          </a:prstGeom>
          <a:noFill/>
          <a:extLst>
            <a:ext uri="{909E8E84-426E-40DD-AFC4-6F175D3DCCD1}">
              <a14:hiddenFill xmlns:a14="http://schemas.microsoft.com/office/drawing/2010/main">
                <a:solidFill>
                  <a:srgbClr val="FFFFFF"/>
                </a:solidFill>
              </a14:hiddenFill>
            </a:ext>
          </a:extLst>
        </p:spPr>
      </p:pic>
      <p:pic>
        <p:nvPicPr>
          <p:cNvPr id="46" name="球1">
            <a:extLst>
              <a:ext uri="{FF2B5EF4-FFF2-40B4-BE49-F238E27FC236}">
                <a16:creationId xmlns:a16="http://schemas.microsoft.com/office/drawing/2014/main" id="{5617C9F9-A642-1643-B937-45F5E52241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900559" y="1053534"/>
            <a:ext cx="2646888" cy="2260883"/>
          </a:xfrm>
          <a:prstGeom prst="rect">
            <a:avLst/>
          </a:prstGeom>
          <a:noFill/>
          <a:extLst>
            <a:ext uri="{909E8E84-426E-40DD-AFC4-6F175D3DCCD1}">
              <a14:hiddenFill xmlns:a14="http://schemas.microsoft.com/office/drawing/2010/main">
                <a:solidFill>
                  <a:srgbClr val="FFFFFF"/>
                </a:solidFill>
              </a14:hiddenFill>
            </a:ext>
          </a:extLst>
        </p:spPr>
      </p:pic>
      <p:pic>
        <p:nvPicPr>
          <p:cNvPr id="47" name="球0">
            <a:extLst>
              <a:ext uri="{FF2B5EF4-FFF2-40B4-BE49-F238E27FC236}">
                <a16:creationId xmlns:a16="http://schemas.microsoft.com/office/drawing/2014/main" id="{EB65C380-D680-3F44-BB94-924967EA39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956343" y="1024899"/>
            <a:ext cx="2646888" cy="2260883"/>
          </a:xfrm>
          <a:prstGeom prst="rect">
            <a:avLst/>
          </a:prstGeom>
          <a:noFill/>
          <a:extLst>
            <a:ext uri="{909E8E84-426E-40DD-AFC4-6F175D3DCCD1}">
              <a14:hiddenFill xmlns:a14="http://schemas.microsoft.com/office/drawing/2010/main">
                <a:solidFill>
                  <a:srgbClr val="FFFFFF"/>
                </a:solidFill>
              </a14:hiddenFill>
            </a:ext>
          </a:extLst>
        </p:spPr>
      </p:pic>
      <p:pic>
        <p:nvPicPr>
          <p:cNvPr id="48" name="球2">
            <a:extLst>
              <a:ext uri="{FF2B5EF4-FFF2-40B4-BE49-F238E27FC236}">
                <a16:creationId xmlns:a16="http://schemas.microsoft.com/office/drawing/2014/main" id="{BE1AEF28-E1CA-BF40-B86A-1B718501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994719" y="1024899"/>
            <a:ext cx="2646888" cy="226088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692">
            <a:extLst>
              <a:ext uri="{FF2B5EF4-FFF2-40B4-BE49-F238E27FC236}">
                <a16:creationId xmlns:a16="http://schemas.microsoft.com/office/drawing/2014/main" id="{AE9C1BDA-E18F-B544-A0A5-65A94D743585}"/>
              </a:ext>
            </a:extLst>
          </p:cNvPr>
          <p:cNvSpPr txBox="1"/>
          <p:nvPr/>
        </p:nvSpPr>
        <p:spPr>
          <a:xfrm>
            <a:off x="1022611" y="4200529"/>
            <a:ext cx="10153128" cy="1200329"/>
          </a:xfrm>
          <a:prstGeom prst="rect">
            <a:avLst/>
          </a:prstGeom>
          <a:noFill/>
        </p:spPr>
        <p:txBody>
          <a:bodyPr wrap="square" rtlCol="0">
            <a:spAutoFit/>
          </a:bodyPr>
          <a:lstStyle/>
          <a:p>
            <a:pPr algn="ctr"/>
            <a:r>
              <a:rPr lang="zh-CN" altLang="en-US" sz="3600" b="1" dirty="0">
                <a:solidFill>
                  <a:schemeClr val="tx1">
                    <a:lumMod val="75000"/>
                    <a:lumOff val="25000"/>
                  </a:schemeClr>
                </a:solidFill>
                <a:latin typeface="华文楷体" panose="02010600040101010101" pitchFamily="2" charset="-122"/>
                <a:ea typeface="华文楷体" panose="02010600040101010101" pitchFamily="2" charset="-122"/>
              </a:rPr>
              <a:t>我的汇报完了，不当之处</a:t>
            </a:r>
            <a:endParaRPr lang="en-US" altLang="zh-CN" sz="3600" b="1" dirty="0">
              <a:solidFill>
                <a:schemeClr val="tx1">
                  <a:lumMod val="75000"/>
                  <a:lumOff val="25000"/>
                </a:schemeClr>
              </a:solidFill>
              <a:latin typeface="华文楷体" panose="02010600040101010101" pitchFamily="2" charset="-122"/>
              <a:ea typeface="华文楷体" panose="02010600040101010101" pitchFamily="2" charset="-122"/>
            </a:endParaRPr>
          </a:p>
          <a:p>
            <a:pPr algn="ctr"/>
            <a:r>
              <a:rPr lang="zh-CN" altLang="en-US" sz="3600" b="1" dirty="0">
                <a:solidFill>
                  <a:schemeClr val="tx1">
                    <a:lumMod val="75000"/>
                    <a:lumOff val="25000"/>
                  </a:schemeClr>
                </a:solidFill>
                <a:latin typeface="华文楷体" panose="02010600040101010101" pitchFamily="2" charset="-122"/>
                <a:ea typeface="华文楷体" panose="02010600040101010101" pitchFamily="2" charset="-122"/>
              </a:rPr>
              <a:t>                       请各位领导批评指正！！！</a:t>
            </a:r>
          </a:p>
        </p:txBody>
      </p:sp>
      <p:sp>
        <p:nvSpPr>
          <p:cNvPr id="51" name="文本框 50">
            <a:extLst>
              <a:ext uri="{FF2B5EF4-FFF2-40B4-BE49-F238E27FC236}">
                <a16:creationId xmlns:a16="http://schemas.microsoft.com/office/drawing/2014/main" id="{E4399C6D-AFA2-864A-AFF0-A545B9F785BE}"/>
              </a:ext>
            </a:extLst>
          </p:cNvPr>
          <p:cNvSpPr txBox="1"/>
          <p:nvPr/>
        </p:nvSpPr>
        <p:spPr>
          <a:xfrm>
            <a:off x="4479640" y="4200529"/>
            <a:ext cx="233397" cy="248209"/>
          </a:xfrm>
          <a:prstGeom prst="rect">
            <a:avLst/>
          </a:prstGeom>
          <a:noFill/>
        </p:spPr>
        <p:txBody>
          <a:bodyPr wrap="square" rtlCol="0">
            <a:spAutoFit/>
          </a:bodyPr>
          <a:lstStyle/>
          <a:p>
            <a:pPr algn="ctr"/>
            <a:endParaRPr lang="zh-CN" altLang="en-US" sz="1013">
              <a:solidFill>
                <a:srgbClr val="0060BF"/>
              </a:solidFill>
            </a:endParaRPr>
          </a:p>
        </p:txBody>
      </p:sp>
      <p:sp>
        <p:nvSpPr>
          <p:cNvPr id="52" name="文本框 51">
            <a:extLst>
              <a:ext uri="{FF2B5EF4-FFF2-40B4-BE49-F238E27FC236}">
                <a16:creationId xmlns:a16="http://schemas.microsoft.com/office/drawing/2014/main" id="{282B49DE-85F1-5545-AEDF-D20492072B39}"/>
              </a:ext>
            </a:extLst>
          </p:cNvPr>
          <p:cNvSpPr txBox="1"/>
          <p:nvPr/>
        </p:nvSpPr>
        <p:spPr>
          <a:xfrm>
            <a:off x="8547451" y="1337490"/>
            <a:ext cx="878665" cy="1446550"/>
          </a:xfrm>
          <a:prstGeom prst="rect">
            <a:avLst/>
          </a:prstGeom>
          <a:noFill/>
        </p:spPr>
        <p:txBody>
          <a:bodyPr wrap="square" rtlCol="0">
            <a:spAutoFit/>
          </a:bodyPr>
          <a:lstStyle/>
          <a:p>
            <a:r>
              <a:rPr lang="zh-CN" altLang="en-US" sz="8800" b="1" dirty="0">
                <a:solidFill>
                  <a:schemeClr val="bg1"/>
                </a:solidFill>
                <a:effectLst>
                  <a:outerShdw blurRad="50800" dist="76200" dir="5400000" algn="ctr" rotWithShape="0">
                    <a:srgbClr val="000000">
                      <a:alpha val="58000"/>
                    </a:srgbClr>
                  </a:outerShdw>
                </a:effectLst>
                <a:latin typeface="华文楷体" panose="02010600040101010101" pitchFamily="2" charset="-122"/>
                <a:ea typeface="华文楷体" panose="02010600040101010101" pitchFamily="2" charset="-122"/>
              </a:rPr>
              <a:t>家</a:t>
            </a:r>
          </a:p>
        </p:txBody>
      </p:sp>
      <p:sp>
        <p:nvSpPr>
          <p:cNvPr id="53" name="文本框 52">
            <a:extLst>
              <a:ext uri="{FF2B5EF4-FFF2-40B4-BE49-F238E27FC236}">
                <a16:creationId xmlns:a16="http://schemas.microsoft.com/office/drawing/2014/main" id="{408B08A0-2E00-014C-BA72-F21EB1AEDD7E}"/>
              </a:ext>
            </a:extLst>
          </p:cNvPr>
          <p:cNvSpPr txBox="1"/>
          <p:nvPr/>
        </p:nvSpPr>
        <p:spPr>
          <a:xfrm>
            <a:off x="4618997" y="1335172"/>
            <a:ext cx="878665" cy="1446550"/>
          </a:xfrm>
          <a:prstGeom prst="rect">
            <a:avLst/>
          </a:prstGeom>
          <a:noFill/>
        </p:spPr>
        <p:txBody>
          <a:bodyPr wrap="square" rtlCol="0">
            <a:spAutoFit/>
          </a:bodyPr>
          <a:lstStyle/>
          <a:p>
            <a:r>
              <a:rPr lang="zh-CN" altLang="en-US" sz="8800" b="1" dirty="0">
                <a:solidFill>
                  <a:schemeClr val="bg1"/>
                </a:solidFill>
                <a:effectLst>
                  <a:outerShdw blurRad="50800" dist="76200" dir="5400000" algn="ctr" rotWithShape="0">
                    <a:srgbClr val="000000">
                      <a:alpha val="58000"/>
                    </a:srgbClr>
                  </a:outerShdw>
                </a:effectLst>
                <a:latin typeface="华文楷体" panose="02010600040101010101" pitchFamily="2" charset="-122"/>
                <a:ea typeface="华文楷体" panose="02010600040101010101" pitchFamily="2" charset="-122"/>
              </a:rPr>
              <a:t>谢</a:t>
            </a:r>
          </a:p>
        </p:txBody>
      </p:sp>
      <p:sp>
        <p:nvSpPr>
          <p:cNvPr id="54" name="文本框 53">
            <a:extLst>
              <a:ext uri="{FF2B5EF4-FFF2-40B4-BE49-F238E27FC236}">
                <a16:creationId xmlns:a16="http://schemas.microsoft.com/office/drawing/2014/main" id="{47C4643D-75C5-3C41-8F01-8A27F76C284C}"/>
              </a:ext>
            </a:extLst>
          </p:cNvPr>
          <p:cNvSpPr txBox="1"/>
          <p:nvPr/>
        </p:nvSpPr>
        <p:spPr>
          <a:xfrm>
            <a:off x="2672731" y="1335172"/>
            <a:ext cx="878665" cy="1446550"/>
          </a:xfrm>
          <a:prstGeom prst="rect">
            <a:avLst/>
          </a:prstGeom>
          <a:noFill/>
        </p:spPr>
        <p:txBody>
          <a:bodyPr wrap="square" rtlCol="0">
            <a:spAutoFit/>
          </a:bodyPr>
          <a:lstStyle/>
          <a:p>
            <a:r>
              <a:rPr lang="zh-CN" altLang="en-US" sz="8800" b="1" dirty="0">
                <a:solidFill>
                  <a:schemeClr val="bg1"/>
                </a:solidFill>
                <a:effectLst>
                  <a:outerShdw blurRad="63500" dist="76200" dir="5400000" algn="ctr" rotWithShape="0">
                    <a:srgbClr val="000000">
                      <a:alpha val="58000"/>
                    </a:srgbClr>
                  </a:outerShdw>
                </a:effectLst>
                <a:latin typeface="华文楷体" panose="02010600040101010101" pitchFamily="2" charset="-122"/>
                <a:ea typeface="华文楷体" panose="02010600040101010101" pitchFamily="2" charset="-122"/>
              </a:rPr>
              <a:t>谢</a:t>
            </a:r>
          </a:p>
        </p:txBody>
      </p:sp>
      <p:sp>
        <p:nvSpPr>
          <p:cNvPr id="55" name="文本框 54">
            <a:extLst>
              <a:ext uri="{FF2B5EF4-FFF2-40B4-BE49-F238E27FC236}">
                <a16:creationId xmlns:a16="http://schemas.microsoft.com/office/drawing/2014/main" id="{64D108B2-91DD-6B4D-AB8F-E032D48980D0}"/>
              </a:ext>
            </a:extLst>
          </p:cNvPr>
          <p:cNvSpPr txBox="1"/>
          <p:nvPr/>
        </p:nvSpPr>
        <p:spPr>
          <a:xfrm>
            <a:off x="6585827" y="1337490"/>
            <a:ext cx="878665" cy="1446550"/>
          </a:xfrm>
          <a:prstGeom prst="rect">
            <a:avLst/>
          </a:prstGeom>
          <a:noFill/>
        </p:spPr>
        <p:txBody>
          <a:bodyPr wrap="square" rtlCol="0">
            <a:spAutoFit/>
          </a:bodyPr>
          <a:lstStyle/>
          <a:p>
            <a:r>
              <a:rPr lang="zh-CN" altLang="en-US" sz="8800" b="1" dirty="0">
                <a:solidFill>
                  <a:schemeClr val="bg1"/>
                </a:solidFill>
                <a:effectLst>
                  <a:outerShdw blurRad="50800" dist="76200" dir="5400000" algn="ctr" rotWithShape="0">
                    <a:srgbClr val="000000">
                      <a:alpha val="58000"/>
                    </a:srgbClr>
                  </a:outerShdw>
                </a:effectLst>
                <a:latin typeface="华文楷体" panose="02010600040101010101" pitchFamily="2" charset="-122"/>
                <a:ea typeface="华文楷体" panose="02010600040101010101" pitchFamily="2" charset="-122"/>
              </a:rPr>
              <a:t>大</a:t>
            </a:r>
          </a:p>
        </p:txBody>
      </p:sp>
    </p:spTree>
    <p:extLst>
      <p:ext uri="{BB962C8B-B14F-4D97-AF65-F5344CB8AC3E}">
        <p14:creationId xmlns:p14="http://schemas.microsoft.com/office/powerpoint/2010/main" val="19391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par>
                                <p:cTn id="8" presetID="60" presetClass="path" presetSubtype="0" fill="hold" nodeType="withEffect">
                                  <p:stCondLst>
                                    <p:cond delay="0"/>
                                  </p:stCondLst>
                                  <p:childTnLst>
                                    <p:animMotion origin="layout" path="M 0.28983 -0.28952 L -0.27238 -0.19764 L 0.8562 -0.10576 L -0.00013 8.9794E-7 " pathEditMode="relative" rAng="0" ptsTypes="AAAA">
                                      <p:cBhvr>
                                        <p:cTn id="9" dur="2000" fill="hold"/>
                                        <p:tgtEl>
                                          <p:spTgt spid="48"/>
                                        </p:tgtEl>
                                        <p:attrNameLst>
                                          <p:attrName>ppt_x</p:attrName>
                                          <p:attrName>ppt_y</p:attrName>
                                        </p:attrNameLst>
                                      </p:cBhvr>
                                      <p:rCtr x="208" y="14464"/>
                                    </p:animMotion>
                                  </p:childTnLst>
                                </p:cTn>
                              </p:par>
                              <p:par>
                                <p:cTn id="10" presetID="23" presetClass="entr" presetSubtype="16"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2000" fill="hold"/>
                                        <p:tgtEl>
                                          <p:spTgt spid="48"/>
                                        </p:tgtEl>
                                        <p:attrNameLst>
                                          <p:attrName>ppt_w</p:attrName>
                                        </p:attrNameLst>
                                      </p:cBhvr>
                                      <p:tavLst>
                                        <p:tav tm="0">
                                          <p:val>
                                            <p:fltVal val="0"/>
                                          </p:val>
                                        </p:tav>
                                        <p:tav tm="100000">
                                          <p:val>
                                            <p:strVal val="#ppt_w"/>
                                          </p:val>
                                        </p:tav>
                                      </p:tavLst>
                                    </p:anim>
                                    <p:anim calcmode="lin" valueType="num">
                                      <p:cBhvr>
                                        <p:cTn id="13" dur="2000" fill="hold"/>
                                        <p:tgtEl>
                                          <p:spTgt spid="48"/>
                                        </p:tgtEl>
                                        <p:attrNameLst>
                                          <p:attrName>ppt_h</p:attrName>
                                        </p:attrNameLst>
                                      </p:cBhvr>
                                      <p:tavLst>
                                        <p:tav tm="0">
                                          <p:val>
                                            <p:fltVal val="0"/>
                                          </p:val>
                                        </p:tav>
                                        <p:tav tm="100000">
                                          <p:val>
                                            <p:strVal val="#ppt_h"/>
                                          </p:val>
                                        </p:tav>
                                      </p:tavLst>
                                    </p:anim>
                                  </p:childTnLst>
                                </p:cTn>
                              </p:par>
                              <p:par>
                                <p:cTn id="14" presetID="10" presetClass="entr" presetSubtype="0" fill="hold" nodeType="withEffect">
                                  <p:stCondLst>
                                    <p:cond delay="100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childTnLst>
                                </p:cTn>
                              </p:par>
                              <p:par>
                                <p:cTn id="17" presetID="60" presetClass="path" presetSubtype="0" fill="hold" nodeType="withEffect">
                                  <p:stCondLst>
                                    <p:cond delay="1000"/>
                                  </p:stCondLst>
                                  <p:childTnLst>
                                    <p:animMotion origin="layout" path="M 0.08511 -0.27771 L -0.4771 -0.18607 L 0.65161 -0.09419 L -0.00013 8.9794E-7 " pathEditMode="relative" rAng="0" ptsTypes="AAAA">
                                      <p:cBhvr>
                                        <p:cTn id="18" dur="2000" fill="hold"/>
                                        <p:tgtEl>
                                          <p:spTgt spid="47"/>
                                        </p:tgtEl>
                                        <p:attrNameLst>
                                          <p:attrName>ppt_x</p:attrName>
                                          <p:attrName>ppt_y</p:attrName>
                                        </p:attrNameLst>
                                      </p:cBhvr>
                                      <p:rCtr x="208" y="13886"/>
                                    </p:animMotion>
                                  </p:childTnLst>
                                </p:cTn>
                              </p:par>
                              <p:par>
                                <p:cTn id="19" presetID="23" presetClass="entr" presetSubtype="16" fill="hold" nodeType="withEffect">
                                  <p:stCondLst>
                                    <p:cond delay="1000"/>
                                  </p:stCondLst>
                                  <p:childTnLst>
                                    <p:set>
                                      <p:cBhvr>
                                        <p:cTn id="20" dur="1" fill="hold">
                                          <p:stCondLst>
                                            <p:cond delay="0"/>
                                          </p:stCondLst>
                                        </p:cTn>
                                        <p:tgtEl>
                                          <p:spTgt spid="47"/>
                                        </p:tgtEl>
                                        <p:attrNameLst>
                                          <p:attrName>style.visibility</p:attrName>
                                        </p:attrNameLst>
                                      </p:cBhvr>
                                      <p:to>
                                        <p:strVal val="visible"/>
                                      </p:to>
                                    </p:set>
                                    <p:anim calcmode="lin" valueType="num">
                                      <p:cBhvr>
                                        <p:cTn id="21" dur="2000" fill="hold"/>
                                        <p:tgtEl>
                                          <p:spTgt spid="47"/>
                                        </p:tgtEl>
                                        <p:attrNameLst>
                                          <p:attrName>ppt_w</p:attrName>
                                        </p:attrNameLst>
                                      </p:cBhvr>
                                      <p:tavLst>
                                        <p:tav tm="0">
                                          <p:val>
                                            <p:fltVal val="0"/>
                                          </p:val>
                                        </p:tav>
                                        <p:tav tm="100000">
                                          <p:val>
                                            <p:strVal val="#ppt_w"/>
                                          </p:val>
                                        </p:tav>
                                      </p:tavLst>
                                    </p:anim>
                                    <p:anim calcmode="lin" valueType="num">
                                      <p:cBhvr>
                                        <p:cTn id="22" dur="2000" fill="hold"/>
                                        <p:tgtEl>
                                          <p:spTgt spid="47"/>
                                        </p:tgtEl>
                                        <p:attrNameLst>
                                          <p:attrName>ppt_h</p:attrName>
                                        </p:attrNameLst>
                                      </p:cBhvr>
                                      <p:tavLst>
                                        <p:tav tm="0">
                                          <p:val>
                                            <p:fltVal val="0"/>
                                          </p:val>
                                        </p:tav>
                                        <p:tav tm="100000">
                                          <p:val>
                                            <p:strVal val="#ppt_h"/>
                                          </p:val>
                                        </p:tav>
                                      </p:tavLst>
                                    </p:anim>
                                  </p:childTnLst>
                                </p:cTn>
                              </p:par>
                              <p:par>
                                <p:cTn id="23" presetID="10" presetClass="entr" presetSubtype="0" fill="hold" nodeType="withEffect">
                                  <p:stCondLst>
                                    <p:cond delay="200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1000"/>
                                        <p:tgtEl>
                                          <p:spTgt spid="46"/>
                                        </p:tgtEl>
                                      </p:cBhvr>
                                    </p:animEffect>
                                  </p:childTnLst>
                                </p:cTn>
                              </p:par>
                              <p:par>
                                <p:cTn id="26" presetID="60" presetClass="path" presetSubtype="0" fill="hold" nodeType="withEffect">
                                  <p:stCondLst>
                                    <p:cond delay="2000"/>
                                  </p:stCondLst>
                                  <p:childTnLst>
                                    <p:animMotion origin="layout" path="M -0.11973 -0.2865 L -0.68194 -0.19509 L 0.44664 -0.10275 L -0.00937 -4.80444E-6 " pathEditMode="relative" rAng="0" ptsTypes="AAAA">
                                      <p:cBhvr>
                                        <p:cTn id="27" dur="2000" fill="hold"/>
                                        <p:tgtEl>
                                          <p:spTgt spid="46"/>
                                        </p:tgtEl>
                                        <p:attrNameLst>
                                          <p:attrName>ppt_x</p:attrName>
                                          <p:attrName>ppt_y</p:attrName>
                                        </p:attrNameLst>
                                      </p:cBhvr>
                                      <p:rCtr x="208" y="14325"/>
                                    </p:animMotion>
                                  </p:childTnLst>
                                </p:cTn>
                              </p:par>
                              <p:par>
                                <p:cTn id="28" presetID="23" presetClass="entr" presetSubtype="16" fill="hold" nodeType="withEffect">
                                  <p:stCondLst>
                                    <p:cond delay="2000"/>
                                  </p:stCondLst>
                                  <p:childTnLst>
                                    <p:set>
                                      <p:cBhvr>
                                        <p:cTn id="29" dur="1" fill="hold">
                                          <p:stCondLst>
                                            <p:cond delay="0"/>
                                          </p:stCondLst>
                                        </p:cTn>
                                        <p:tgtEl>
                                          <p:spTgt spid="46"/>
                                        </p:tgtEl>
                                        <p:attrNameLst>
                                          <p:attrName>style.visibility</p:attrName>
                                        </p:attrNameLst>
                                      </p:cBhvr>
                                      <p:to>
                                        <p:strVal val="visible"/>
                                      </p:to>
                                    </p:set>
                                    <p:anim calcmode="lin" valueType="num">
                                      <p:cBhvr>
                                        <p:cTn id="30" dur="2000" fill="hold"/>
                                        <p:tgtEl>
                                          <p:spTgt spid="46"/>
                                        </p:tgtEl>
                                        <p:attrNameLst>
                                          <p:attrName>ppt_w</p:attrName>
                                        </p:attrNameLst>
                                      </p:cBhvr>
                                      <p:tavLst>
                                        <p:tav tm="0">
                                          <p:val>
                                            <p:fltVal val="0"/>
                                          </p:val>
                                        </p:tav>
                                        <p:tav tm="100000">
                                          <p:val>
                                            <p:strVal val="#ppt_w"/>
                                          </p:val>
                                        </p:tav>
                                      </p:tavLst>
                                    </p:anim>
                                    <p:anim calcmode="lin" valueType="num">
                                      <p:cBhvr>
                                        <p:cTn id="31" dur="2000" fill="hold"/>
                                        <p:tgtEl>
                                          <p:spTgt spid="46"/>
                                        </p:tgtEl>
                                        <p:attrNameLst>
                                          <p:attrName>ppt_h</p:attrName>
                                        </p:attrNameLst>
                                      </p:cBhvr>
                                      <p:tavLst>
                                        <p:tav tm="0">
                                          <p:val>
                                            <p:fltVal val="0"/>
                                          </p:val>
                                        </p:tav>
                                        <p:tav tm="100000">
                                          <p:val>
                                            <p:strVal val="#ppt_h"/>
                                          </p:val>
                                        </p:tav>
                                      </p:tavLst>
                                    </p:anim>
                                  </p:childTnLst>
                                </p:cTn>
                              </p:par>
                              <p:par>
                                <p:cTn id="32" presetID="10" presetClass="entr" presetSubtype="0" fill="hold" nodeType="withEffect">
                                  <p:stCondLst>
                                    <p:cond delay="300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par>
                                <p:cTn id="35" presetID="60" presetClass="path" presetSubtype="0" fill="hold" nodeType="withEffect">
                                  <p:stCondLst>
                                    <p:cond delay="3000"/>
                                  </p:stCondLst>
                                  <p:childTnLst>
                                    <p:animMotion origin="layout" path="M -0.32001 -0.29067 L -0.88209 -0.19972 L 0.24649 -0.10761 L -0.00026 -0.0044 " pathEditMode="relative" rAng="0" ptsTypes="AAAA">
                                      <p:cBhvr>
                                        <p:cTn id="36" dur="2000" fill="hold"/>
                                        <p:tgtEl>
                                          <p:spTgt spid="44"/>
                                        </p:tgtEl>
                                        <p:attrNameLst>
                                          <p:attrName>ppt_x</p:attrName>
                                          <p:attrName>ppt_y</p:attrName>
                                        </p:attrNameLst>
                                      </p:cBhvr>
                                      <p:rCtr x="221" y="14302"/>
                                    </p:animMotion>
                                  </p:childTnLst>
                                </p:cTn>
                              </p:par>
                              <p:par>
                                <p:cTn id="37" presetID="23" presetClass="entr" presetSubtype="16" fill="hold" nodeType="withEffect">
                                  <p:stCondLst>
                                    <p:cond delay="3000"/>
                                  </p:stCondLst>
                                  <p:childTnLst>
                                    <p:set>
                                      <p:cBhvr>
                                        <p:cTn id="38" dur="1" fill="hold">
                                          <p:stCondLst>
                                            <p:cond delay="0"/>
                                          </p:stCondLst>
                                        </p:cTn>
                                        <p:tgtEl>
                                          <p:spTgt spid="44"/>
                                        </p:tgtEl>
                                        <p:attrNameLst>
                                          <p:attrName>style.visibility</p:attrName>
                                        </p:attrNameLst>
                                      </p:cBhvr>
                                      <p:to>
                                        <p:strVal val="visible"/>
                                      </p:to>
                                    </p:set>
                                    <p:anim calcmode="lin" valueType="num">
                                      <p:cBhvr>
                                        <p:cTn id="39" dur="2000" fill="hold"/>
                                        <p:tgtEl>
                                          <p:spTgt spid="44"/>
                                        </p:tgtEl>
                                        <p:attrNameLst>
                                          <p:attrName>ppt_w</p:attrName>
                                        </p:attrNameLst>
                                      </p:cBhvr>
                                      <p:tavLst>
                                        <p:tav tm="0">
                                          <p:val>
                                            <p:fltVal val="0"/>
                                          </p:val>
                                        </p:tav>
                                        <p:tav tm="100000">
                                          <p:val>
                                            <p:strVal val="#ppt_w"/>
                                          </p:val>
                                        </p:tav>
                                      </p:tavLst>
                                    </p:anim>
                                    <p:anim calcmode="lin" valueType="num">
                                      <p:cBhvr>
                                        <p:cTn id="40" dur="2000" fill="hold"/>
                                        <p:tgtEl>
                                          <p:spTgt spid="44"/>
                                        </p:tgtEl>
                                        <p:attrNameLst>
                                          <p:attrName>ppt_h</p:attrName>
                                        </p:attrNameLst>
                                      </p:cBhvr>
                                      <p:tavLst>
                                        <p:tav tm="0">
                                          <p:val>
                                            <p:fltVal val="0"/>
                                          </p:val>
                                        </p:tav>
                                        <p:tav tm="100000">
                                          <p:val>
                                            <p:strVal val="#ppt_h"/>
                                          </p:val>
                                        </p:tav>
                                      </p:tavLst>
                                    </p:anim>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35" presetClass="path" presetSubtype="0" decel="100000" fill="hold" nodeType="withEffect">
                                  <p:stCondLst>
                                    <p:cond delay="0"/>
                                  </p:stCondLst>
                                  <p:childTnLst>
                                    <p:animMotion origin="layout" path="M 0.45836 8.9794E-7 L -1.40552E-7 8.9794E-7 " pathEditMode="relative" rAng="0" ptsTypes="AA">
                                      <p:cBhvr>
                                        <p:cTn id="44" dur="1000" fill="hold"/>
                                        <p:tgtEl>
                                          <p:spTgt spid="45"/>
                                        </p:tgtEl>
                                        <p:attrNameLst>
                                          <p:attrName>ppt_x</p:attrName>
                                          <p:attrName>ppt_y</p:attrName>
                                        </p:attrNameLst>
                                      </p:cBhvr>
                                      <p:rCtr x="-22918" y="0"/>
                                    </p:animMotion>
                                  </p:childTnLst>
                                </p:cTn>
                              </p:par>
                              <p:par>
                                <p:cTn id="45" presetID="2" presetClass="exit" presetSubtype="8" fill="hold" nodeType="withEffect">
                                  <p:stCondLst>
                                    <p:cond delay="280"/>
                                  </p:stCondLst>
                                  <p:childTnLst>
                                    <p:anim calcmode="lin" valueType="num">
                                      <p:cBhvr additive="base">
                                        <p:cTn id="46" dur="1000"/>
                                        <p:tgtEl>
                                          <p:spTgt spid="44"/>
                                        </p:tgtEl>
                                        <p:attrNameLst>
                                          <p:attrName>ppt_x</p:attrName>
                                        </p:attrNameLst>
                                      </p:cBhvr>
                                      <p:tavLst>
                                        <p:tav tm="0">
                                          <p:val>
                                            <p:strVal val="ppt_x"/>
                                          </p:val>
                                        </p:tav>
                                        <p:tav tm="100000">
                                          <p:val>
                                            <p:strVal val="0-ppt_w/2"/>
                                          </p:val>
                                        </p:tav>
                                      </p:tavLst>
                                    </p:anim>
                                    <p:anim calcmode="lin" valueType="num">
                                      <p:cBhvr additive="base">
                                        <p:cTn id="47" dur="1000"/>
                                        <p:tgtEl>
                                          <p:spTgt spid="44"/>
                                        </p:tgtEl>
                                        <p:attrNameLst>
                                          <p:attrName>ppt_y</p:attrName>
                                        </p:attrNameLst>
                                      </p:cBhvr>
                                      <p:tavLst>
                                        <p:tav tm="0">
                                          <p:val>
                                            <p:strVal val="ppt_y"/>
                                          </p:val>
                                        </p:tav>
                                        <p:tav tm="100000">
                                          <p:val>
                                            <p:strVal val="ppt_y"/>
                                          </p:val>
                                        </p:tav>
                                      </p:tavLst>
                                    </p:anim>
                                    <p:set>
                                      <p:cBhvr>
                                        <p:cTn id="48" dur="1" fill="hold">
                                          <p:stCondLst>
                                            <p:cond delay="999"/>
                                          </p:stCondLst>
                                        </p:cTn>
                                        <p:tgtEl>
                                          <p:spTgt spid="44"/>
                                        </p:tgtEl>
                                        <p:attrNameLst>
                                          <p:attrName>style.visibility</p:attrName>
                                        </p:attrNameLst>
                                      </p:cBhvr>
                                      <p:to>
                                        <p:strVal val="hidden"/>
                                      </p:to>
                                    </p:set>
                                  </p:childTnLst>
                                </p:cTn>
                              </p:par>
                            </p:childTnLst>
                          </p:cTn>
                        </p:par>
                        <p:par>
                          <p:cTn id="49" fill="hold">
                            <p:stCondLst>
                              <p:cond delay="5000"/>
                            </p:stCondLst>
                            <p:childTnLst>
                              <p:par>
                                <p:cTn id="50" presetID="38" presetClass="entr" presetSubtype="0" accel="50000" fill="hold" grpId="0" nodeType="afterEffect">
                                  <p:stCondLst>
                                    <p:cond delay="500"/>
                                  </p:stCondLst>
                                  <p:iterate type="lt">
                                    <p:tmPct val="50000"/>
                                  </p:iterate>
                                  <p:childTnLst>
                                    <p:set>
                                      <p:cBhvr>
                                        <p:cTn id="51" dur="1" fill="hold">
                                          <p:stCondLst>
                                            <p:cond delay="0"/>
                                          </p:stCondLst>
                                        </p:cTn>
                                        <p:tgtEl>
                                          <p:spTgt spid="54"/>
                                        </p:tgtEl>
                                        <p:attrNameLst>
                                          <p:attrName>style.visibility</p:attrName>
                                        </p:attrNameLst>
                                      </p:cBhvr>
                                      <p:to>
                                        <p:strVal val="visible"/>
                                      </p:to>
                                    </p:set>
                                    <p:set>
                                      <p:cBhvr>
                                        <p:cTn id="52" dur="228" fill="hold">
                                          <p:stCondLst>
                                            <p:cond delay="0"/>
                                          </p:stCondLst>
                                        </p:cTn>
                                        <p:tgtEl>
                                          <p:spTgt spid="54"/>
                                        </p:tgtEl>
                                        <p:attrNameLst>
                                          <p:attrName>style.rotation</p:attrName>
                                        </p:attrNameLst>
                                      </p:cBhvr>
                                      <p:to>
                                        <p:strVal val="-45.0"/>
                                      </p:to>
                                    </p:set>
                                    <p:anim calcmode="lin" valueType="num">
                                      <p:cBhvr>
                                        <p:cTn id="53" dur="228" fill="hold">
                                          <p:stCondLst>
                                            <p:cond delay="228"/>
                                          </p:stCondLst>
                                        </p:cTn>
                                        <p:tgtEl>
                                          <p:spTgt spid="54"/>
                                        </p:tgtEl>
                                        <p:attrNameLst>
                                          <p:attrName>style.rotation</p:attrName>
                                        </p:attrNameLst>
                                      </p:cBhvr>
                                      <p:tavLst>
                                        <p:tav tm="0">
                                          <p:val>
                                            <p:fltVal val="-45"/>
                                          </p:val>
                                        </p:tav>
                                        <p:tav tm="69900">
                                          <p:val>
                                            <p:fltVal val="45"/>
                                          </p:val>
                                        </p:tav>
                                        <p:tav tm="100000">
                                          <p:val>
                                            <p:fltVal val="0"/>
                                          </p:val>
                                        </p:tav>
                                      </p:tavLst>
                                    </p:anim>
                                    <p:anim calcmode="lin" valueType="num">
                                      <p:cBhvr>
                                        <p:cTn id="54" dur="228" fill="hold">
                                          <p:stCondLst>
                                            <p:cond delay="0"/>
                                          </p:stCondLst>
                                        </p:cTn>
                                        <p:tgtEl>
                                          <p:spTgt spid="5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8"/>
                                          </p:stCondLst>
                                        </p:cTn>
                                        <p:tgtEl>
                                          <p:spTgt spid="5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54"/>
                                        </p:tgtEl>
                                        <p:attrNameLst>
                                          <p:attrName>ppt_y</p:attrName>
                                        </p:attrNameLst>
                                      </p:cBhvr>
                                      <p:tavLst>
                                        <p:tav tm="0">
                                          <p:val>
                                            <p:strVal val="#ppt_y-(0.354*#ppt_w-0.172*#ppt_h)"/>
                                          </p:val>
                                        </p:tav>
                                        <p:tav tm="100000">
                                          <p:val>
                                            <p:strVal val="#ppt_y"/>
                                          </p:val>
                                        </p:tav>
                                      </p:tavLst>
                                    </p:anim>
                                  </p:childTnLst>
                                </p:cTn>
                              </p:par>
                              <p:par>
                                <p:cTn id="57" presetID="38" presetClass="entr" presetSubtype="0" accel="50000" fill="hold" grpId="0" nodeType="withEffect">
                                  <p:stCondLst>
                                    <p:cond delay="1000"/>
                                  </p:stCondLst>
                                  <p:iterate type="lt">
                                    <p:tmPct val="50000"/>
                                  </p:iterate>
                                  <p:childTnLst>
                                    <p:set>
                                      <p:cBhvr>
                                        <p:cTn id="58" dur="1" fill="hold">
                                          <p:stCondLst>
                                            <p:cond delay="0"/>
                                          </p:stCondLst>
                                        </p:cTn>
                                        <p:tgtEl>
                                          <p:spTgt spid="53"/>
                                        </p:tgtEl>
                                        <p:attrNameLst>
                                          <p:attrName>style.visibility</p:attrName>
                                        </p:attrNameLst>
                                      </p:cBhvr>
                                      <p:to>
                                        <p:strVal val="visible"/>
                                      </p:to>
                                    </p:set>
                                    <p:set>
                                      <p:cBhvr>
                                        <p:cTn id="59" dur="228" fill="hold">
                                          <p:stCondLst>
                                            <p:cond delay="0"/>
                                          </p:stCondLst>
                                        </p:cTn>
                                        <p:tgtEl>
                                          <p:spTgt spid="53"/>
                                        </p:tgtEl>
                                        <p:attrNameLst>
                                          <p:attrName>style.rotation</p:attrName>
                                        </p:attrNameLst>
                                      </p:cBhvr>
                                      <p:to>
                                        <p:strVal val="-45.0"/>
                                      </p:to>
                                    </p:set>
                                    <p:anim calcmode="lin" valueType="num">
                                      <p:cBhvr>
                                        <p:cTn id="60" dur="228" fill="hold">
                                          <p:stCondLst>
                                            <p:cond delay="228"/>
                                          </p:stCondLst>
                                        </p:cTn>
                                        <p:tgtEl>
                                          <p:spTgt spid="53"/>
                                        </p:tgtEl>
                                        <p:attrNameLst>
                                          <p:attrName>style.rotation</p:attrName>
                                        </p:attrNameLst>
                                      </p:cBhvr>
                                      <p:tavLst>
                                        <p:tav tm="0">
                                          <p:val>
                                            <p:fltVal val="-45"/>
                                          </p:val>
                                        </p:tav>
                                        <p:tav tm="69900">
                                          <p:val>
                                            <p:fltVal val="45"/>
                                          </p:val>
                                        </p:tav>
                                        <p:tav tm="100000">
                                          <p:val>
                                            <p:fltVal val="0"/>
                                          </p:val>
                                        </p:tav>
                                      </p:tavLst>
                                    </p:anim>
                                    <p:anim calcmode="lin" valueType="num">
                                      <p:cBhvr>
                                        <p:cTn id="61" dur="228" fill="hold">
                                          <p:stCondLst>
                                            <p:cond delay="0"/>
                                          </p:stCondLst>
                                        </p:cTn>
                                        <p:tgtEl>
                                          <p:spTgt spid="53"/>
                                        </p:tgtEl>
                                        <p:attrNameLst>
                                          <p:attrName>ppt_y</p:attrName>
                                        </p:attrNameLst>
                                      </p:cBhvr>
                                      <p:tavLst>
                                        <p:tav tm="0">
                                          <p:val>
                                            <p:strVal val="#ppt_y-1"/>
                                          </p:val>
                                        </p:tav>
                                        <p:tav tm="100000">
                                          <p:val>
                                            <p:strVal val="#ppt_y-(0.354*#ppt_w-0.172*#ppt_h)"/>
                                          </p:val>
                                        </p:tav>
                                      </p:tavLst>
                                    </p:anim>
                                    <p:anim calcmode="lin" valueType="num">
                                      <p:cBhvr>
                                        <p:cTn id="62" dur="78" decel="50000" autoRev="1" fill="hold">
                                          <p:stCondLst>
                                            <p:cond delay="228"/>
                                          </p:stCondLst>
                                        </p:cTn>
                                        <p:tgtEl>
                                          <p:spTgt spid="53"/>
                                        </p:tgtEl>
                                        <p:attrNameLst>
                                          <p:attrName>ppt_y</p:attrName>
                                        </p:attrNameLst>
                                      </p:cBhvr>
                                      <p:tavLst>
                                        <p:tav tm="0">
                                          <p:val>
                                            <p:strVal val="#ppt_y-(0.354*#ppt_w-0.172*#ppt_h)"/>
                                          </p:val>
                                        </p:tav>
                                        <p:tav tm="100000">
                                          <p:val>
                                            <p:strVal val="#ppt_y-(0.354*#ppt_w-0.172*#ppt_h)-#ppt_h/2"/>
                                          </p:val>
                                        </p:tav>
                                      </p:tavLst>
                                    </p:anim>
                                    <p:anim calcmode="lin" valueType="num">
                                      <p:cBhvr>
                                        <p:cTn id="63" dur="68" fill="hold">
                                          <p:stCondLst>
                                            <p:cond delay="432"/>
                                          </p:stCondLst>
                                        </p:cTn>
                                        <p:tgtEl>
                                          <p:spTgt spid="53"/>
                                        </p:tgtEl>
                                        <p:attrNameLst>
                                          <p:attrName>ppt_y</p:attrName>
                                        </p:attrNameLst>
                                      </p:cBhvr>
                                      <p:tavLst>
                                        <p:tav tm="0">
                                          <p:val>
                                            <p:strVal val="#ppt_y-(0.354*#ppt_w-0.172*#ppt_h)"/>
                                          </p:val>
                                        </p:tav>
                                        <p:tav tm="100000">
                                          <p:val>
                                            <p:strVal val="#ppt_y"/>
                                          </p:val>
                                        </p:tav>
                                      </p:tavLst>
                                    </p:anim>
                                  </p:childTnLst>
                                </p:cTn>
                              </p:par>
                              <p:par>
                                <p:cTn id="64" presetID="38" presetClass="entr" presetSubtype="0" accel="50000" fill="hold" grpId="0" nodeType="withEffect">
                                  <p:stCondLst>
                                    <p:cond delay="1500"/>
                                  </p:stCondLst>
                                  <p:iterate type="lt">
                                    <p:tmPct val="50000"/>
                                  </p:iterate>
                                  <p:childTnLst>
                                    <p:set>
                                      <p:cBhvr>
                                        <p:cTn id="65" dur="1" fill="hold">
                                          <p:stCondLst>
                                            <p:cond delay="0"/>
                                          </p:stCondLst>
                                        </p:cTn>
                                        <p:tgtEl>
                                          <p:spTgt spid="55"/>
                                        </p:tgtEl>
                                        <p:attrNameLst>
                                          <p:attrName>style.visibility</p:attrName>
                                        </p:attrNameLst>
                                      </p:cBhvr>
                                      <p:to>
                                        <p:strVal val="visible"/>
                                      </p:to>
                                    </p:set>
                                    <p:set>
                                      <p:cBhvr>
                                        <p:cTn id="66" dur="228" fill="hold">
                                          <p:stCondLst>
                                            <p:cond delay="0"/>
                                          </p:stCondLst>
                                        </p:cTn>
                                        <p:tgtEl>
                                          <p:spTgt spid="55"/>
                                        </p:tgtEl>
                                        <p:attrNameLst>
                                          <p:attrName>style.rotation</p:attrName>
                                        </p:attrNameLst>
                                      </p:cBhvr>
                                      <p:to>
                                        <p:strVal val="-45.0"/>
                                      </p:to>
                                    </p:set>
                                    <p:anim calcmode="lin" valueType="num">
                                      <p:cBhvr>
                                        <p:cTn id="67" dur="228" fill="hold">
                                          <p:stCondLst>
                                            <p:cond delay="228"/>
                                          </p:stCondLst>
                                        </p:cTn>
                                        <p:tgtEl>
                                          <p:spTgt spid="55"/>
                                        </p:tgtEl>
                                        <p:attrNameLst>
                                          <p:attrName>style.rotation</p:attrName>
                                        </p:attrNameLst>
                                      </p:cBhvr>
                                      <p:tavLst>
                                        <p:tav tm="0">
                                          <p:val>
                                            <p:fltVal val="-45"/>
                                          </p:val>
                                        </p:tav>
                                        <p:tav tm="69900">
                                          <p:val>
                                            <p:fltVal val="45"/>
                                          </p:val>
                                        </p:tav>
                                        <p:tav tm="100000">
                                          <p:val>
                                            <p:fltVal val="0"/>
                                          </p:val>
                                        </p:tav>
                                      </p:tavLst>
                                    </p:anim>
                                    <p:anim calcmode="lin" valueType="num">
                                      <p:cBhvr>
                                        <p:cTn id="68" dur="228" fill="hold">
                                          <p:stCondLst>
                                            <p:cond delay="0"/>
                                          </p:stCondLst>
                                        </p:cTn>
                                        <p:tgtEl>
                                          <p:spTgt spid="55"/>
                                        </p:tgtEl>
                                        <p:attrNameLst>
                                          <p:attrName>ppt_y</p:attrName>
                                        </p:attrNameLst>
                                      </p:cBhvr>
                                      <p:tavLst>
                                        <p:tav tm="0">
                                          <p:val>
                                            <p:strVal val="#ppt_y-1"/>
                                          </p:val>
                                        </p:tav>
                                        <p:tav tm="100000">
                                          <p:val>
                                            <p:strVal val="#ppt_y-(0.354*#ppt_w-0.172*#ppt_h)"/>
                                          </p:val>
                                        </p:tav>
                                      </p:tavLst>
                                    </p:anim>
                                    <p:anim calcmode="lin" valueType="num">
                                      <p:cBhvr>
                                        <p:cTn id="69" dur="78" decel="50000" autoRev="1" fill="hold">
                                          <p:stCondLst>
                                            <p:cond delay="228"/>
                                          </p:stCondLst>
                                        </p:cTn>
                                        <p:tgtEl>
                                          <p:spTgt spid="55"/>
                                        </p:tgtEl>
                                        <p:attrNameLst>
                                          <p:attrName>ppt_y</p:attrName>
                                        </p:attrNameLst>
                                      </p:cBhvr>
                                      <p:tavLst>
                                        <p:tav tm="0">
                                          <p:val>
                                            <p:strVal val="#ppt_y-(0.354*#ppt_w-0.172*#ppt_h)"/>
                                          </p:val>
                                        </p:tav>
                                        <p:tav tm="100000">
                                          <p:val>
                                            <p:strVal val="#ppt_y-(0.354*#ppt_w-0.172*#ppt_h)-#ppt_h/2"/>
                                          </p:val>
                                        </p:tav>
                                      </p:tavLst>
                                    </p:anim>
                                    <p:anim calcmode="lin" valueType="num">
                                      <p:cBhvr>
                                        <p:cTn id="70" dur="68" fill="hold">
                                          <p:stCondLst>
                                            <p:cond delay="432"/>
                                          </p:stCondLst>
                                        </p:cTn>
                                        <p:tgtEl>
                                          <p:spTgt spid="55"/>
                                        </p:tgtEl>
                                        <p:attrNameLst>
                                          <p:attrName>ppt_y</p:attrName>
                                        </p:attrNameLst>
                                      </p:cBhvr>
                                      <p:tavLst>
                                        <p:tav tm="0">
                                          <p:val>
                                            <p:strVal val="#ppt_y-(0.354*#ppt_w-0.172*#ppt_h)"/>
                                          </p:val>
                                        </p:tav>
                                        <p:tav tm="100000">
                                          <p:val>
                                            <p:strVal val="#ppt_y"/>
                                          </p:val>
                                        </p:tav>
                                      </p:tavLst>
                                    </p:anim>
                                  </p:childTnLst>
                                </p:cTn>
                              </p:par>
                              <p:par>
                                <p:cTn id="71" presetID="38" presetClass="entr" presetSubtype="0" accel="50000" fill="hold" grpId="0" nodeType="withEffect">
                                  <p:stCondLst>
                                    <p:cond delay="2000"/>
                                  </p:stCondLst>
                                  <p:iterate type="lt">
                                    <p:tmPct val="50000"/>
                                  </p:iterate>
                                  <p:childTnLst>
                                    <p:set>
                                      <p:cBhvr>
                                        <p:cTn id="72" dur="1" fill="hold">
                                          <p:stCondLst>
                                            <p:cond delay="0"/>
                                          </p:stCondLst>
                                        </p:cTn>
                                        <p:tgtEl>
                                          <p:spTgt spid="52"/>
                                        </p:tgtEl>
                                        <p:attrNameLst>
                                          <p:attrName>style.visibility</p:attrName>
                                        </p:attrNameLst>
                                      </p:cBhvr>
                                      <p:to>
                                        <p:strVal val="visible"/>
                                      </p:to>
                                    </p:set>
                                    <p:set>
                                      <p:cBhvr>
                                        <p:cTn id="73" dur="228" fill="hold">
                                          <p:stCondLst>
                                            <p:cond delay="0"/>
                                          </p:stCondLst>
                                        </p:cTn>
                                        <p:tgtEl>
                                          <p:spTgt spid="52"/>
                                        </p:tgtEl>
                                        <p:attrNameLst>
                                          <p:attrName>style.rotation</p:attrName>
                                        </p:attrNameLst>
                                      </p:cBhvr>
                                      <p:to>
                                        <p:strVal val="-45.0"/>
                                      </p:to>
                                    </p:set>
                                    <p:anim calcmode="lin" valueType="num">
                                      <p:cBhvr>
                                        <p:cTn id="74" dur="228" fill="hold">
                                          <p:stCondLst>
                                            <p:cond delay="228"/>
                                          </p:stCondLst>
                                        </p:cTn>
                                        <p:tgtEl>
                                          <p:spTgt spid="52"/>
                                        </p:tgtEl>
                                        <p:attrNameLst>
                                          <p:attrName>style.rotation</p:attrName>
                                        </p:attrNameLst>
                                      </p:cBhvr>
                                      <p:tavLst>
                                        <p:tav tm="0">
                                          <p:val>
                                            <p:fltVal val="-45"/>
                                          </p:val>
                                        </p:tav>
                                        <p:tav tm="69900">
                                          <p:val>
                                            <p:fltVal val="45"/>
                                          </p:val>
                                        </p:tav>
                                        <p:tav tm="100000">
                                          <p:val>
                                            <p:fltVal val="0"/>
                                          </p:val>
                                        </p:tav>
                                      </p:tavLst>
                                    </p:anim>
                                    <p:anim calcmode="lin" valueType="num">
                                      <p:cBhvr>
                                        <p:cTn id="75" dur="228" fill="hold">
                                          <p:stCondLst>
                                            <p:cond delay="0"/>
                                          </p:stCondLst>
                                        </p:cTn>
                                        <p:tgtEl>
                                          <p:spTgt spid="52"/>
                                        </p:tgtEl>
                                        <p:attrNameLst>
                                          <p:attrName>ppt_y</p:attrName>
                                        </p:attrNameLst>
                                      </p:cBhvr>
                                      <p:tavLst>
                                        <p:tav tm="0">
                                          <p:val>
                                            <p:strVal val="#ppt_y-1"/>
                                          </p:val>
                                        </p:tav>
                                        <p:tav tm="100000">
                                          <p:val>
                                            <p:strVal val="#ppt_y-(0.354*#ppt_w-0.172*#ppt_h)"/>
                                          </p:val>
                                        </p:tav>
                                      </p:tavLst>
                                    </p:anim>
                                    <p:anim calcmode="lin" valueType="num">
                                      <p:cBhvr>
                                        <p:cTn id="76" dur="78" decel="50000" autoRev="1" fill="hold">
                                          <p:stCondLst>
                                            <p:cond delay="228"/>
                                          </p:stCondLst>
                                        </p:cTn>
                                        <p:tgtEl>
                                          <p:spTgt spid="52"/>
                                        </p:tgtEl>
                                        <p:attrNameLst>
                                          <p:attrName>ppt_y</p:attrName>
                                        </p:attrNameLst>
                                      </p:cBhvr>
                                      <p:tavLst>
                                        <p:tav tm="0">
                                          <p:val>
                                            <p:strVal val="#ppt_y-(0.354*#ppt_w-0.172*#ppt_h)"/>
                                          </p:val>
                                        </p:tav>
                                        <p:tav tm="100000">
                                          <p:val>
                                            <p:strVal val="#ppt_y-(0.354*#ppt_w-0.172*#ppt_h)-#ppt_h/2"/>
                                          </p:val>
                                        </p:tav>
                                      </p:tavLst>
                                    </p:anim>
                                    <p:anim calcmode="lin" valueType="num">
                                      <p:cBhvr>
                                        <p:cTn id="77" dur="68" fill="hold">
                                          <p:stCondLst>
                                            <p:cond delay="432"/>
                                          </p:stCondLst>
                                        </p:cTn>
                                        <p:tgtEl>
                                          <p:spTgt spid="52"/>
                                        </p:tgtEl>
                                        <p:attrNameLst>
                                          <p:attrName>ppt_y</p:attrName>
                                        </p:attrNameLst>
                                      </p:cBhvr>
                                      <p:tavLst>
                                        <p:tav tm="0">
                                          <p:val>
                                            <p:strVal val="#ppt_y-(0.354*#ppt_w-0.172*#ppt_h)"/>
                                          </p:val>
                                        </p:tav>
                                        <p:tav tm="100000">
                                          <p:val>
                                            <p:strVal val="#ppt_y"/>
                                          </p:val>
                                        </p:tav>
                                      </p:tavLst>
                                    </p:anim>
                                  </p:childTnLst>
                                </p:cTn>
                              </p:par>
                            </p:childTnLst>
                          </p:cTn>
                        </p:par>
                        <p:par>
                          <p:cTn id="78" fill="hold">
                            <p:stCondLst>
                              <p:cond delay="750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49"/>
                                        </p:tgtEl>
                                        <p:attrNameLst>
                                          <p:attrName>style.visibility</p:attrName>
                                        </p:attrNameLst>
                                      </p:cBhvr>
                                      <p:to>
                                        <p:strVal val="visible"/>
                                      </p:to>
                                    </p:set>
                                    <p:anim calcmode="lin" valueType="num">
                                      <p:cBhvr>
                                        <p:cTn id="81"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49"/>
                                        </p:tgtEl>
                                        <p:attrNameLst>
                                          <p:attrName>ppt_y</p:attrName>
                                        </p:attrNameLst>
                                      </p:cBhvr>
                                      <p:tavLst>
                                        <p:tav tm="0">
                                          <p:val>
                                            <p:strVal val="#ppt_y"/>
                                          </p:val>
                                        </p:tav>
                                        <p:tav tm="100000">
                                          <p:val>
                                            <p:strVal val="#ppt_y"/>
                                          </p:val>
                                        </p:tav>
                                      </p:tavLst>
                                    </p:anim>
                                    <p:anim calcmode="lin" valueType="num">
                                      <p:cBhvr>
                                        <p:cTn id="83"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49"/>
                                        </p:tgtEl>
                                      </p:cBhvr>
                                    </p:animEffect>
                                  </p:childTnLst>
                                </p:cTn>
                              </p:par>
                            </p:childTnLst>
                          </p:cTn>
                        </p:par>
                        <p:par>
                          <p:cTn id="86" fill="hold">
                            <p:stCondLst>
                              <p:cond delay="9100"/>
                            </p:stCondLst>
                            <p:childTnLst>
                              <p:par>
                                <p:cTn id="87" presetID="42" presetClass="entr" presetSubtype="0" fill="hold" grpId="0" nodeType="after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1000"/>
                                        <p:tgtEl>
                                          <p:spTgt spid="51"/>
                                        </p:tgtEl>
                                      </p:cBhvr>
                                    </p:animEffect>
                                    <p:anim calcmode="lin" valueType="num">
                                      <p:cBhvr>
                                        <p:cTn id="90" dur="1000" fill="hold"/>
                                        <p:tgtEl>
                                          <p:spTgt spid="51"/>
                                        </p:tgtEl>
                                        <p:attrNameLst>
                                          <p:attrName>ppt_x</p:attrName>
                                        </p:attrNameLst>
                                      </p:cBhvr>
                                      <p:tavLst>
                                        <p:tav tm="0">
                                          <p:val>
                                            <p:strVal val="#ppt_x"/>
                                          </p:val>
                                        </p:tav>
                                        <p:tav tm="100000">
                                          <p:val>
                                            <p:strVal val="#ppt_x"/>
                                          </p:val>
                                        </p:tav>
                                      </p:tavLst>
                                    </p:anim>
                                    <p:anim calcmode="lin" valueType="num">
                                      <p:cBhvr>
                                        <p:cTn id="9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60"/>
          <p:cNvSpPr>
            <a:spLocks noChangeArrowheads="1"/>
          </p:cNvSpPr>
          <p:nvPr/>
        </p:nvSpPr>
        <p:spPr bwMode="auto">
          <a:xfrm>
            <a:off x="905709" y="1029299"/>
            <a:ext cx="10658212" cy="4897017"/>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0 w 7260238"/>
              <a:gd name="connsiteY0" fmla="*/ 0 h 3141760"/>
              <a:gd name="connsiteX1" fmla="*/ 7260238 w 7260238"/>
              <a:gd name="connsiteY1" fmla="*/ 0 h 3141760"/>
              <a:gd name="connsiteX2" fmla="*/ 7031638 w 7260238"/>
              <a:gd name="connsiteY2" fmla="*/ 3141760 h 3141760"/>
              <a:gd name="connsiteX3" fmla="*/ 666205 w 7260238"/>
              <a:gd name="connsiteY3" fmla="*/ 3090960 h 3141760"/>
              <a:gd name="connsiteX4" fmla="*/ 0 w 7260238"/>
              <a:gd name="connsiteY4" fmla="*/ 0 h 3141760"/>
              <a:gd name="connsiteX0" fmla="*/ 0 w 7454971"/>
              <a:gd name="connsiteY0" fmla="*/ 0 h 3141760"/>
              <a:gd name="connsiteX1" fmla="*/ 7454971 w 7454971"/>
              <a:gd name="connsiteY1" fmla="*/ 0 h 3141760"/>
              <a:gd name="connsiteX2" fmla="*/ 7031638 w 7454971"/>
              <a:gd name="connsiteY2" fmla="*/ 3141760 h 3141760"/>
              <a:gd name="connsiteX3" fmla="*/ 666205 w 7454971"/>
              <a:gd name="connsiteY3" fmla="*/ 3090960 h 3141760"/>
              <a:gd name="connsiteX4" fmla="*/ 0 w 7454971"/>
              <a:gd name="connsiteY4" fmla="*/ 0 h 3141760"/>
              <a:gd name="connsiteX0" fmla="*/ 0 w 7454971"/>
              <a:gd name="connsiteY0" fmla="*/ 0 h 3353427"/>
              <a:gd name="connsiteX1" fmla="*/ 7454971 w 7454971"/>
              <a:gd name="connsiteY1" fmla="*/ 211667 h 3353427"/>
              <a:gd name="connsiteX2" fmla="*/ 7031638 w 7454971"/>
              <a:gd name="connsiteY2" fmla="*/ 3353427 h 3353427"/>
              <a:gd name="connsiteX3" fmla="*/ 666205 w 7454971"/>
              <a:gd name="connsiteY3" fmla="*/ 3302627 h 3353427"/>
              <a:gd name="connsiteX4" fmla="*/ 0 w 7454971"/>
              <a:gd name="connsiteY4" fmla="*/ 0 h 335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971" h="3353427">
                <a:moveTo>
                  <a:pt x="0" y="0"/>
                </a:moveTo>
                <a:lnTo>
                  <a:pt x="7454971" y="211667"/>
                </a:lnTo>
                <a:lnTo>
                  <a:pt x="7031638" y="3353427"/>
                </a:lnTo>
                <a:lnTo>
                  <a:pt x="666205" y="3302627"/>
                </a:lnTo>
                <a:lnTo>
                  <a:pt x="0" y="0"/>
                </a:lnTo>
                <a:close/>
              </a:path>
            </a:pathLst>
          </a:custGeom>
          <a:solidFill>
            <a:srgbClr val="0070C0"/>
          </a:solidFill>
          <a:ln w="12700" cmpd="sng">
            <a:noFill/>
            <a:miter lim="800000"/>
            <a:headEnd/>
            <a:tailEnd/>
          </a:ln>
        </p:spPr>
        <p:txBody>
          <a:bodyPr anchor="ctr"/>
          <a:lstStyle/>
          <a:p>
            <a:pPr algn="ctr">
              <a:defRPr/>
            </a:pPr>
            <a:endParaRPr lang="zh-CN" altLang="en-US" sz="3200">
              <a:solidFill>
                <a:srgbClr val="FFC000"/>
              </a:solidFill>
              <a:latin typeface="+mn-ea"/>
            </a:endParaRPr>
          </a:p>
        </p:txBody>
      </p:sp>
      <p:sp>
        <p:nvSpPr>
          <p:cNvPr id="4" name="TextBox 3"/>
          <p:cNvSpPr txBox="1"/>
          <p:nvPr/>
        </p:nvSpPr>
        <p:spPr>
          <a:xfrm>
            <a:off x="2897680" y="1808442"/>
            <a:ext cx="1454257" cy="853251"/>
          </a:xfrm>
          <a:prstGeom prst="rect">
            <a:avLst/>
          </a:prstGeom>
          <a:noFill/>
        </p:spPr>
        <p:txBody>
          <a:bodyPr wrap="none" lIns="93034" tIns="46516" rIns="93034" bIns="46516" rtlCol="0">
            <a:spAutoFit/>
          </a:bodyPr>
          <a:lstStyle/>
          <a:p>
            <a:pPr algn="ctr"/>
            <a:r>
              <a:rPr lang="zh-CN" altLang="en-US" sz="4934" dirty="0">
                <a:ln w="6350">
                  <a:noFill/>
                </a:ln>
                <a:solidFill>
                  <a:srgbClr val="CCECFF"/>
                </a:solidFill>
                <a:latin typeface="微软雅黑" panose="020B0503020204020204" pitchFamily="34" charset="-122"/>
                <a:ea typeface="微软雅黑" panose="020B0503020204020204" pitchFamily="34" charset="-122"/>
              </a:rPr>
              <a:t>概况</a:t>
            </a:r>
          </a:p>
        </p:txBody>
      </p:sp>
      <p:sp>
        <p:nvSpPr>
          <p:cNvPr id="5" name="TextBox 4"/>
          <p:cNvSpPr txBox="1"/>
          <p:nvPr/>
        </p:nvSpPr>
        <p:spPr>
          <a:xfrm>
            <a:off x="4000835" y="2205662"/>
            <a:ext cx="2386372" cy="586383"/>
          </a:xfrm>
          <a:prstGeom prst="rect">
            <a:avLst/>
          </a:prstGeom>
          <a:noFill/>
        </p:spPr>
        <p:txBody>
          <a:bodyPr wrap="none" lIns="93034" tIns="46516" rIns="93034" bIns="46516" rtlCol="0">
            <a:spAutoFit/>
          </a:bodyPr>
          <a:lstStyle/>
          <a:p>
            <a:pPr algn="ctr"/>
            <a:r>
              <a:rPr lang="en-US" altLang="zh-CN" sz="3200" dirty="0">
                <a:ln w="12700">
                  <a:noFill/>
                </a:ln>
                <a:solidFill>
                  <a:srgbClr val="CCECFF"/>
                </a:solidFill>
                <a:latin typeface="微软雅黑" panose="020B0503020204020204" pitchFamily="34" charset="-122"/>
                <a:ea typeface="微软雅黑" panose="020B0503020204020204" pitchFamily="34" charset="-122"/>
              </a:rPr>
              <a:t>GAIKUANG</a:t>
            </a:r>
            <a:endParaRPr lang="zh-CN" altLang="en-US" sz="3200" dirty="0">
              <a:ln w="12700">
                <a:noFill/>
              </a:ln>
              <a:solidFill>
                <a:srgbClr val="CCECFF"/>
              </a:solidFill>
              <a:latin typeface="微软雅黑" panose="020B0503020204020204" pitchFamily="34" charset="-122"/>
              <a:ea typeface="微软雅黑" panose="020B0503020204020204" pitchFamily="34" charset="-122"/>
            </a:endParaRPr>
          </a:p>
        </p:txBody>
      </p:sp>
      <p:pic>
        <p:nvPicPr>
          <p:cNvPr id="10"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91" y="3638977"/>
            <a:ext cx="2875826" cy="3343554"/>
          </a:xfrm>
          <a:prstGeom prst="rect">
            <a:avLst/>
          </a:prstGeom>
          <a:noFill/>
        </p:spPr>
      </p:pic>
      <p:pic>
        <p:nvPicPr>
          <p:cNvPr id="11" name="Picture 65"/>
          <p:cNvPicPr>
            <a:picLocks noChangeAspect="1" noChangeArrowheads="1"/>
          </p:cNvPicPr>
          <p:nvPr/>
        </p:nvPicPr>
        <p:blipFill>
          <a:blip r:embed="rId4" cstate="hqprint">
            <a:extLst>
              <a:ext uri="{28A0092B-C50C-407E-A947-70E740481C1C}">
                <a14:useLocalDpi xmlns:a14="http://schemas.microsoft.com/office/drawing/2010/main"/>
              </a:ext>
            </a:extLst>
          </a:blip>
          <a:stretch>
            <a:fillRect/>
          </a:stretch>
        </p:blipFill>
        <p:spPr bwMode="auto">
          <a:xfrm>
            <a:off x="8187407" y="456539"/>
            <a:ext cx="2492174" cy="1402834"/>
          </a:xfrm>
          <a:prstGeom prst="rect">
            <a:avLst/>
          </a:prstGeom>
          <a:noFill/>
          <a:ln w="28575"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6"/>
          <p:cNvPicPr>
            <a:picLocks noChangeAspect="1" noChangeArrowheads="1"/>
          </p:cNvPicPr>
          <p:nvPr/>
        </p:nvPicPr>
        <p:blipFill>
          <a:blip r:embed="rId5" cstate="hqprint">
            <a:extLst>
              <a:ext uri="{28A0092B-C50C-407E-A947-70E740481C1C}">
                <a14:useLocalDpi xmlns:a14="http://schemas.microsoft.com/office/drawing/2010/main"/>
              </a:ext>
            </a:extLst>
          </a:blip>
          <a:stretch>
            <a:fillRect/>
          </a:stretch>
        </p:blipFill>
        <p:spPr bwMode="auto">
          <a:xfrm>
            <a:off x="5524385" y="351608"/>
            <a:ext cx="2419051" cy="1612701"/>
          </a:xfrm>
          <a:prstGeom prst="rect">
            <a:avLst/>
          </a:prstGeom>
          <a:noFill/>
          <a:ln w="28575"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1AEA05DE-498B-9D4A-9087-8BF1D4DB64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13" name="TextBox 8">
            <a:extLst>
              <a:ext uri="{FF2B5EF4-FFF2-40B4-BE49-F238E27FC236}">
                <a16:creationId xmlns:a16="http://schemas.microsoft.com/office/drawing/2014/main" id="{60144DAB-D1A5-AC47-B8FB-281854A4C309}"/>
              </a:ext>
            </a:extLst>
          </p:cNvPr>
          <p:cNvSpPr txBox="1"/>
          <p:nvPr/>
        </p:nvSpPr>
        <p:spPr>
          <a:xfrm>
            <a:off x="2897680" y="3026820"/>
            <a:ext cx="8180023" cy="1831720"/>
          </a:xfrm>
          <a:prstGeom prst="rect">
            <a:avLst/>
          </a:prstGeom>
          <a:noFill/>
        </p:spPr>
        <p:txBody>
          <a:bodyPr wrap="square">
            <a:spAutoFit/>
          </a:bodyPr>
          <a:lstStyle/>
          <a:p>
            <a:pPr>
              <a:lnSpc>
                <a:spcPct val="120000"/>
              </a:lnSpc>
            </a:pPr>
            <a:r>
              <a:rPr lang="en-US" altLang="zh-CN" sz="3200" dirty="0">
                <a:solidFill>
                  <a:schemeClr val="bg1"/>
                </a:solidFill>
                <a:latin typeface="Kaiti SC" panose="02010600040101010101" pitchFamily="2" charset="-122"/>
                <a:ea typeface="Kaiti SC" panose="02010600040101010101" pitchFamily="2" charset="-122"/>
              </a:rPr>
              <a:t>   </a:t>
            </a:r>
            <a:r>
              <a:rPr lang="zh-CN" altLang="zh-CN" sz="3200" b="1" dirty="0">
                <a:solidFill>
                  <a:schemeClr val="bg1"/>
                </a:solidFill>
                <a:latin typeface="华文楷体" panose="02010600040101010101" pitchFamily="2" charset="-122"/>
                <a:ea typeface="华文楷体" panose="02010600040101010101" pitchFamily="2" charset="-122"/>
              </a:rPr>
              <a:t>白庄煤矿隶属于山东能源肥矿集团，核定生产能力</a:t>
            </a:r>
            <a:r>
              <a:rPr lang="en-US" altLang="zh-CN" sz="3200" b="1" dirty="0">
                <a:solidFill>
                  <a:schemeClr val="bg1"/>
                </a:solidFill>
                <a:latin typeface="华文楷体" panose="02010600040101010101" pitchFamily="2" charset="-122"/>
                <a:ea typeface="华文楷体" panose="02010600040101010101" pitchFamily="2" charset="-122"/>
              </a:rPr>
              <a:t>140</a:t>
            </a:r>
            <a:r>
              <a:rPr lang="zh-CN" altLang="zh-CN" sz="3200" b="1" dirty="0">
                <a:solidFill>
                  <a:schemeClr val="bg1"/>
                </a:solidFill>
                <a:latin typeface="华文楷体" panose="02010600040101010101" pitchFamily="2" charset="-122"/>
                <a:ea typeface="华文楷体" panose="02010600040101010101" pitchFamily="2" charset="-122"/>
              </a:rPr>
              <a:t>万</a:t>
            </a:r>
            <a:r>
              <a:rPr lang="en-US" altLang="zh-CN" sz="3200" b="1" dirty="0">
                <a:solidFill>
                  <a:schemeClr val="bg1"/>
                </a:solidFill>
                <a:latin typeface="华文楷体" panose="02010600040101010101" pitchFamily="2" charset="-122"/>
                <a:ea typeface="华文楷体" panose="02010600040101010101" pitchFamily="2" charset="-122"/>
              </a:rPr>
              <a:t>t/a</a:t>
            </a:r>
            <a:r>
              <a:rPr lang="zh-CN" altLang="zh-CN" sz="3200" b="1" dirty="0">
                <a:solidFill>
                  <a:schemeClr val="bg1"/>
                </a:solidFill>
                <a:latin typeface="华文楷体" panose="02010600040101010101" pitchFamily="2" charset="-122"/>
                <a:ea typeface="华文楷体" panose="02010600040101010101" pitchFamily="2" charset="-122"/>
              </a:rPr>
              <a:t>。</a:t>
            </a:r>
            <a:r>
              <a:rPr lang="en-US" altLang="zh-CN" sz="3200" b="1" dirty="0">
                <a:solidFill>
                  <a:schemeClr val="bg1"/>
                </a:solidFill>
                <a:latin typeface="华文楷体" panose="02010600040101010101" pitchFamily="2" charset="-122"/>
                <a:ea typeface="华文楷体" panose="02010600040101010101" pitchFamily="2" charset="-122"/>
              </a:rPr>
              <a:t>2017</a:t>
            </a:r>
            <a:r>
              <a:rPr lang="zh-CN" altLang="zh-CN" sz="3200" b="1" dirty="0">
                <a:solidFill>
                  <a:schemeClr val="bg1"/>
                </a:solidFill>
                <a:latin typeface="华文楷体" panose="02010600040101010101" pitchFamily="2" charset="-122"/>
                <a:ea typeface="华文楷体" panose="02010600040101010101" pitchFamily="2" charset="-122"/>
              </a:rPr>
              <a:t>年</a:t>
            </a:r>
            <a:r>
              <a:rPr lang="en-US" altLang="zh-CN" sz="3200" b="1" dirty="0">
                <a:solidFill>
                  <a:schemeClr val="bg1"/>
                </a:solidFill>
                <a:latin typeface="华文楷体" panose="02010600040101010101" pitchFamily="2" charset="-122"/>
                <a:ea typeface="华文楷体" panose="02010600040101010101" pitchFamily="2" charset="-122"/>
              </a:rPr>
              <a:t>12</a:t>
            </a:r>
            <a:r>
              <a:rPr lang="zh-CN" altLang="zh-CN" sz="3200" b="1" dirty="0">
                <a:solidFill>
                  <a:schemeClr val="bg1"/>
                </a:solidFill>
                <a:latin typeface="华文楷体" panose="02010600040101010101" pitchFamily="2" charset="-122"/>
                <a:ea typeface="华文楷体" panose="02010600040101010101" pitchFamily="2" charset="-122"/>
              </a:rPr>
              <a:t>月，完成了安全监控系统升级改造工作，取得了较好成效。</a:t>
            </a:r>
            <a:endParaRPr lang="zh-CN" altLang="en-US" sz="3200" b="1" dirty="0">
              <a:solidFill>
                <a:schemeClr val="bg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653232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6" presetClass="entr" presetSubtype="37" fill="hold" grpId="0" nodeType="withEffect">
                                  <p:stCondLst>
                                    <p:cond delay="750"/>
                                  </p:stCondLst>
                                  <p:iterate type="lt">
                                    <p:tmPct val="0"/>
                                  </p:iterate>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250"/>
                                        <p:tgtEl>
                                          <p:spTgt spid="4"/>
                                        </p:tgtEl>
                                      </p:cBhvr>
                                    </p:animEffect>
                                  </p:childTnLst>
                                </p:cTn>
                              </p:par>
                              <p:par>
                                <p:cTn id="11" presetID="26" presetClass="emph" presetSubtype="0" fill="hold" grpId="1" nodeType="withEffect">
                                  <p:stCondLst>
                                    <p:cond delay="1000"/>
                                  </p:stCondLst>
                                  <p:iterate type="lt">
                                    <p:tmPct val="0"/>
                                  </p:iterate>
                                  <p:childTnLst>
                                    <p:animEffect transition="out" filter="fade">
                                      <p:cBhvr>
                                        <p:cTn id="12" dur="250" tmFilter="0, 0; .2, .5; .8, .5; 1, 0"/>
                                        <p:tgtEl>
                                          <p:spTgt spid="4"/>
                                        </p:tgtEl>
                                      </p:cBhvr>
                                    </p:animEffect>
                                    <p:animScale>
                                      <p:cBhvr>
                                        <p:cTn id="13" dur="125" autoRev="1" fill="hold"/>
                                        <p:tgtEl>
                                          <p:spTgt spid="4"/>
                                        </p:tgtEl>
                                      </p:cBhvr>
                                      <p:by x="105000" y="105000"/>
                                    </p:animScale>
                                  </p:childTnLst>
                                </p:cTn>
                              </p:par>
                              <p:par>
                                <p:cTn id="14" presetID="16" presetClass="entr" presetSubtype="37" fill="hold" grpId="0" nodeType="withEffect">
                                  <p:stCondLst>
                                    <p:cond delay="1250"/>
                                  </p:stCondLst>
                                  <p:iterate type="lt">
                                    <p:tmPct val="0"/>
                                  </p:iterate>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250"/>
                                        <p:tgtEl>
                                          <p:spTgt spid="5"/>
                                        </p:tgtEl>
                                      </p:cBhvr>
                                    </p:animEffect>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6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250"/>
                                        <p:tgtEl>
                                          <p:spTgt spid="12"/>
                                        </p:tgtEl>
                                      </p:cBhvr>
                                    </p:animEffect>
                                  </p:childTnLst>
                                </p:cTn>
                              </p:par>
                              <p:par>
                                <p:cTn id="24" presetID="2" presetClass="entr" presetSubtype="1" fill="hold" nodeType="withEffect">
                                  <p:stCondLst>
                                    <p:cond delay="6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600"/>
                                  </p:stCondLst>
                                  <p:childTnLst>
                                    <p:animRot by="21600000">
                                      <p:cBhvr>
                                        <p:cTn id="29" dur="1000" fill="hold"/>
                                        <p:tgtEl>
                                          <p:spTgt spid="12"/>
                                        </p:tgtEl>
                                        <p:attrNameLst>
                                          <p:attrName>r</p:attrName>
                                        </p:attrNameLst>
                                      </p:cBhvr>
                                    </p:animRot>
                                  </p:childTnLst>
                                </p:cTn>
                              </p:par>
                              <p:par>
                                <p:cTn id="30" presetID="10" presetClass="entr" presetSubtype="0" fill="hold" nodeType="withEffect">
                                  <p:stCondLst>
                                    <p:cond delay="2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250"/>
                                        <p:tgtEl>
                                          <p:spTgt spid="11"/>
                                        </p:tgtEl>
                                      </p:cBhvr>
                                    </p:animEffect>
                                  </p:childTnLst>
                                </p:cTn>
                              </p:par>
                              <p:par>
                                <p:cTn id="33" presetID="2" presetClass="entr" presetSubtype="8" fill="hold" nodeType="withEffect">
                                  <p:stCondLst>
                                    <p:cond delay="2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200"/>
                                  </p:stCondLst>
                                  <p:childTnLst>
                                    <p:animRot by="21600000">
                                      <p:cBhvr>
                                        <p:cTn id="38" dur="1000" fill="hold"/>
                                        <p:tgtEl>
                                          <p:spTgt spid="11"/>
                                        </p:tgtEl>
                                        <p:attrNameLst>
                                          <p:attrName>r</p:attrName>
                                        </p:attrNameLst>
                                      </p:cBhvr>
                                    </p:animRot>
                                  </p:childTnLst>
                                </p:cTn>
                              </p:par>
                              <p:par>
                                <p:cTn id="39" presetID="16" presetClass="entr" presetSubtype="21" fill="hold" grpId="0" nodeType="withEffect">
                                  <p:stCondLst>
                                    <p:cond delay="0"/>
                                  </p:stCondLst>
                                  <p:iterate type="lt">
                                    <p:tmPct val="10000"/>
                                  </p:iterate>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 grpId="1"/>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组合 6"/>
          <p:cNvGrpSpPr/>
          <p:nvPr/>
        </p:nvGrpSpPr>
        <p:grpSpPr>
          <a:xfrm>
            <a:off x="4658877" y="1276548"/>
            <a:ext cx="2880598" cy="636066"/>
            <a:chOff x="3131840" y="987574"/>
            <a:chExt cx="2880320" cy="648072"/>
          </a:xfrm>
        </p:grpSpPr>
        <p:sp>
          <p:nvSpPr>
            <p:cNvPr id="3" name="圆角矩形 2"/>
            <p:cNvSpPr/>
            <p:nvPr/>
          </p:nvSpPr>
          <p:spPr>
            <a:xfrm>
              <a:off x="3131840" y="987574"/>
              <a:ext cx="2880320" cy="648072"/>
            </a:xfrm>
            <a:prstGeom prst="roundRect">
              <a:avLst>
                <a:gd name="adj" fmla="val 50000"/>
              </a:avLst>
            </a:prstGeom>
            <a:noFill/>
            <a:ln>
              <a:solidFill>
                <a:srgbClr val="014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 name="TextBox 5"/>
            <p:cNvSpPr txBox="1"/>
            <p:nvPr/>
          </p:nvSpPr>
          <p:spPr>
            <a:xfrm>
              <a:off x="3743210" y="1053816"/>
              <a:ext cx="1620801" cy="533096"/>
            </a:xfrm>
            <a:prstGeom prst="rect">
              <a:avLst/>
            </a:prstGeom>
            <a:noFill/>
          </p:spPr>
          <p:txBody>
            <a:bodyPr wrap="none" rtlCol="0">
              <a:spAutoFit/>
            </a:bodyPr>
            <a:lstStyle/>
            <a:p>
              <a:r>
                <a:rPr lang="zh-CN" altLang="en-US" sz="2800" dirty="0">
                  <a:solidFill>
                    <a:srgbClr val="01458E"/>
                  </a:solidFill>
                  <a:latin typeface="微软雅黑" panose="020B0503020204020204" pitchFamily="34" charset="-122"/>
                  <a:ea typeface="微软雅黑" panose="020B0503020204020204" pitchFamily="34" charset="-122"/>
                </a:rPr>
                <a:t>第一部分</a:t>
              </a:r>
            </a:p>
          </p:txBody>
        </p:sp>
      </p:grpSp>
      <p:cxnSp>
        <p:nvCxnSpPr>
          <p:cNvPr id="16" name="直接连接符 15"/>
          <p:cNvCxnSpPr/>
          <p:nvPr/>
        </p:nvCxnSpPr>
        <p:spPr>
          <a:xfrm flipH="1">
            <a:off x="3154413" y="2421682"/>
            <a:ext cx="5921385" cy="0"/>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154413" y="4077866"/>
            <a:ext cx="5921385" cy="0"/>
          </a:xfrm>
          <a:prstGeom prst="line">
            <a:avLst/>
          </a:prstGeom>
          <a:ln w="15875">
            <a:solidFill>
              <a:srgbClr val="01458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99250" y="2610411"/>
            <a:ext cx="8392041" cy="1323439"/>
          </a:xfrm>
          <a:prstGeom prst="rect">
            <a:avLst/>
          </a:prstGeom>
          <a:noFill/>
        </p:spPr>
        <p:txBody>
          <a:bodyPr wrap="none" rtlCol="0">
            <a:spAutoFit/>
          </a:bodyPr>
          <a:lstStyle/>
          <a:p>
            <a:pPr algn="ctr"/>
            <a:r>
              <a:rPr lang="zh-CN" altLang="zh-CN" sz="4000" b="1" dirty="0">
                <a:solidFill>
                  <a:srgbClr val="01458E"/>
                </a:solidFill>
                <a:latin typeface="Kaiti SC" panose="02010600040101010101" pitchFamily="2" charset="-122"/>
                <a:ea typeface="Kaiti SC" panose="02010600040101010101" pitchFamily="2" charset="-122"/>
              </a:rPr>
              <a:t>拓展智慧矿山建设内涵，</a:t>
            </a:r>
            <a:endParaRPr lang="en-US" altLang="zh-CN" sz="4000" b="1" dirty="0">
              <a:solidFill>
                <a:srgbClr val="01458E"/>
              </a:solidFill>
              <a:latin typeface="Kaiti SC" panose="02010600040101010101" pitchFamily="2" charset="-122"/>
              <a:ea typeface="Kaiti SC" panose="02010600040101010101" pitchFamily="2" charset="-122"/>
            </a:endParaRPr>
          </a:p>
          <a:p>
            <a:pPr algn="ctr"/>
            <a:r>
              <a:rPr lang="zh-CN" altLang="zh-CN" sz="4000" b="1" dirty="0">
                <a:solidFill>
                  <a:srgbClr val="01458E"/>
                </a:solidFill>
                <a:latin typeface="Kaiti SC" panose="02010600040101010101" pitchFamily="2" charset="-122"/>
                <a:ea typeface="Kaiti SC" panose="02010600040101010101" pitchFamily="2" charset="-122"/>
              </a:rPr>
              <a:t>坚定不移推进安全监控系统升级改造</a:t>
            </a:r>
          </a:p>
        </p:txBody>
      </p:sp>
      <p:sp>
        <p:nvSpPr>
          <p:cNvPr id="14" name="矩形 13"/>
          <p:cNvSpPr/>
          <p:nvPr/>
        </p:nvSpPr>
        <p:spPr>
          <a:xfrm>
            <a:off x="2354759" y="4295631"/>
            <a:ext cx="7441082" cy="707886"/>
          </a:xfrm>
          <a:prstGeom prst="rect">
            <a:avLst/>
          </a:prstGeom>
        </p:spPr>
        <p:txBody>
          <a:bodyPr wrap="square">
            <a:spAutoFit/>
          </a:bodyPr>
          <a:lstStyle/>
          <a:p>
            <a:pPr algn="ctr"/>
            <a:r>
              <a:rPr lang="zh-CN" altLang="zh-CN" sz="2000" dirty="0">
                <a:solidFill>
                  <a:schemeClr val="bg1">
                    <a:lumMod val="50000"/>
                  </a:schemeClr>
                </a:solidFill>
                <a:latin typeface="微软雅黑" panose="020B0503020204020204" pitchFamily="34" charset="-122"/>
                <a:ea typeface="微软雅黑" panose="020B0503020204020204" pitchFamily="34" charset="-122"/>
              </a:rPr>
              <a:t>立足“端安全碗、吃安全饭、挣安全钱”的理念，打造本质安全型企业，将安全信息化建设及安全监控升级纳入整体工作安排 </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椭圆 25"/>
          <p:cNvSpPr/>
          <p:nvPr/>
        </p:nvSpPr>
        <p:spPr>
          <a:xfrm>
            <a:off x="5810055" y="5350192"/>
            <a:ext cx="793175" cy="707885"/>
          </a:xfrm>
          <a:prstGeom prst="ellipse">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Microsoft YaHei" panose="020B0503020204020204" pitchFamily="34" charset="-122"/>
                <a:ea typeface="Microsoft YaHei" panose="020B0503020204020204" pitchFamily="34" charset="-122"/>
              </a:rPr>
              <a:t>1</a:t>
            </a:r>
            <a:endParaRPr lang="zh-CN" altLang="en-US" sz="40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533EEBA7-B5D8-DD42-A6A3-73BC7BE421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Tree>
    <p:extLst>
      <p:ext uri="{BB962C8B-B14F-4D97-AF65-F5344CB8AC3E}">
        <p14:creationId xmlns:p14="http://schemas.microsoft.com/office/powerpoint/2010/main" val="805492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childTnLst>
                          </p:cTn>
                        </p:par>
                        <p:par>
                          <p:cTn id="28" fill="hold">
                            <p:stCondLst>
                              <p:cond delay="28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8B53BD2-6BE4-EB49-82FF-C6B28BB9B8E0}"/>
              </a:ext>
            </a:extLst>
          </p:cNvPr>
          <p:cNvSpPr/>
          <p:nvPr/>
        </p:nvSpPr>
        <p:spPr>
          <a:xfrm>
            <a:off x="6243191" y="788145"/>
            <a:ext cx="5544616" cy="769441"/>
          </a:xfrm>
          <a:prstGeom prst="rect">
            <a:avLst/>
          </a:prstGeom>
        </p:spPr>
        <p:txBody>
          <a:bodyPr wrap="square">
            <a:spAutoFit/>
          </a:bodyPr>
          <a:lstStyle/>
          <a:p>
            <a:r>
              <a:rPr lang="zh-CN" altLang="en-US" sz="4400" b="1" dirty="0">
                <a:solidFill>
                  <a:srgbClr val="01458E"/>
                </a:solidFill>
                <a:latin typeface="华文楷体" panose="02010600040101010101" pitchFamily="2" charset="-122"/>
                <a:ea typeface="华文楷体" panose="02010600040101010101" pitchFamily="2" charset="-122"/>
              </a:rPr>
              <a:t>领导</a:t>
            </a:r>
            <a:r>
              <a:rPr lang="zh-CN" altLang="zh-CN" sz="4400" b="1" dirty="0">
                <a:solidFill>
                  <a:srgbClr val="01458E"/>
                </a:solidFill>
                <a:latin typeface="华文楷体" panose="02010600040101010101" pitchFamily="2" charset="-122"/>
                <a:ea typeface="华文楷体" panose="02010600040101010101" pitchFamily="2" charset="-122"/>
              </a:rPr>
              <a:t>重视、层级落实</a:t>
            </a:r>
            <a:endParaRPr lang="zh-CN" altLang="en-US" sz="4400" b="1" dirty="0">
              <a:solidFill>
                <a:srgbClr val="005DA2"/>
              </a:solidFill>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2F76F228-7D6D-9B4D-8EE7-76479715DCD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6129" y="836164"/>
            <a:ext cx="4204135" cy="5945241"/>
          </a:xfrm>
          <a:prstGeom prst="rect">
            <a:avLst/>
          </a:prstGeom>
        </p:spPr>
      </p:pic>
      <p:pic>
        <p:nvPicPr>
          <p:cNvPr id="8" name="图片 7">
            <a:extLst>
              <a:ext uri="{FF2B5EF4-FFF2-40B4-BE49-F238E27FC236}">
                <a16:creationId xmlns:a16="http://schemas.microsoft.com/office/drawing/2014/main" id="{82F551F7-F978-B049-90D9-ED5A020377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6130" y="770476"/>
            <a:ext cx="4199136" cy="5945241"/>
          </a:xfrm>
          <a:prstGeom prst="rect">
            <a:avLst/>
          </a:prstGeom>
        </p:spPr>
      </p:pic>
      <p:pic>
        <p:nvPicPr>
          <p:cNvPr id="6" name="图片 5">
            <a:extLst>
              <a:ext uri="{FF2B5EF4-FFF2-40B4-BE49-F238E27FC236}">
                <a16:creationId xmlns:a16="http://schemas.microsoft.com/office/drawing/2014/main" id="{EBADBFE9-A50D-2541-AD75-3E5B97E8CA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8773" y="815158"/>
            <a:ext cx="4199136" cy="5945241"/>
          </a:xfrm>
          <a:prstGeom prst="rect">
            <a:avLst/>
          </a:prstGeom>
        </p:spPr>
      </p:pic>
      <p:sp>
        <p:nvSpPr>
          <p:cNvPr id="9" name="矩形 8">
            <a:extLst>
              <a:ext uri="{FF2B5EF4-FFF2-40B4-BE49-F238E27FC236}">
                <a16:creationId xmlns:a16="http://schemas.microsoft.com/office/drawing/2014/main" id="{25845026-7A25-B64F-A6AB-9B4B9245A0FE}"/>
              </a:ext>
            </a:extLst>
          </p:cNvPr>
          <p:cNvSpPr/>
          <p:nvPr/>
        </p:nvSpPr>
        <p:spPr>
          <a:xfrm>
            <a:off x="6099175" y="1557586"/>
            <a:ext cx="5904656" cy="5055230"/>
          </a:xfrm>
          <a:prstGeom prst="rect">
            <a:avLst/>
          </a:prstGeom>
        </p:spPr>
        <p:txBody>
          <a:bodyPr wrap="square">
            <a:spAutoFit/>
          </a:bodyPr>
          <a:lstStyle/>
          <a:p>
            <a:pPr>
              <a:lnSpc>
                <a:spcPts val="4280"/>
              </a:lnSpc>
            </a:pPr>
            <a:r>
              <a:rPr lang="en-US" altLang="zh-CN" sz="3600" dirty="0">
                <a:solidFill>
                  <a:srgbClr val="01458E"/>
                </a:solidFill>
                <a:latin typeface="华文楷体" panose="02010600040101010101" pitchFamily="2" charset="-122"/>
                <a:ea typeface="华文楷体" panose="02010600040101010101" pitchFamily="2" charset="-122"/>
              </a:rPr>
              <a:t>         </a:t>
            </a:r>
            <a:r>
              <a:rPr lang="zh-CN" altLang="zh-CN" sz="3600" dirty="0">
                <a:solidFill>
                  <a:srgbClr val="01458E"/>
                </a:solidFill>
                <a:latin typeface="华文楷体" panose="02010600040101010101" pitchFamily="2" charset="-122"/>
                <a:ea typeface="华文楷体" panose="02010600040101010101" pitchFamily="2" charset="-122"/>
              </a:rPr>
              <a:t>国家局和省局先后下发了《煤矿安全监控系统升级改造技术方案》、《山东煤矿安全监控系统升级改造技术方案实施标准》，在省局的统一要求下，肥矿集团立即行动，积极争取先行先试，推荐白庄煤矿作为省内第一批试点单位。</a:t>
            </a:r>
            <a:endParaRPr lang="zh-CN" altLang="en-US" sz="3600" dirty="0">
              <a:latin typeface="华文楷体" panose="02010600040101010101" pitchFamily="2" charset="-122"/>
              <a:ea typeface="华文楷体" panose="02010600040101010101" pitchFamily="2" charset="-122"/>
            </a:endParaRPr>
          </a:p>
        </p:txBody>
      </p:sp>
      <p:pic>
        <p:nvPicPr>
          <p:cNvPr id="5" name="图片 4">
            <a:extLst>
              <a:ext uri="{FF2B5EF4-FFF2-40B4-BE49-F238E27FC236}">
                <a16:creationId xmlns:a16="http://schemas.microsoft.com/office/drawing/2014/main" id="{42D2072E-710B-6A46-BB56-0CB07B4EFC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3936" y="794153"/>
            <a:ext cx="4199136" cy="5945241"/>
          </a:xfrm>
          <a:prstGeom prst="rect">
            <a:avLst/>
          </a:prstGeom>
        </p:spPr>
      </p:pic>
      <p:pic>
        <p:nvPicPr>
          <p:cNvPr id="11" name="图片 10">
            <a:extLst>
              <a:ext uri="{FF2B5EF4-FFF2-40B4-BE49-F238E27FC236}">
                <a16:creationId xmlns:a16="http://schemas.microsoft.com/office/drawing/2014/main" id="{DC328DFE-7AC4-6B46-A2F6-9075E8811D8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13" name="文本框 12">
            <a:extLst>
              <a:ext uri="{FF2B5EF4-FFF2-40B4-BE49-F238E27FC236}">
                <a16:creationId xmlns:a16="http://schemas.microsoft.com/office/drawing/2014/main" id="{D76C8D87-809E-E34B-8801-F2D847E48C24}"/>
              </a:ext>
            </a:extLst>
          </p:cNvPr>
          <p:cNvSpPr txBox="1"/>
          <p:nvPr/>
        </p:nvSpPr>
        <p:spPr>
          <a:xfrm>
            <a:off x="842591" y="-26590"/>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287791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2000"/>
                                        <p:tgtEl>
                                          <p:spTgt spid="9"/>
                                        </p:tgtEl>
                                      </p:cBhvr>
                                    </p:animEffect>
                                  </p:childTnLst>
                                </p:cTn>
                              </p:par>
                              <p:par>
                                <p:cTn id="18" presetID="3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200" decel="100000"/>
                                        <p:tgtEl>
                                          <p:spTgt spid="4"/>
                                        </p:tgtEl>
                                      </p:cBhvr>
                                    </p:animEffect>
                                    <p:anim calcmode="lin" valueType="num">
                                      <p:cBhvr>
                                        <p:cTn id="21" dur="1200" decel="100000" fill="hold"/>
                                        <p:tgtEl>
                                          <p:spTgt spid="4"/>
                                        </p:tgtEl>
                                        <p:attrNameLst>
                                          <p:attrName>style.rotation</p:attrName>
                                        </p:attrNameLst>
                                      </p:cBhvr>
                                      <p:tavLst>
                                        <p:tav tm="0">
                                          <p:val>
                                            <p:fltVal val="-90"/>
                                          </p:val>
                                        </p:tav>
                                        <p:tav tm="100000">
                                          <p:val>
                                            <p:fltVal val="0"/>
                                          </p:val>
                                        </p:tav>
                                      </p:tavLst>
                                    </p:anim>
                                    <p:anim calcmode="lin" valueType="num">
                                      <p:cBhvr>
                                        <p:cTn id="22" dur="1200" decel="100000" fill="hold"/>
                                        <p:tgtEl>
                                          <p:spTgt spid="4"/>
                                        </p:tgtEl>
                                        <p:attrNameLst>
                                          <p:attrName>ppt_x</p:attrName>
                                        </p:attrNameLst>
                                      </p:cBhvr>
                                      <p:tavLst>
                                        <p:tav tm="0">
                                          <p:val>
                                            <p:strVal val="#ppt_x+0.4"/>
                                          </p:val>
                                        </p:tav>
                                        <p:tav tm="100000">
                                          <p:val>
                                            <p:strVal val="#ppt_x-0.05"/>
                                          </p:val>
                                        </p:tav>
                                      </p:tavLst>
                                    </p:anim>
                                    <p:anim calcmode="lin" valueType="num">
                                      <p:cBhvr>
                                        <p:cTn id="23" dur="1200" decel="100000" fill="hold"/>
                                        <p:tgtEl>
                                          <p:spTgt spid="4"/>
                                        </p:tgtEl>
                                        <p:attrNameLst>
                                          <p:attrName>ppt_y</p:attrName>
                                        </p:attrNameLst>
                                      </p:cBhvr>
                                      <p:tavLst>
                                        <p:tav tm="0">
                                          <p:val>
                                            <p:strVal val="#ppt_y-0.4"/>
                                          </p:val>
                                        </p:tav>
                                        <p:tav tm="100000">
                                          <p:val>
                                            <p:strVal val="#ppt_y+0.1"/>
                                          </p:val>
                                        </p:tav>
                                      </p:tavLst>
                                    </p:anim>
                                    <p:anim calcmode="lin" valueType="num">
                                      <p:cBhvr>
                                        <p:cTn id="24" dur="300" accel="100000" fill="hold">
                                          <p:stCondLst>
                                            <p:cond delay="1200"/>
                                          </p:stCondLst>
                                        </p:cTn>
                                        <p:tgtEl>
                                          <p:spTgt spid="4"/>
                                        </p:tgtEl>
                                        <p:attrNameLst>
                                          <p:attrName>ppt_x</p:attrName>
                                        </p:attrNameLst>
                                      </p:cBhvr>
                                      <p:tavLst>
                                        <p:tav tm="0">
                                          <p:val>
                                            <p:strVal val="#ppt_x-0.05"/>
                                          </p:val>
                                        </p:tav>
                                        <p:tav tm="100000">
                                          <p:val>
                                            <p:strVal val="#ppt_x"/>
                                          </p:val>
                                        </p:tav>
                                      </p:tavLst>
                                    </p:anim>
                                    <p:anim calcmode="lin" valueType="num">
                                      <p:cBhvr>
                                        <p:cTn id="25" dur="300" accel="100000" fill="hold">
                                          <p:stCondLst>
                                            <p:cond delay="1200"/>
                                          </p:stCondLst>
                                        </p:cTn>
                                        <p:tgtEl>
                                          <p:spTgt spid="4"/>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30" presetClass="entr" presetSubtype="0" fill="hold" nodeType="after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00" decel="100000"/>
                                        <p:tgtEl>
                                          <p:spTgt spid="8"/>
                                        </p:tgtEl>
                                      </p:cBhvr>
                                    </p:animEffect>
                                    <p:anim calcmode="lin" valueType="num">
                                      <p:cBhvr>
                                        <p:cTn id="30" dur="1200" decel="100000" fill="hold"/>
                                        <p:tgtEl>
                                          <p:spTgt spid="8"/>
                                        </p:tgtEl>
                                        <p:attrNameLst>
                                          <p:attrName>style.rotation</p:attrName>
                                        </p:attrNameLst>
                                      </p:cBhvr>
                                      <p:tavLst>
                                        <p:tav tm="0">
                                          <p:val>
                                            <p:fltVal val="-90"/>
                                          </p:val>
                                        </p:tav>
                                        <p:tav tm="100000">
                                          <p:val>
                                            <p:fltVal val="0"/>
                                          </p:val>
                                        </p:tav>
                                      </p:tavLst>
                                    </p:anim>
                                    <p:anim calcmode="lin" valueType="num">
                                      <p:cBhvr>
                                        <p:cTn id="31" dur="1200" decel="100000" fill="hold"/>
                                        <p:tgtEl>
                                          <p:spTgt spid="8"/>
                                        </p:tgtEl>
                                        <p:attrNameLst>
                                          <p:attrName>ppt_x</p:attrName>
                                        </p:attrNameLst>
                                      </p:cBhvr>
                                      <p:tavLst>
                                        <p:tav tm="0">
                                          <p:val>
                                            <p:strVal val="#ppt_x+0.4"/>
                                          </p:val>
                                        </p:tav>
                                        <p:tav tm="100000">
                                          <p:val>
                                            <p:strVal val="#ppt_x-0.05"/>
                                          </p:val>
                                        </p:tav>
                                      </p:tavLst>
                                    </p:anim>
                                    <p:anim calcmode="lin" valueType="num">
                                      <p:cBhvr>
                                        <p:cTn id="32" dur="1200" decel="100000" fill="hold"/>
                                        <p:tgtEl>
                                          <p:spTgt spid="8"/>
                                        </p:tgtEl>
                                        <p:attrNameLst>
                                          <p:attrName>ppt_y</p:attrName>
                                        </p:attrNameLst>
                                      </p:cBhvr>
                                      <p:tavLst>
                                        <p:tav tm="0">
                                          <p:val>
                                            <p:strVal val="#ppt_y-0.4"/>
                                          </p:val>
                                        </p:tav>
                                        <p:tav tm="100000">
                                          <p:val>
                                            <p:strVal val="#ppt_y+0.1"/>
                                          </p:val>
                                        </p:tav>
                                      </p:tavLst>
                                    </p:anim>
                                    <p:anim calcmode="lin" valueType="num">
                                      <p:cBhvr>
                                        <p:cTn id="33" dur="300" accel="100000" fill="hold">
                                          <p:stCondLst>
                                            <p:cond delay="1200"/>
                                          </p:stCondLst>
                                        </p:cTn>
                                        <p:tgtEl>
                                          <p:spTgt spid="8"/>
                                        </p:tgtEl>
                                        <p:attrNameLst>
                                          <p:attrName>ppt_x</p:attrName>
                                        </p:attrNameLst>
                                      </p:cBhvr>
                                      <p:tavLst>
                                        <p:tav tm="0">
                                          <p:val>
                                            <p:strVal val="#ppt_x-0.05"/>
                                          </p:val>
                                        </p:tav>
                                        <p:tav tm="100000">
                                          <p:val>
                                            <p:strVal val="#ppt_x"/>
                                          </p:val>
                                        </p:tav>
                                      </p:tavLst>
                                    </p:anim>
                                    <p:anim calcmode="lin" valueType="num">
                                      <p:cBhvr>
                                        <p:cTn id="34" dur="300" accel="100000" fill="hold">
                                          <p:stCondLst>
                                            <p:cond delay="1200"/>
                                          </p:stCondLst>
                                        </p:cTn>
                                        <p:tgtEl>
                                          <p:spTgt spid="8"/>
                                        </p:tgtEl>
                                        <p:attrNameLst>
                                          <p:attrName>ppt_y</p:attrName>
                                        </p:attrNameLst>
                                      </p:cBhvr>
                                      <p:tavLst>
                                        <p:tav tm="0">
                                          <p:val>
                                            <p:strVal val="#ppt_y+0.1"/>
                                          </p:val>
                                        </p:tav>
                                        <p:tav tm="100000">
                                          <p:val>
                                            <p:strVal val="#ppt_y"/>
                                          </p:val>
                                        </p:tav>
                                      </p:tavLst>
                                    </p:anim>
                                  </p:childTnLst>
                                </p:cTn>
                              </p:par>
                            </p:childTnLst>
                          </p:cTn>
                        </p:par>
                        <p:par>
                          <p:cTn id="35" fill="hold">
                            <p:stCondLst>
                              <p:cond delay="5500"/>
                            </p:stCondLst>
                            <p:childTnLst>
                              <p:par>
                                <p:cTn id="36" presetID="30" presetClass="entr" presetSubtype="0" fill="hold" nodeType="afterEffect">
                                  <p:stCondLst>
                                    <p:cond delay="10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200" decel="100000"/>
                                        <p:tgtEl>
                                          <p:spTgt spid="6"/>
                                        </p:tgtEl>
                                      </p:cBhvr>
                                    </p:animEffect>
                                    <p:anim calcmode="lin" valueType="num">
                                      <p:cBhvr>
                                        <p:cTn id="39" dur="1200" decel="100000" fill="hold"/>
                                        <p:tgtEl>
                                          <p:spTgt spid="6"/>
                                        </p:tgtEl>
                                        <p:attrNameLst>
                                          <p:attrName>style.rotation</p:attrName>
                                        </p:attrNameLst>
                                      </p:cBhvr>
                                      <p:tavLst>
                                        <p:tav tm="0">
                                          <p:val>
                                            <p:fltVal val="-90"/>
                                          </p:val>
                                        </p:tav>
                                        <p:tav tm="100000">
                                          <p:val>
                                            <p:fltVal val="0"/>
                                          </p:val>
                                        </p:tav>
                                      </p:tavLst>
                                    </p:anim>
                                    <p:anim calcmode="lin" valueType="num">
                                      <p:cBhvr>
                                        <p:cTn id="40" dur="1200" decel="100000" fill="hold"/>
                                        <p:tgtEl>
                                          <p:spTgt spid="6"/>
                                        </p:tgtEl>
                                        <p:attrNameLst>
                                          <p:attrName>ppt_x</p:attrName>
                                        </p:attrNameLst>
                                      </p:cBhvr>
                                      <p:tavLst>
                                        <p:tav tm="0">
                                          <p:val>
                                            <p:strVal val="#ppt_x+0.4"/>
                                          </p:val>
                                        </p:tav>
                                        <p:tav tm="100000">
                                          <p:val>
                                            <p:strVal val="#ppt_x-0.05"/>
                                          </p:val>
                                        </p:tav>
                                      </p:tavLst>
                                    </p:anim>
                                    <p:anim calcmode="lin" valueType="num">
                                      <p:cBhvr>
                                        <p:cTn id="41" dur="1200" decel="100000" fill="hold"/>
                                        <p:tgtEl>
                                          <p:spTgt spid="6"/>
                                        </p:tgtEl>
                                        <p:attrNameLst>
                                          <p:attrName>ppt_y</p:attrName>
                                        </p:attrNameLst>
                                      </p:cBhvr>
                                      <p:tavLst>
                                        <p:tav tm="0">
                                          <p:val>
                                            <p:strVal val="#ppt_y-0.4"/>
                                          </p:val>
                                        </p:tav>
                                        <p:tav tm="100000">
                                          <p:val>
                                            <p:strVal val="#ppt_y+0.1"/>
                                          </p:val>
                                        </p:tav>
                                      </p:tavLst>
                                    </p:anim>
                                    <p:anim calcmode="lin" valueType="num">
                                      <p:cBhvr>
                                        <p:cTn id="42" dur="300" accel="100000" fill="hold">
                                          <p:stCondLst>
                                            <p:cond delay="1200"/>
                                          </p:stCondLst>
                                        </p:cTn>
                                        <p:tgtEl>
                                          <p:spTgt spid="6"/>
                                        </p:tgtEl>
                                        <p:attrNameLst>
                                          <p:attrName>ppt_x</p:attrName>
                                        </p:attrNameLst>
                                      </p:cBhvr>
                                      <p:tavLst>
                                        <p:tav tm="0">
                                          <p:val>
                                            <p:strVal val="#ppt_x-0.05"/>
                                          </p:val>
                                        </p:tav>
                                        <p:tav tm="100000">
                                          <p:val>
                                            <p:strVal val="#ppt_x"/>
                                          </p:val>
                                        </p:tav>
                                      </p:tavLst>
                                    </p:anim>
                                    <p:anim calcmode="lin" valueType="num">
                                      <p:cBhvr>
                                        <p:cTn id="43" dur="300" accel="100000" fill="hold">
                                          <p:stCondLst>
                                            <p:cond delay="1200"/>
                                          </p:stCondLst>
                                        </p:cTn>
                                        <p:tgtEl>
                                          <p:spTgt spid="6"/>
                                        </p:tgtEl>
                                        <p:attrNameLst>
                                          <p:attrName>ppt_y</p:attrName>
                                        </p:attrNameLst>
                                      </p:cBhvr>
                                      <p:tavLst>
                                        <p:tav tm="0">
                                          <p:val>
                                            <p:strVal val="#ppt_y+0.1"/>
                                          </p:val>
                                        </p:tav>
                                        <p:tav tm="100000">
                                          <p:val>
                                            <p:strVal val="#ppt_y"/>
                                          </p:val>
                                        </p:tav>
                                      </p:tavLst>
                                    </p:anim>
                                  </p:childTnLst>
                                </p:cTn>
                              </p:par>
                            </p:childTnLst>
                          </p:cTn>
                        </p:par>
                        <p:par>
                          <p:cTn id="44" fill="hold">
                            <p:stCondLst>
                              <p:cond delay="8000"/>
                            </p:stCondLst>
                            <p:childTnLst>
                              <p:par>
                                <p:cTn id="45" presetID="30" presetClass="entr" presetSubtype="0" fill="hold" nodeType="afterEffect">
                                  <p:stCondLst>
                                    <p:cond delay="1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200" decel="100000"/>
                                        <p:tgtEl>
                                          <p:spTgt spid="5"/>
                                        </p:tgtEl>
                                      </p:cBhvr>
                                    </p:animEffect>
                                    <p:anim calcmode="lin" valueType="num">
                                      <p:cBhvr>
                                        <p:cTn id="48" dur="1200" decel="100000" fill="hold"/>
                                        <p:tgtEl>
                                          <p:spTgt spid="5"/>
                                        </p:tgtEl>
                                        <p:attrNameLst>
                                          <p:attrName>style.rotation</p:attrName>
                                        </p:attrNameLst>
                                      </p:cBhvr>
                                      <p:tavLst>
                                        <p:tav tm="0">
                                          <p:val>
                                            <p:fltVal val="-90"/>
                                          </p:val>
                                        </p:tav>
                                        <p:tav tm="100000">
                                          <p:val>
                                            <p:fltVal val="0"/>
                                          </p:val>
                                        </p:tav>
                                      </p:tavLst>
                                    </p:anim>
                                    <p:anim calcmode="lin" valueType="num">
                                      <p:cBhvr>
                                        <p:cTn id="49" dur="1200" decel="100000" fill="hold"/>
                                        <p:tgtEl>
                                          <p:spTgt spid="5"/>
                                        </p:tgtEl>
                                        <p:attrNameLst>
                                          <p:attrName>ppt_x</p:attrName>
                                        </p:attrNameLst>
                                      </p:cBhvr>
                                      <p:tavLst>
                                        <p:tav tm="0">
                                          <p:val>
                                            <p:strVal val="#ppt_x+0.4"/>
                                          </p:val>
                                        </p:tav>
                                        <p:tav tm="100000">
                                          <p:val>
                                            <p:strVal val="#ppt_x-0.05"/>
                                          </p:val>
                                        </p:tav>
                                      </p:tavLst>
                                    </p:anim>
                                    <p:anim calcmode="lin" valueType="num">
                                      <p:cBhvr>
                                        <p:cTn id="50" dur="1200" decel="100000" fill="hold"/>
                                        <p:tgtEl>
                                          <p:spTgt spid="5"/>
                                        </p:tgtEl>
                                        <p:attrNameLst>
                                          <p:attrName>ppt_y</p:attrName>
                                        </p:attrNameLst>
                                      </p:cBhvr>
                                      <p:tavLst>
                                        <p:tav tm="0">
                                          <p:val>
                                            <p:strVal val="#ppt_y-0.4"/>
                                          </p:val>
                                        </p:tav>
                                        <p:tav tm="100000">
                                          <p:val>
                                            <p:strVal val="#ppt_y+0.1"/>
                                          </p:val>
                                        </p:tav>
                                      </p:tavLst>
                                    </p:anim>
                                    <p:anim calcmode="lin" valueType="num">
                                      <p:cBhvr>
                                        <p:cTn id="51" dur="300" accel="100000" fill="hold">
                                          <p:stCondLst>
                                            <p:cond delay="1200"/>
                                          </p:stCondLst>
                                        </p:cTn>
                                        <p:tgtEl>
                                          <p:spTgt spid="5"/>
                                        </p:tgtEl>
                                        <p:attrNameLst>
                                          <p:attrName>ppt_x</p:attrName>
                                        </p:attrNameLst>
                                      </p:cBhvr>
                                      <p:tavLst>
                                        <p:tav tm="0">
                                          <p:val>
                                            <p:strVal val="#ppt_x-0.05"/>
                                          </p:val>
                                        </p:tav>
                                        <p:tav tm="100000">
                                          <p:val>
                                            <p:strVal val="#ppt_x"/>
                                          </p:val>
                                        </p:tav>
                                      </p:tavLst>
                                    </p:anim>
                                    <p:anim calcmode="lin" valueType="num">
                                      <p:cBhvr>
                                        <p:cTn id="52" dur="300" accel="100000" fill="hold">
                                          <p:stCondLst>
                                            <p:cond delay="12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69" name="直接连接符 368"/>
          <p:cNvCxnSpPr/>
          <p:nvPr/>
        </p:nvCxnSpPr>
        <p:spPr>
          <a:xfrm>
            <a:off x="5138316" y="4365898"/>
            <a:ext cx="143930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2" name="直接连接符 371"/>
          <p:cNvCxnSpPr>
            <a:cxnSpLocks/>
          </p:cNvCxnSpPr>
          <p:nvPr/>
        </p:nvCxnSpPr>
        <p:spPr>
          <a:xfrm>
            <a:off x="8115399" y="4221882"/>
            <a:ext cx="3600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4" name="直接连接符 373"/>
          <p:cNvCxnSpPr>
            <a:cxnSpLocks/>
          </p:cNvCxnSpPr>
          <p:nvPr/>
        </p:nvCxnSpPr>
        <p:spPr>
          <a:xfrm>
            <a:off x="5811143" y="2771272"/>
            <a:ext cx="0" cy="58651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9" name="直接连接符 378"/>
          <p:cNvCxnSpPr>
            <a:cxnSpLocks/>
          </p:cNvCxnSpPr>
          <p:nvPr/>
        </p:nvCxnSpPr>
        <p:spPr>
          <a:xfrm>
            <a:off x="10059615" y="3884299"/>
            <a:ext cx="0" cy="3477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2" name="直接连接符 381"/>
          <p:cNvCxnSpPr>
            <a:cxnSpLocks/>
          </p:cNvCxnSpPr>
          <p:nvPr/>
        </p:nvCxnSpPr>
        <p:spPr>
          <a:xfrm flipH="1">
            <a:off x="5811143" y="4037692"/>
            <a:ext cx="5317" cy="32820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1" name="直接连接符 390"/>
          <p:cNvCxnSpPr>
            <a:cxnSpLocks/>
          </p:cNvCxnSpPr>
          <p:nvPr/>
        </p:nvCxnSpPr>
        <p:spPr>
          <a:xfrm flipH="1">
            <a:off x="5126021" y="4365898"/>
            <a:ext cx="12295" cy="86409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2" name="直接连接符 391"/>
          <p:cNvCxnSpPr>
            <a:cxnSpLocks/>
          </p:cNvCxnSpPr>
          <p:nvPr/>
        </p:nvCxnSpPr>
        <p:spPr>
          <a:xfrm>
            <a:off x="6571960" y="4371397"/>
            <a:ext cx="0" cy="8585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4" name="直接连接符 393"/>
          <p:cNvCxnSpPr>
            <a:cxnSpLocks/>
          </p:cNvCxnSpPr>
          <p:nvPr/>
        </p:nvCxnSpPr>
        <p:spPr>
          <a:xfrm>
            <a:off x="8115399" y="4221882"/>
            <a:ext cx="0" cy="7267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5" name="直接连接符 394"/>
          <p:cNvCxnSpPr>
            <a:cxnSpLocks/>
          </p:cNvCxnSpPr>
          <p:nvPr/>
        </p:nvCxnSpPr>
        <p:spPr>
          <a:xfrm>
            <a:off x="9339535" y="4242300"/>
            <a:ext cx="1" cy="7267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6" name="直接连接符 395"/>
          <p:cNvCxnSpPr>
            <a:cxnSpLocks/>
          </p:cNvCxnSpPr>
          <p:nvPr/>
        </p:nvCxnSpPr>
        <p:spPr>
          <a:xfrm flipH="1">
            <a:off x="10491663" y="4242300"/>
            <a:ext cx="5316" cy="70637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7" name="直接连接符 396"/>
          <p:cNvCxnSpPr>
            <a:cxnSpLocks/>
          </p:cNvCxnSpPr>
          <p:nvPr/>
        </p:nvCxnSpPr>
        <p:spPr>
          <a:xfrm>
            <a:off x="11715799" y="4258770"/>
            <a:ext cx="0" cy="70637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9051503" y="2984499"/>
            <a:ext cx="2000820" cy="877343"/>
            <a:chOff x="814328" y="3219334"/>
            <a:chExt cx="1356392" cy="432536"/>
          </a:xfrm>
        </p:grpSpPr>
        <p:grpSp>
          <p:nvGrpSpPr>
            <p:cNvPr id="104" name="组合 10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6" name="圆角矩形 10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07" name="圆角矩形 10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05" name="TextBox 104"/>
            <p:cNvSpPr txBox="1"/>
            <p:nvPr/>
          </p:nvSpPr>
          <p:spPr>
            <a:xfrm>
              <a:off x="974323" y="3332366"/>
              <a:ext cx="1060393" cy="18208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白庄矿矿长</a:t>
              </a:r>
              <a:endParaRPr lang="zh-CN" altLang="zh-CN" sz="240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128" name="组合 127"/>
          <p:cNvGrpSpPr/>
          <p:nvPr/>
        </p:nvGrpSpPr>
        <p:grpSpPr>
          <a:xfrm rot="5400000">
            <a:off x="4125526" y="5289333"/>
            <a:ext cx="1986318" cy="775324"/>
            <a:chOff x="352124" y="3681535"/>
            <a:chExt cx="1356787" cy="432383"/>
          </a:xfrm>
        </p:grpSpPr>
        <p:grpSp>
          <p:nvGrpSpPr>
            <p:cNvPr id="129" name="组合 12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1" name="圆角矩形 13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32" name="圆角矩形 13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30" name="TextBox 129"/>
            <p:cNvSpPr txBox="1"/>
            <p:nvPr/>
          </p:nvSpPr>
          <p:spPr>
            <a:xfrm rot="16200000">
              <a:off x="783590" y="3393173"/>
              <a:ext cx="329432" cy="1009113"/>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endParaRPr lang="en-US" altLang="zh-CN"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a:p>
              <a:pPr lvl="0"/>
              <a:r>
                <a:rPr lang="zh-CN" altLang="en-US"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集控部</a:t>
              </a:r>
              <a:endParaRPr lang="zh-CN" altLang="zh-CN" sz="36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133" name="组合 132"/>
          <p:cNvGrpSpPr/>
          <p:nvPr/>
        </p:nvGrpSpPr>
        <p:grpSpPr>
          <a:xfrm rot="5400000">
            <a:off x="5565687" y="5259426"/>
            <a:ext cx="1986316" cy="775324"/>
            <a:chOff x="352124" y="3681535"/>
            <a:chExt cx="1356787" cy="432383"/>
          </a:xfrm>
        </p:grpSpPr>
        <p:grpSp>
          <p:nvGrpSpPr>
            <p:cNvPr id="134" name="组合 13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6" name="圆角矩形 13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37" name="圆角矩形 13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35" name="TextBox 134"/>
            <p:cNvSpPr txBox="1"/>
            <p:nvPr/>
          </p:nvSpPr>
          <p:spPr>
            <a:xfrm rot="16200000">
              <a:off x="781513" y="3393169"/>
              <a:ext cx="329432" cy="1009114"/>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endParaRPr lang="en-US" altLang="zh-CN"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a:p>
              <a:pPr lvl="0"/>
              <a:r>
                <a:rPr lang="zh-CN" altLang="en-US"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生产部</a:t>
              </a:r>
              <a:endParaRPr lang="zh-CN" altLang="zh-CN" sz="36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138" name="组合 137"/>
          <p:cNvGrpSpPr/>
          <p:nvPr/>
        </p:nvGrpSpPr>
        <p:grpSpPr>
          <a:xfrm rot="5400000">
            <a:off x="7156224" y="5272949"/>
            <a:ext cx="1963890" cy="770704"/>
            <a:chOff x="352124" y="3681535"/>
            <a:chExt cx="1356787" cy="432383"/>
          </a:xfrm>
        </p:grpSpPr>
        <p:grpSp>
          <p:nvGrpSpPr>
            <p:cNvPr id="139" name="组合 13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1" name="圆角矩形 14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42" name="圆角矩形 14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40" name="TextBox 139"/>
            <p:cNvSpPr txBox="1"/>
            <p:nvPr/>
          </p:nvSpPr>
          <p:spPr>
            <a:xfrm rot="16200000">
              <a:off x="877212" y="3259825"/>
              <a:ext cx="329432" cy="1275796"/>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生产技术科</a:t>
              </a:r>
              <a:endParaRPr lang="zh-CN" altLang="zh-CN" sz="36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143" name="组合 142"/>
          <p:cNvGrpSpPr/>
          <p:nvPr/>
        </p:nvGrpSpPr>
        <p:grpSpPr>
          <a:xfrm rot="5400000">
            <a:off x="8337813" y="5278478"/>
            <a:ext cx="1957066" cy="766458"/>
            <a:chOff x="352124" y="3681536"/>
            <a:chExt cx="1356787" cy="432383"/>
          </a:xfrm>
        </p:grpSpPr>
        <p:grpSp>
          <p:nvGrpSpPr>
            <p:cNvPr id="144" name="组合 143"/>
            <p:cNvGrpSpPr/>
            <p:nvPr/>
          </p:nvGrpSpPr>
          <p:grpSpPr>
            <a:xfrm>
              <a:off x="352124" y="3681536"/>
              <a:ext cx="1356787" cy="432383"/>
              <a:chOff x="2996228" y="4233604"/>
              <a:chExt cx="3839061" cy="2756815"/>
            </a:xfrm>
            <a:effectLst>
              <a:outerShdw blurRad="381000" dist="254000" dir="8100000" algn="tr" rotWithShape="0">
                <a:prstClr val="black">
                  <a:alpha val="40000"/>
                </a:prstClr>
              </a:outerShdw>
            </a:effectLst>
          </p:grpSpPr>
          <p:sp>
            <p:nvSpPr>
              <p:cNvPr id="146" name="圆角矩形 14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47" name="圆角矩形 146"/>
              <p:cNvSpPr/>
              <p:nvPr/>
            </p:nvSpPr>
            <p:spPr>
              <a:xfrm rot="16200000">
                <a:off x="3610693" y="3738432"/>
                <a:ext cx="2598378"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45" name="TextBox 144"/>
            <p:cNvSpPr txBox="1"/>
            <p:nvPr/>
          </p:nvSpPr>
          <p:spPr>
            <a:xfrm rot="16200000">
              <a:off x="845663" y="3513650"/>
              <a:ext cx="329432" cy="76814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供应科</a:t>
              </a:r>
              <a:endParaRPr lang="zh-CN" altLang="zh-CN" sz="36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148" name="组合 147"/>
          <p:cNvGrpSpPr/>
          <p:nvPr/>
        </p:nvGrpSpPr>
        <p:grpSpPr>
          <a:xfrm rot="5400000">
            <a:off x="9542751" y="5256411"/>
            <a:ext cx="1944201" cy="766456"/>
            <a:chOff x="352124" y="3681535"/>
            <a:chExt cx="1356787" cy="432383"/>
          </a:xfrm>
        </p:grpSpPr>
        <p:grpSp>
          <p:nvGrpSpPr>
            <p:cNvPr id="149" name="组合 14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1" name="圆角矩形 15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52" name="圆角矩形 15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50" name="TextBox 149"/>
            <p:cNvSpPr txBox="1"/>
            <p:nvPr/>
          </p:nvSpPr>
          <p:spPr>
            <a:xfrm rot="16200000">
              <a:off x="848206" y="3511107"/>
              <a:ext cx="329432" cy="773230"/>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财务科</a:t>
              </a:r>
              <a:endParaRPr lang="zh-CN" altLang="zh-CN" sz="36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153" name="组合 152"/>
          <p:cNvGrpSpPr/>
          <p:nvPr/>
        </p:nvGrpSpPr>
        <p:grpSpPr>
          <a:xfrm rot="5400000">
            <a:off x="10764889" y="5271396"/>
            <a:ext cx="1944201" cy="754119"/>
            <a:chOff x="352124" y="3681535"/>
            <a:chExt cx="1356787" cy="432383"/>
          </a:xfrm>
        </p:grpSpPr>
        <p:grpSp>
          <p:nvGrpSpPr>
            <p:cNvPr id="154" name="组合 15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6" name="圆角矩形 15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57" name="圆角矩形 15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55" name="TextBox 154"/>
            <p:cNvSpPr txBox="1"/>
            <p:nvPr/>
          </p:nvSpPr>
          <p:spPr>
            <a:xfrm rot="16200000">
              <a:off x="848205" y="3511108"/>
              <a:ext cx="329432" cy="773230"/>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安监处</a:t>
              </a:r>
              <a:endParaRPr lang="zh-CN" altLang="zh-CN" sz="3600" b="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88" name="组合 87"/>
          <p:cNvGrpSpPr/>
          <p:nvPr/>
        </p:nvGrpSpPr>
        <p:grpSpPr>
          <a:xfrm>
            <a:off x="4947047" y="1976373"/>
            <a:ext cx="1759292" cy="877357"/>
            <a:chOff x="814328" y="3219334"/>
            <a:chExt cx="1356392" cy="432536"/>
          </a:xfrm>
        </p:grpSpPr>
        <p:grpSp>
          <p:nvGrpSpPr>
            <p:cNvPr id="89" name="组合 8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1" name="圆角矩形 9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92" name="圆角矩形 9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90" name="TextBox 89"/>
            <p:cNvSpPr txBox="1"/>
            <p:nvPr/>
          </p:nvSpPr>
          <p:spPr>
            <a:xfrm>
              <a:off x="936721" y="3252209"/>
              <a:ext cx="1043470" cy="364161"/>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dirty="0">
                  <a:solidFill>
                    <a:schemeClr val="tx2">
                      <a:lumMod val="60000"/>
                      <a:lumOff val="40000"/>
                    </a:schemeClr>
                  </a:solidFill>
                  <a:latin typeface="华文楷体" panose="02010600040101010101" pitchFamily="2" charset="-122"/>
                  <a:ea typeface="华文楷体" panose="02010600040101010101" pitchFamily="2" charset="-122"/>
                  <a:cs typeface="宋体" pitchFamily="2" charset="-122"/>
                </a:rPr>
                <a:t>集团公司总经理</a:t>
              </a:r>
              <a:endParaRPr lang="zh-CN" altLang="zh-CN" sz="2400" dirty="0">
                <a:solidFill>
                  <a:schemeClr val="tx2">
                    <a:lumMod val="60000"/>
                    <a:lumOff val="40000"/>
                  </a:schemeClr>
                </a:solidFill>
                <a:latin typeface="华文楷体" panose="02010600040101010101" pitchFamily="2" charset="-122"/>
                <a:ea typeface="华文楷体" panose="02010600040101010101" pitchFamily="2" charset="-122"/>
                <a:cs typeface="宋体" pitchFamily="2" charset="-122"/>
              </a:endParaRPr>
            </a:p>
          </p:txBody>
        </p:sp>
      </p:grpSp>
      <p:grpSp>
        <p:nvGrpSpPr>
          <p:cNvPr id="98" name="组合 97"/>
          <p:cNvGrpSpPr/>
          <p:nvPr/>
        </p:nvGrpSpPr>
        <p:grpSpPr>
          <a:xfrm>
            <a:off x="4947047" y="3128501"/>
            <a:ext cx="1759292" cy="877357"/>
            <a:chOff x="-734712" y="3824706"/>
            <a:chExt cx="1356392" cy="432535"/>
          </a:xfrm>
        </p:grpSpPr>
        <p:grpSp>
          <p:nvGrpSpPr>
            <p:cNvPr id="99" name="组合 98"/>
            <p:cNvGrpSpPr/>
            <p:nvPr/>
          </p:nvGrpSpPr>
          <p:grpSpPr>
            <a:xfrm>
              <a:off x="-734712" y="3824706"/>
              <a:ext cx="1356392" cy="432535"/>
              <a:chOff x="4304043" y="1286668"/>
              <a:chExt cx="3837944" cy="2757793"/>
            </a:xfrm>
            <a:effectLst>
              <a:outerShdw blurRad="381000" dist="254000" dir="8100000" algn="tr" rotWithShape="0">
                <a:prstClr val="black">
                  <a:alpha val="40000"/>
                </a:prstClr>
              </a:outerShdw>
            </a:effectLst>
          </p:grpSpPr>
          <p:sp>
            <p:nvSpPr>
              <p:cNvPr id="101" name="圆角矩形 10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02" name="圆角矩形 101"/>
              <p:cNvSpPr/>
              <p:nvPr/>
            </p:nvSpPr>
            <p:spPr>
              <a:xfrm>
                <a:off x="4351928" y="1373281"/>
                <a:ext cx="3742174" cy="2584448"/>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3">
                  <a:solidFill>
                    <a:schemeClr val="tx1">
                      <a:lumMod val="75000"/>
                      <a:lumOff val="25000"/>
                    </a:schemeClr>
                  </a:solidFill>
                  <a:latin typeface="华文楷体" panose="02010600040101010101" pitchFamily="2" charset="-122"/>
                  <a:ea typeface="华文楷体" panose="02010600040101010101" pitchFamily="2" charset="-122"/>
                </a:endParaRPr>
              </a:p>
            </p:txBody>
          </p:sp>
        </p:grpSp>
        <p:sp>
          <p:nvSpPr>
            <p:cNvPr id="100" name="TextBox 99"/>
            <p:cNvSpPr txBox="1"/>
            <p:nvPr/>
          </p:nvSpPr>
          <p:spPr>
            <a:xfrm>
              <a:off x="-684336" y="3860206"/>
              <a:ext cx="1279708" cy="36416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集团公司</a:t>
              </a:r>
              <a:endParaRPr lang="en-US" altLang="zh-CN" sz="240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a:p>
              <a:pPr lvl="0"/>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rPr>
                <a:t>总工程师</a:t>
              </a:r>
              <a:endParaRPr lang="zh-CN" altLang="zh-CN" sz="2400" dirty="0">
                <a:solidFill>
                  <a:schemeClr val="tx1">
                    <a:lumMod val="75000"/>
                    <a:lumOff val="25000"/>
                  </a:schemeClr>
                </a:solidFill>
                <a:latin typeface="华文楷体" panose="02010600040101010101" pitchFamily="2" charset="-122"/>
                <a:ea typeface="华文楷体" panose="02010600040101010101" pitchFamily="2" charset="-122"/>
                <a:cs typeface="宋体" pitchFamily="2" charset="-122"/>
              </a:endParaRPr>
            </a:p>
          </p:txBody>
        </p:sp>
      </p:grpSp>
      <p:sp>
        <p:nvSpPr>
          <p:cNvPr id="253" name="TextBox 252"/>
          <p:cNvSpPr txBox="1"/>
          <p:nvPr/>
        </p:nvSpPr>
        <p:spPr>
          <a:xfrm>
            <a:off x="7035277" y="1125538"/>
            <a:ext cx="2951168" cy="810991"/>
          </a:xfrm>
          <a:prstGeom prst="rect">
            <a:avLst/>
          </a:prstGeom>
          <a:noFill/>
        </p:spPr>
        <p:txBody>
          <a:bodyPr wrap="square" lIns="0" tIns="0" rIns="0" bIns="0" rtlCol="0">
            <a:spAutoFit/>
          </a:bodyPr>
          <a:lstStyle/>
          <a:p>
            <a:pPr algn="ctr"/>
            <a:r>
              <a:rPr lang="zh-CN" altLang="zh-CN" sz="2635" b="1" dirty="0">
                <a:solidFill>
                  <a:schemeClr val="tx1">
                    <a:lumMod val="65000"/>
                    <a:lumOff val="35000"/>
                  </a:schemeClr>
                </a:solidFill>
                <a:latin typeface="微软雅黑" pitchFamily="34" charset="-122"/>
                <a:ea typeface="微软雅黑" pitchFamily="34" charset="-122"/>
              </a:rPr>
              <a:t>安全监控系统</a:t>
            </a:r>
            <a:endParaRPr lang="en-US" altLang="zh-CN" sz="2635" b="1" dirty="0">
              <a:solidFill>
                <a:schemeClr val="tx1">
                  <a:lumMod val="65000"/>
                  <a:lumOff val="35000"/>
                </a:schemeClr>
              </a:solidFill>
              <a:latin typeface="微软雅黑" pitchFamily="34" charset="-122"/>
              <a:ea typeface="微软雅黑" pitchFamily="34" charset="-122"/>
            </a:endParaRPr>
          </a:p>
          <a:p>
            <a:pPr algn="ctr"/>
            <a:r>
              <a:rPr lang="zh-CN" altLang="zh-CN" sz="2635" b="1" dirty="0">
                <a:solidFill>
                  <a:schemeClr val="tx1">
                    <a:lumMod val="65000"/>
                    <a:lumOff val="35000"/>
                  </a:schemeClr>
                </a:solidFill>
                <a:latin typeface="微软雅黑" pitchFamily="34" charset="-122"/>
                <a:ea typeface="微软雅黑" pitchFamily="34" charset="-122"/>
              </a:rPr>
              <a:t>升级改造领导小组 </a:t>
            </a:r>
            <a:endParaRPr lang="zh-CN" altLang="en-US" sz="2635" b="1" dirty="0">
              <a:solidFill>
                <a:schemeClr val="tx1">
                  <a:lumMod val="65000"/>
                  <a:lumOff val="35000"/>
                </a:schemeClr>
              </a:solidFill>
              <a:latin typeface="微软雅黑" pitchFamily="34" charset="-122"/>
              <a:ea typeface="微软雅黑" pitchFamily="34" charset="-122"/>
            </a:endParaRPr>
          </a:p>
        </p:txBody>
      </p:sp>
      <p:pic>
        <p:nvPicPr>
          <p:cNvPr id="254" name="Image 12" descr="Divider Righ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875039" y="1508484"/>
            <a:ext cx="2006987" cy="69458"/>
          </a:xfrm>
          <a:prstGeom prst="rect">
            <a:avLst/>
          </a:prstGeom>
        </p:spPr>
      </p:pic>
      <p:pic>
        <p:nvPicPr>
          <p:cNvPr id="256" name="Image 12" descr="Divider Righ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flipH="1">
            <a:off x="10068852" y="1508484"/>
            <a:ext cx="2006987" cy="69458"/>
          </a:xfrm>
          <a:prstGeom prst="rect">
            <a:avLst/>
          </a:prstGeom>
        </p:spPr>
      </p:pic>
      <p:sp>
        <p:nvSpPr>
          <p:cNvPr id="5" name="矩形 4">
            <a:extLst>
              <a:ext uri="{FF2B5EF4-FFF2-40B4-BE49-F238E27FC236}">
                <a16:creationId xmlns:a16="http://schemas.microsoft.com/office/drawing/2014/main" id="{4E012CE9-B9FA-604C-8465-0EA2A8EDE4A3}"/>
              </a:ext>
            </a:extLst>
          </p:cNvPr>
          <p:cNvSpPr/>
          <p:nvPr/>
        </p:nvSpPr>
        <p:spPr>
          <a:xfrm>
            <a:off x="269503" y="1232962"/>
            <a:ext cx="4101480" cy="5509200"/>
          </a:xfrm>
          <a:prstGeom prst="rect">
            <a:avLst/>
          </a:prstGeom>
        </p:spPr>
        <p:txBody>
          <a:bodyPr wrap="square">
            <a:spAutoFit/>
          </a:bodyPr>
          <a:lstStyle/>
          <a:p>
            <a:r>
              <a:rPr lang="zh-CN" altLang="en-US" sz="3200" dirty="0">
                <a:solidFill>
                  <a:srgbClr val="01458E"/>
                </a:solidFill>
                <a:latin typeface="华文楷体" panose="02010600040101010101" pitchFamily="2" charset="-122"/>
                <a:ea typeface="华文楷体" panose="02010600040101010101" pitchFamily="2" charset="-122"/>
              </a:rPr>
              <a:t>       </a:t>
            </a:r>
            <a:r>
              <a:rPr lang="zh-CN" altLang="zh-CN" sz="3200" dirty="0">
                <a:solidFill>
                  <a:srgbClr val="01458E"/>
                </a:solidFill>
                <a:latin typeface="华文楷体" panose="02010600040101010101" pitchFamily="2" charset="-122"/>
                <a:ea typeface="华文楷体" panose="02010600040101010101" pitchFamily="2" charset="-122"/>
              </a:rPr>
              <a:t>肥矿集团成立以总经理为组长的安全监控系统升级改造领导小组。</a:t>
            </a:r>
          </a:p>
          <a:p>
            <a:r>
              <a:rPr lang="en-US" altLang="zh-CN" sz="3200" dirty="0">
                <a:solidFill>
                  <a:srgbClr val="01458E"/>
                </a:solidFill>
                <a:latin typeface="华文楷体" panose="02010600040101010101" pitchFamily="2" charset="-122"/>
                <a:ea typeface="华文楷体" panose="02010600040101010101" pitchFamily="2" charset="-122"/>
              </a:rPr>
              <a:t>       </a:t>
            </a:r>
            <a:r>
              <a:rPr lang="zh-CN" altLang="zh-CN" sz="3200" dirty="0">
                <a:solidFill>
                  <a:srgbClr val="01458E"/>
                </a:solidFill>
                <a:latin typeface="华文楷体" panose="02010600040101010101" pitchFamily="2" charset="-122"/>
                <a:ea typeface="华文楷体" panose="02010600040101010101" pitchFamily="2" charset="-122"/>
              </a:rPr>
              <a:t>白庄煤矿成立以矿长为组长的安全监控系统升级改造领导小组</a:t>
            </a:r>
            <a:r>
              <a:rPr lang="zh-CN" altLang="en-US" sz="3200" dirty="0">
                <a:solidFill>
                  <a:srgbClr val="01458E"/>
                </a:solidFill>
                <a:latin typeface="华文楷体" panose="02010600040101010101" pitchFamily="2" charset="-122"/>
                <a:ea typeface="华文楷体" panose="02010600040101010101" pitchFamily="2" charset="-122"/>
              </a:rPr>
              <a:t>。</a:t>
            </a:r>
            <a:endParaRPr lang="en-US" altLang="zh-CN" sz="3200" dirty="0">
              <a:solidFill>
                <a:srgbClr val="01458E"/>
              </a:solidFill>
              <a:latin typeface="华文楷体" panose="02010600040101010101" pitchFamily="2" charset="-122"/>
              <a:ea typeface="华文楷体" panose="02010600040101010101" pitchFamily="2" charset="-122"/>
            </a:endParaRPr>
          </a:p>
          <a:p>
            <a:r>
              <a:rPr lang="zh-CN" altLang="en-US" sz="3200" dirty="0">
                <a:solidFill>
                  <a:srgbClr val="01458E"/>
                </a:solidFill>
                <a:latin typeface="华文楷体" panose="02010600040101010101" pitchFamily="2" charset="-122"/>
                <a:ea typeface="华文楷体" panose="02010600040101010101" pitchFamily="2" charset="-122"/>
              </a:rPr>
              <a:t>       </a:t>
            </a:r>
            <a:r>
              <a:rPr lang="zh-CN" altLang="zh-CN" sz="3200" dirty="0">
                <a:solidFill>
                  <a:srgbClr val="01458E"/>
                </a:solidFill>
                <a:latin typeface="华文楷体" panose="02010600040101010101" pitchFamily="2" charset="-122"/>
                <a:ea typeface="华文楷体" panose="02010600040101010101" pitchFamily="2" charset="-122"/>
              </a:rPr>
              <a:t>邀请监控系统专家对标准要求内容进行逐条讲解。</a:t>
            </a:r>
          </a:p>
        </p:txBody>
      </p:sp>
      <p:pic>
        <p:nvPicPr>
          <p:cNvPr id="64" name="图片 63">
            <a:extLst>
              <a:ext uri="{FF2B5EF4-FFF2-40B4-BE49-F238E27FC236}">
                <a16:creationId xmlns:a16="http://schemas.microsoft.com/office/drawing/2014/main" id="{3092BD58-B2F1-4441-9E2D-2E84D7F9BC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84" name="文本框 83">
            <a:extLst>
              <a:ext uri="{FF2B5EF4-FFF2-40B4-BE49-F238E27FC236}">
                <a16:creationId xmlns:a16="http://schemas.microsoft.com/office/drawing/2014/main" id="{C244E378-95D9-E14C-9DF4-EA57AD85025E}"/>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10010101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000" fill="hold"/>
                                        <p:tgtEl>
                                          <p:spTgt spid="84"/>
                                        </p:tgtEl>
                                        <p:attrNameLst>
                                          <p:attrName>ppt_w</p:attrName>
                                        </p:attrNameLst>
                                      </p:cBhvr>
                                      <p:tavLst>
                                        <p:tav tm="0">
                                          <p:val>
                                            <p:strVal val="#ppt_w*0.70"/>
                                          </p:val>
                                        </p:tav>
                                        <p:tav tm="100000">
                                          <p:val>
                                            <p:strVal val="#ppt_w"/>
                                          </p:val>
                                        </p:tav>
                                      </p:tavLst>
                                    </p:anim>
                                    <p:anim calcmode="lin" valueType="num">
                                      <p:cBhvr>
                                        <p:cTn id="8" dur="1000" fill="hold"/>
                                        <p:tgtEl>
                                          <p:spTgt spid="84"/>
                                        </p:tgtEl>
                                        <p:attrNameLst>
                                          <p:attrName>ppt_h</p:attrName>
                                        </p:attrNameLst>
                                      </p:cBhvr>
                                      <p:tavLst>
                                        <p:tav tm="0">
                                          <p:val>
                                            <p:strVal val="#ppt_h"/>
                                          </p:val>
                                        </p:tav>
                                        <p:tav tm="100000">
                                          <p:val>
                                            <p:strVal val="#ppt_h"/>
                                          </p:val>
                                        </p:tav>
                                      </p:tavLst>
                                    </p:anim>
                                    <p:animEffect transition="in" filter="fade">
                                      <p:cBhvr>
                                        <p:cTn id="9" dur="1000"/>
                                        <p:tgtEl>
                                          <p:spTgt spid="84"/>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54"/>
                                        </p:tgtEl>
                                        <p:attrNameLst>
                                          <p:attrName>style.visibility</p:attrName>
                                        </p:attrNameLst>
                                      </p:cBhvr>
                                      <p:to>
                                        <p:strVal val="visible"/>
                                      </p:to>
                                    </p:set>
                                    <p:animEffect transition="in" filter="dissolve">
                                      <p:cBhvr>
                                        <p:cTn id="13" dur="2000"/>
                                        <p:tgtEl>
                                          <p:spTgt spid="254"/>
                                        </p:tgtEl>
                                      </p:cBhvr>
                                    </p:animEffect>
                                  </p:childTnLst>
                                </p:cTn>
                              </p:par>
                              <p:par>
                                <p:cTn id="14" presetID="9" presetClass="entr" presetSubtype="0" fill="hold" nodeType="withEffect">
                                  <p:stCondLst>
                                    <p:cond delay="0"/>
                                  </p:stCondLst>
                                  <p:childTnLst>
                                    <p:set>
                                      <p:cBhvr>
                                        <p:cTn id="15" dur="1" fill="hold">
                                          <p:stCondLst>
                                            <p:cond delay="0"/>
                                          </p:stCondLst>
                                        </p:cTn>
                                        <p:tgtEl>
                                          <p:spTgt spid="256"/>
                                        </p:tgtEl>
                                        <p:attrNameLst>
                                          <p:attrName>style.visibility</p:attrName>
                                        </p:attrNameLst>
                                      </p:cBhvr>
                                      <p:to>
                                        <p:strVal val="visible"/>
                                      </p:to>
                                    </p:set>
                                    <p:animEffect transition="in" filter="dissolve">
                                      <p:cBhvr>
                                        <p:cTn id="16" dur="2000"/>
                                        <p:tgtEl>
                                          <p:spTgt spid="25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3"/>
                                        </p:tgtEl>
                                        <p:attrNameLst>
                                          <p:attrName>style.visibility</p:attrName>
                                        </p:attrNameLst>
                                      </p:cBhvr>
                                      <p:to>
                                        <p:strVal val="visible"/>
                                      </p:to>
                                    </p:set>
                                    <p:animEffect transition="in" filter="dissolve">
                                      <p:cBhvr>
                                        <p:cTn id="19" dur="2000"/>
                                        <p:tgtEl>
                                          <p:spTgt spid="253"/>
                                        </p:tgtEl>
                                      </p:cBhvr>
                                    </p:animEffect>
                                  </p:childTnLst>
                                </p:cTn>
                              </p:par>
                              <p:par>
                                <p:cTn id="20" presetID="17"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par>
                          <p:cTn id="24" fill="hold">
                            <p:stCondLst>
                              <p:cond delay="3000"/>
                            </p:stCondLst>
                            <p:childTnLst>
                              <p:par>
                                <p:cTn id="25" presetID="53" presetClass="entr" presetSubtype="528"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ppt_w</p:attrName>
                                        </p:attrNameLst>
                                      </p:cBhvr>
                                      <p:tavLst>
                                        <p:tav tm="0">
                                          <p:val>
                                            <p:fltVal val="0"/>
                                          </p:val>
                                        </p:tav>
                                        <p:tav tm="100000">
                                          <p:val>
                                            <p:strVal val="#ppt_w"/>
                                          </p:val>
                                        </p:tav>
                                      </p:tavLst>
                                    </p:anim>
                                    <p:anim calcmode="lin" valueType="num">
                                      <p:cBhvr>
                                        <p:cTn id="28" dur="500" fill="hold"/>
                                        <p:tgtEl>
                                          <p:spTgt spid="88"/>
                                        </p:tgtEl>
                                        <p:attrNameLst>
                                          <p:attrName>ppt_h</p:attrName>
                                        </p:attrNameLst>
                                      </p:cBhvr>
                                      <p:tavLst>
                                        <p:tav tm="0">
                                          <p:val>
                                            <p:fltVal val="0"/>
                                          </p:val>
                                        </p:tav>
                                        <p:tav tm="100000">
                                          <p:val>
                                            <p:strVal val="#ppt_h"/>
                                          </p:val>
                                        </p:tav>
                                      </p:tavLst>
                                    </p:anim>
                                    <p:animEffect transition="in" filter="fade">
                                      <p:cBhvr>
                                        <p:cTn id="29" dur="500"/>
                                        <p:tgtEl>
                                          <p:spTgt spid="88"/>
                                        </p:tgtEl>
                                      </p:cBhvr>
                                    </p:animEffect>
                                    <p:anim calcmode="lin" valueType="num">
                                      <p:cBhvr>
                                        <p:cTn id="30" dur="500" fill="hold"/>
                                        <p:tgtEl>
                                          <p:spTgt spid="88"/>
                                        </p:tgtEl>
                                        <p:attrNameLst>
                                          <p:attrName>ppt_x</p:attrName>
                                        </p:attrNameLst>
                                      </p:cBhvr>
                                      <p:tavLst>
                                        <p:tav tm="0">
                                          <p:val>
                                            <p:fltVal val="0.5"/>
                                          </p:val>
                                        </p:tav>
                                        <p:tav tm="100000">
                                          <p:val>
                                            <p:strVal val="#ppt_x"/>
                                          </p:val>
                                        </p:tav>
                                      </p:tavLst>
                                    </p:anim>
                                    <p:anim calcmode="lin" valueType="num">
                                      <p:cBhvr>
                                        <p:cTn id="31" dur="500" fill="hold"/>
                                        <p:tgtEl>
                                          <p:spTgt spid="88"/>
                                        </p:tgtEl>
                                        <p:attrNameLst>
                                          <p:attrName>ppt_y</p:attrName>
                                        </p:attrNameLst>
                                      </p:cBhvr>
                                      <p:tavLst>
                                        <p:tav tm="0">
                                          <p:val>
                                            <p:fltVal val="0.5"/>
                                          </p:val>
                                        </p:tav>
                                        <p:tav tm="100000">
                                          <p:val>
                                            <p:strVal val="#ppt_y"/>
                                          </p:val>
                                        </p:tav>
                                      </p:tavLst>
                                    </p:anim>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74"/>
                                        </p:tgtEl>
                                        <p:attrNameLst>
                                          <p:attrName>style.visibility</p:attrName>
                                        </p:attrNameLst>
                                      </p:cBhvr>
                                      <p:to>
                                        <p:strVal val="visible"/>
                                      </p:to>
                                    </p:set>
                                    <p:animEffect transition="in" filter="wipe(up)">
                                      <p:cBhvr>
                                        <p:cTn id="35" dur="500"/>
                                        <p:tgtEl>
                                          <p:spTgt spid="374"/>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382"/>
                                        </p:tgtEl>
                                        <p:attrNameLst>
                                          <p:attrName>style.visibility</p:attrName>
                                        </p:attrNameLst>
                                      </p:cBhvr>
                                      <p:to>
                                        <p:strVal val="visible"/>
                                      </p:to>
                                    </p:set>
                                    <p:animEffect transition="in" filter="wipe(up)">
                                      <p:cBhvr>
                                        <p:cTn id="39" dur="500"/>
                                        <p:tgtEl>
                                          <p:spTgt spid="382"/>
                                        </p:tgtEl>
                                      </p:cBhvr>
                                    </p:animEffect>
                                  </p:childTnLst>
                                </p:cTn>
                              </p:par>
                              <p:par>
                                <p:cTn id="40" presetID="22" presetClass="entr" presetSubtype="1" fill="hold" nodeType="withEffect">
                                  <p:stCondLst>
                                    <p:cond delay="0"/>
                                  </p:stCondLst>
                                  <p:childTnLst>
                                    <p:set>
                                      <p:cBhvr>
                                        <p:cTn id="41" dur="1" fill="hold">
                                          <p:stCondLst>
                                            <p:cond delay="0"/>
                                          </p:stCondLst>
                                        </p:cTn>
                                        <p:tgtEl>
                                          <p:spTgt spid="379"/>
                                        </p:tgtEl>
                                        <p:attrNameLst>
                                          <p:attrName>style.visibility</p:attrName>
                                        </p:attrNameLst>
                                      </p:cBhvr>
                                      <p:to>
                                        <p:strVal val="visible"/>
                                      </p:to>
                                    </p:set>
                                    <p:animEffect transition="in" filter="wipe(up)">
                                      <p:cBhvr>
                                        <p:cTn id="42" dur="500"/>
                                        <p:tgtEl>
                                          <p:spTgt spid="379"/>
                                        </p:tgtEl>
                                      </p:cBhvr>
                                    </p:animEffect>
                                  </p:childTnLst>
                                </p:cTn>
                              </p:par>
                              <p:par>
                                <p:cTn id="43" presetID="53" presetClass="entr" presetSubtype="16"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p:cTn id="45" dur="500" fill="hold"/>
                                        <p:tgtEl>
                                          <p:spTgt spid="98"/>
                                        </p:tgtEl>
                                        <p:attrNameLst>
                                          <p:attrName>ppt_w</p:attrName>
                                        </p:attrNameLst>
                                      </p:cBhvr>
                                      <p:tavLst>
                                        <p:tav tm="0">
                                          <p:val>
                                            <p:fltVal val="0"/>
                                          </p:val>
                                        </p:tav>
                                        <p:tav tm="100000">
                                          <p:val>
                                            <p:strVal val="#ppt_w"/>
                                          </p:val>
                                        </p:tav>
                                      </p:tavLst>
                                    </p:anim>
                                    <p:anim calcmode="lin" valueType="num">
                                      <p:cBhvr>
                                        <p:cTn id="46" dur="500" fill="hold"/>
                                        <p:tgtEl>
                                          <p:spTgt spid="98"/>
                                        </p:tgtEl>
                                        <p:attrNameLst>
                                          <p:attrName>ppt_h</p:attrName>
                                        </p:attrNameLst>
                                      </p:cBhvr>
                                      <p:tavLst>
                                        <p:tav tm="0">
                                          <p:val>
                                            <p:fltVal val="0"/>
                                          </p:val>
                                        </p:tav>
                                        <p:tav tm="100000">
                                          <p:val>
                                            <p:strVal val="#ppt_h"/>
                                          </p:val>
                                        </p:tav>
                                      </p:tavLst>
                                    </p:anim>
                                    <p:animEffect transition="in" filter="fade">
                                      <p:cBhvr>
                                        <p:cTn id="47" dur="500"/>
                                        <p:tgtEl>
                                          <p:spTgt spid="98"/>
                                        </p:tgtEl>
                                      </p:cBhvr>
                                    </p:animEffect>
                                  </p:childTnLst>
                                </p:cTn>
                              </p:par>
                              <p:par>
                                <p:cTn id="48" presetID="16" presetClass="entr" presetSubtype="37" fill="hold" nodeType="withEffect">
                                  <p:stCondLst>
                                    <p:cond delay="0"/>
                                  </p:stCondLst>
                                  <p:childTnLst>
                                    <p:set>
                                      <p:cBhvr>
                                        <p:cTn id="49" dur="1" fill="hold">
                                          <p:stCondLst>
                                            <p:cond delay="0"/>
                                          </p:stCondLst>
                                        </p:cTn>
                                        <p:tgtEl>
                                          <p:spTgt spid="369"/>
                                        </p:tgtEl>
                                        <p:attrNameLst>
                                          <p:attrName>style.visibility</p:attrName>
                                        </p:attrNameLst>
                                      </p:cBhvr>
                                      <p:to>
                                        <p:strVal val="visible"/>
                                      </p:to>
                                    </p:set>
                                    <p:animEffect transition="in" filter="barn(outVertical)">
                                      <p:cBhvr>
                                        <p:cTn id="50" dur="500"/>
                                        <p:tgtEl>
                                          <p:spTgt spid="369"/>
                                        </p:tgtEl>
                                      </p:cBhvr>
                                    </p:animEffect>
                                  </p:childTnLst>
                                </p:cTn>
                              </p:par>
                              <p:par>
                                <p:cTn id="51" presetID="16" presetClass="entr" presetSubtype="37" fill="hold" nodeType="withEffect">
                                  <p:stCondLst>
                                    <p:cond delay="0"/>
                                  </p:stCondLst>
                                  <p:childTnLst>
                                    <p:set>
                                      <p:cBhvr>
                                        <p:cTn id="52" dur="1" fill="hold">
                                          <p:stCondLst>
                                            <p:cond delay="0"/>
                                          </p:stCondLst>
                                        </p:cTn>
                                        <p:tgtEl>
                                          <p:spTgt spid="372"/>
                                        </p:tgtEl>
                                        <p:attrNameLst>
                                          <p:attrName>style.visibility</p:attrName>
                                        </p:attrNameLst>
                                      </p:cBhvr>
                                      <p:to>
                                        <p:strVal val="visible"/>
                                      </p:to>
                                    </p:set>
                                    <p:animEffect transition="in" filter="barn(outVertical)">
                                      <p:cBhvr>
                                        <p:cTn id="53" dur="500"/>
                                        <p:tgtEl>
                                          <p:spTgt spid="372"/>
                                        </p:tgtEl>
                                      </p:cBhvr>
                                    </p:animEffect>
                                  </p:childTnLst>
                                </p:cTn>
                              </p:par>
                              <p:par>
                                <p:cTn id="54" presetID="22" presetClass="entr" presetSubtype="1" fill="hold" nodeType="withEffect">
                                  <p:stCondLst>
                                    <p:cond delay="0"/>
                                  </p:stCondLst>
                                  <p:childTnLst>
                                    <p:set>
                                      <p:cBhvr>
                                        <p:cTn id="55" dur="1" fill="hold">
                                          <p:stCondLst>
                                            <p:cond delay="0"/>
                                          </p:stCondLst>
                                        </p:cTn>
                                        <p:tgtEl>
                                          <p:spTgt spid="392"/>
                                        </p:tgtEl>
                                        <p:attrNameLst>
                                          <p:attrName>style.visibility</p:attrName>
                                        </p:attrNameLst>
                                      </p:cBhvr>
                                      <p:to>
                                        <p:strVal val="visible"/>
                                      </p:to>
                                    </p:set>
                                    <p:animEffect transition="in" filter="wipe(up)">
                                      <p:cBhvr>
                                        <p:cTn id="56" dur="500"/>
                                        <p:tgtEl>
                                          <p:spTgt spid="392"/>
                                        </p:tgtEl>
                                      </p:cBhvr>
                                    </p:animEffect>
                                  </p:childTnLst>
                                </p:cTn>
                              </p:par>
                              <p:par>
                                <p:cTn id="57" presetID="22" presetClass="entr" presetSubtype="1" fill="hold" nodeType="withEffect">
                                  <p:stCondLst>
                                    <p:cond delay="0"/>
                                  </p:stCondLst>
                                  <p:childTnLst>
                                    <p:set>
                                      <p:cBhvr>
                                        <p:cTn id="58" dur="1" fill="hold">
                                          <p:stCondLst>
                                            <p:cond delay="0"/>
                                          </p:stCondLst>
                                        </p:cTn>
                                        <p:tgtEl>
                                          <p:spTgt spid="391"/>
                                        </p:tgtEl>
                                        <p:attrNameLst>
                                          <p:attrName>style.visibility</p:attrName>
                                        </p:attrNameLst>
                                      </p:cBhvr>
                                      <p:to>
                                        <p:strVal val="visible"/>
                                      </p:to>
                                    </p:set>
                                    <p:animEffect transition="in" filter="wipe(up)">
                                      <p:cBhvr>
                                        <p:cTn id="59" dur="500"/>
                                        <p:tgtEl>
                                          <p:spTgt spid="391"/>
                                        </p:tgtEl>
                                      </p:cBhvr>
                                    </p:animEffect>
                                  </p:childTnLst>
                                </p:cTn>
                              </p:par>
                              <p:par>
                                <p:cTn id="60" presetID="22" presetClass="entr" presetSubtype="1" fill="hold" nodeType="withEffect">
                                  <p:stCondLst>
                                    <p:cond delay="0"/>
                                  </p:stCondLst>
                                  <p:childTnLst>
                                    <p:set>
                                      <p:cBhvr>
                                        <p:cTn id="61" dur="1" fill="hold">
                                          <p:stCondLst>
                                            <p:cond delay="0"/>
                                          </p:stCondLst>
                                        </p:cTn>
                                        <p:tgtEl>
                                          <p:spTgt spid="394"/>
                                        </p:tgtEl>
                                        <p:attrNameLst>
                                          <p:attrName>style.visibility</p:attrName>
                                        </p:attrNameLst>
                                      </p:cBhvr>
                                      <p:to>
                                        <p:strVal val="visible"/>
                                      </p:to>
                                    </p:set>
                                    <p:animEffect transition="in" filter="wipe(up)">
                                      <p:cBhvr>
                                        <p:cTn id="62" dur="500"/>
                                        <p:tgtEl>
                                          <p:spTgt spid="394"/>
                                        </p:tgtEl>
                                      </p:cBhvr>
                                    </p:animEffect>
                                  </p:childTnLst>
                                </p:cTn>
                              </p:par>
                              <p:par>
                                <p:cTn id="63" presetID="22" presetClass="entr" presetSubtype="1" fill="hold" nodeType="withEffect">
                                  <p:stCondLst>
                                    <p:cond delay="0"/>
                                  </p:stCondLst>
                                  <p:childTnLst>
                                    <p:set>
                                      <p:cBhvr>
                                        <p:cTn id="64" dur="1" fill="hold">
                                          <p:stCondLst>
                                            <p:cond delay="0"/>
                                          </p:stCondLst>
                                        </p:cTn>
                                        <p:tgtEl>
                                          <p:spTgt spid="395"/>
                                        </p:tgtEl>
                                        <p:attrNameLst>
                                          <p:attrName>style.visibility</p:attrName>
                                        </p:attrNameLst>
                                      </p:cBhvr>
                                      <p:to>
                                        <p:strVal val="visible"/>
                                      </p:to>
                                    </p:set>
                                    <p:animEffect transition="in" filter="wipe(up)">
                                      <p:cBhvr>
                                        <p:cTn id="65" dur="500"/>
                                        <p:tgtEl>
                                          <p:spTgt spid="395"/>
                                        </p:tgtEl>
                                      </p:cBhvr>
                                    </p:animEffect>
                                  </p:childTnLst>
                                </p:cTn>
                              </p:par>
                              <p:par>
                                <p:cTn id="66" presetID="22" presetClass="entr" presetSubtype="1" fill="hold" nodeType="withEffect">
                                  <p:stCondLst>
                                    <p:cond delay="0"/>
                                  </p:stCondLst>
                                  <p:childTnLst>
                                    <p:set>
                                      <p:cBhvr>
                                        <p:cTn id="67" dur="1" fill="hold">
                                          <p:stCondLst>
                                            <p:cond delay="0"/>
                                          </p:stCondLst>
                                        </p:cTn>
                                        <p:tgtEl>
                                          <p:spTgt spid="396"/>
                                        </p:tgtEl>
                                        <p:attrNameLst>
                                          <p:attrName>style.visibility</p:attrName>
                                        </p:attrNameLst>
                                      </p:cBhvr>
                                      <p:to>
                                        <p:strVal val="visible"/>
                                      </p:to>
                                    </p:set>
                                    <p:animEffect transition="in" filter="wipe(up)">
                                      <p:cBhvr>
                                        <p:cTn id="68" dur="500"/>
                                        <p:tgtEl>
                                          <p:spTgt spid="396"/>
                                        </p:tgtEl>
                                      </p:cBhvr>
                                    </p:animEffect>
                                  </p:childTnLst>
                                </p:cTn>
                              </p:par>
                              <p:par>
                                <p:cTn id="69" presetID="22" presetClass="entr" presetSubtype="1" fill="hold" nodeType="withEffect">
                                  <p:stCondLst>
                                    <p:cond delay="0"/>
                                  </p:stCondLst>
                                  <p:childTnLst>
                                    <p:set>
                                      <p:cBhvr>
                                        <p:cTn id="70" dur="1" fill="hold">
                                          <p:stCondLst>
                                            <p:cond delay="0"/>
                                          </p:stCondLst>
                                        </p:cTn>
                                        <p:tgtEl>
                                          <p:spTgt spid="397"/>
                                        </p:tgtEl>
                                        <p:attrNameLst>
                                          <p:attrName>style.visibility</p:attrName>
                                        </p:attrNameLst>
                                      </p:cBhvr>
                                      <p:to>
                                        <p:strVal val="visible"/>
                                      </p:to>
                                    </p:set>
                                    <p:animEffect transition="in" filter="wipe(up)">
                                      <p:cBhvr>
                                        <p:cTn id="71" dur="500"/>
                                        <p:tgtEl>
                                          <p:spTgt spid="397"/>
                                        </p:tgtEl>
                                      </p:cBhvr>
                                    </p:animEffect>
                                  </p:childTnLst>
                                </p:cTn>
                              </p:par>
                            </p:childTnLst>
                          </p:cTn>
                        </p:par>
                        <p:par>
                          <p:cTn id="72" fill="hold">
                            <p:stCondLst>
                              <p:cond delay="4500"/>
                            </p:stCondLst>
                            <p:childTnLst>
                              <p:par>
                                <p:cTn id="73" presetID="53" presetClass="entr" presetSubtype="16" fill="hold" nodeType="afterEffect">
                                  <p:stCondLst>
                                    <p:cond delay="0"/>
                                  </p:stCondLst>
                                  <p:childTnLst>
                                    <p:set>
                                      <p:cBhvr>
                                        <p:cTn id="74" dur="1" fill="hold">
                                          <p:stCondLst>
                                            <p:cond delay="0"/>
                                          </p:stCondLst>
                                        </p:cTn>
                                        <p:tgtEl>
                                          <p:spTgt spid="103"/>
                                        </p:tgtEl>
                                        <p:attrNameLst>
                                          <p:attrName>style.visibility</p:attrName>
                                        </p:attrNameLst>
                                      </p:cBhvr>
                                      <p:to>
                                        <p:strVal val="visible"/>
                                      </p:to>
                                    </p:set>
                                    <p:anim calcmode="lin" valueType="num">
                                      <p:cBhvr>
                                        <p:cTn id="75" dur="500" fill="hold"/>
                                        <p:tgtEl>
                                          <p:spTgt spid="103"/>
                                        </p:tgtEl>
                                        <p:attrNameLst>
                                          <p:attrName>ppt_w</p:attrName>
                                        </p:attrNameLst>
                                      </p:cBhvr>
                                      <p:tavLst>
                                        <p:tav tm="0">
                                          <p:val>
                                            <p:fltVal val="0"/>
                                          </p:val>
                                        </p:tav>
                                        <p:tav tm="100000">
                                          <p:val>
                                            <p:strVal val="#ppt_w"/>
                                          </p:val>
                                        </p:tav>
                                      </p:tavLst>
                                    </p:anim>
                                    <p:anim calcmode="lin" valueType="num">
                                      <p:cBhvr>
                                        <p:cTn id="76" dur="500" fill="hold"/>
                                        <p:tgtEl>
                                          <p:spTgt spid="103"/>
                                        </p:tgtEl>
                                        <p:attrNameLst>
                                          <p:attrName>ppt_h</p:attrName>
                                        </p:attrNameLst>
                                      </p:cBhvr>
                                      <p:tavLst>
                                        <p:tav tm="0">
                                          <p:val>
                                            <p:fltVal val="0"/>
                                          </p:val>
                                        </p:tav>
                                        <p:tav tm="100000">
                                          <p:val>
                                            <p:strVal val="#ppt_h"/>
                                          </p:val>
                                        </p:tav>
                                      </p:tavLst>
                                    </p:anim>
                                    <p:animEffect transition="in" filter="fade">
                                      <p:cBhvr>
                                        <p:cTn id="77" dur="500"/>
                                        <p:tgtEl>
                                          <p:spTgt spid="103"/>
                                        </p:tgtEl>
                                      </p:cBhvr>
                                    </p:animEffect>
                                  </p:childTnLst>
                                </p:cTn>
                              </p:par>
                              <p:par>
                                <p:cTn id="78" presetID="42" presetClass="entr" presetSubtype="0" fill="hold" nodeType="with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500"/>
                                        <p:tgtEl>
                                          <p:spTgt spid="128"/>
                                        </p:tgtEl>
                                      </p:cBhvr>
                                    </p:animEffect>
                                    <p:anim calcmode="lin" valueType="num">
                                      <p:cBhvr>
                                        <p:cTn id="81" dur="500" fill="hold"/>
                                        <p:tgtEl>
                                          <p:spTgt spid="128"/>
                                        </p:tgtEl>
                                        <p:attrNameLst>
                                          <p:attrName>ppt_x</p:attrName>
                                        </p:attrNameLst>
                                      </p:cBhvr>
                                      <p:tavLst>
                                        <p:tav tm="0">
                                          <p:val>
                                            <p:strVal val="#ppt_x"/>
                                          </p:val>
                                        </p:tav>
                                        <p:tav tm="100000">
                                          <p:val>
                                            <p:strVal val="#ppt_x"/>
                                          </p:val>
                                        </p:tav>
                                      </p:tavLst>
                                    </p:anim>
                                    <p:anim calcmode="lin" valueType="num">
                                      <p:cBhvr>
                                        <p:cTn id="82" dur="500" fill="hold"/>
                                        <p:tgtEl>
                                          <p:spTgt spid="128"/>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33"/>
                                        </p:tgtEl>
                                        <p:attrNameLst>
                                          <p:attrName>style.visibility</p:attrName>
                                        </p:attrNameLst>
                                      </p:cBhvr>
                                      <p:to>
                                        <p:strVal val="visible"/>
                                      </p:to>
                                    </p:set>
                                    <p:animEffect transition="in" filter="fade">
                                      <p:cBhvr>
                                        <p:cTn id="85" dur="500"/>
                                        <p:tgtEl>
                                          <p:spTgt spid="133"/>
                                        </p:tgtEl>
                                      </p:cBhvr>
                                    </p:animEffect>
                                    <p:anim calcmode="lin" valueType="num">
                                      <p:cBhvr>
                                        <p:cTn id="86" dur="500" fill="hold"/>
                                        <p:tgtEl>
                                          <p:spTgt spid="133"/>
                                        </p:tgtEl>
                                        <p:attrNameLst>
                                          <p:attrName>ppt_x</p:attrName>
                                        </p:attrNameLst>
                                      </p:cBhvr>
                                      <p:tavLst>
                                        <p:tav tm="0">
                                          <p:val>
                                            <p:strVal val="#ppt_x"/>
                                          </p:val>
                                        </p:tav>
                                        <p:tav tm="100000">
                                          <p:val>
                                            <p:strVal val="#ppt_x"/>
                                          </p:val>
                                        </p:tav>
                                      </p:tavLst>
                                    </p:anim>
                                    <p:anim calcmode="lin" valueType="num">
                                      <p:cBhvr>
                                        <p:cTn id="87" dur="500" fill="hold"/>
                                        <p:tgtEl>
                                          <p:spTgt spid="13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38"/>
                                        </p:tgtEl>
                                        <p:attrNameLst>
                                          <p:attrName>style.visibility</p:attrName>
                                        </p:attrNameLst>
                                      </p:cBhvr>
                                      <p:to>
                                        <p:strVal val="visible"/>
                                      </p:to>
                                    </p:set>
                                    <p:animEffect transition="in" filter="fade">
                                      <p:cBhvr>
                                        <p:cTn id="90" dur="500"/>
                                        <p:tgtEl>
                                          <p:spTgt spid="138"/>
                                        </p:tgtEl>
                                      </p:cBhvr>
                                    </p:animEffect>
                                    <p:anim calcmode="lin" valueType="num">
                                      <p:cBhvr>
                                        <p:cTn id="91" dur="500" fill="hold"/>
                                        <p:tgtEl>
                                          <p:spTgt spid="138"/>
                                        </p:tgtEl>
                                        <p:attrNameLst>
                                          <p:attrName>ppt_x</p:attrName>
                                        </p:attrNameLst>
                                      </p:cBhvr>
                                      <p:tavLst>
                                        <p:tav tm="0">
                                          <p:val>
                                            <p:strVal val="#ppt_x"/>
                                          </p:val>
                                        </p:tav>
                                        <p:tav tm="100000">
                                          <p:val>
                                            <p:strVal val="#ppt_x"/>
                                          </p:val>
                                        </p:tav>
                                      </p:tavLst>
                                    </p:anim>
                                    <p:anim calcmode="lin" valueType="num">
                                      <p:cBhvr>
                                        <p:cTn id="92" dur="500" fill="hold"/>
                                        <p:tgtEl>
                                          <p:spTgt spid="138"/>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43"/>
                                        </p:tgtEl>
                                        <p:attrNameLst>
                                          <p:attrName>style.visibility</p:attrName>
                                        </p:attrNameLst>
                                      </p:cBhvr>
                                      <p:to>
                                        <p:strVal val="visible"/>
                                      </p:to>
                                    </p:set>
                                    <p:animEffect transition="in" filter="fade">
                                      <p:cBhvr>
                                        <p:cTn id="95" dur="500"/>
                                        <p:tgtEl>
                                          <p:spTgt spid="143"/>
                                        </p:tgtEl>
                                      </p:cBhvr>
                                    </p:animEffect>
                                    <p:anim calcmode="lin" valueType="num">
                                      <p:cBhvr>
                                        <p:cTn id="96" dur="500" fill="hold"/>
                                        <p:tgtEl>
                                          <p:spTgt spid="143"/>
                                        </p:tgtEl>
                                        <p:attrNameLst>
                                          <p:attrName>ppt_x</p:attrName>
                                        </p:attrNameLst>
                                      </p:cBhvr>
                                      <p:tavLst>
                                        <p:tav tm="0">
                                          <p:val>
                                            <p:strVal val="#ppt_x"/>
                                          </p:val>
                                        </p:tav>
                                        <p:tav tm="100000">
                                          <p:val>
                                            <p:strVal val="#ppt_x"/>
                                          </p:val>
                                        </p:tav>
                                      </p:tavLst>
                                    </p:anim>
                                    <p:anim calcmode="lin" valueType="num">
                                      <p:cBhvr>
                                        <p:cTn id="97" dur="500" fill="hold"/>
                                        <p:tgtEl>
                                          <p:spTgt spid="14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48"/>
                                        </p:tgtEl>
                                        <p:attrNameLst>
                                          <p:attrName>style.visibility</p:attrName>
                                        </p:attrNameLst>
                                      </p:cBhvr>
                                      <p:to>
                                        <p:strVal val="visible"/>
                                      </p:to>
                                    </p:set>
                                    <p:animEffect transition="in" filter="fade">
                                      <p:cBhvr>
                                        <p:cTn id="100" dur="500"/>
                                        <p:tgtEl>
                                          <p:spTgt spid="148"/>
                                        </p:tgtEl>
                                      </p:cBhvr>
                                    </p:animEffect>
                                    <p:anim calcmode="lin" valueType="num">
                                      <p:cBhvr>
                                        <p:cTn id="101" dur="500" fill="hold"/>
                                        <p:tgtEl>
                                          <p:spTgt spid="148"/>
                                        </p:tgtEl>
                                        <p:attrNameLst>
                                          <p:attrName>ppt_x</p:attrName>
                                        </p:attrNameLst>
                                      </p:cBhvr>
                                      <p:tavLst>
                                        <p:tav tm="0">
                                          <p:val>
                                            <p:strVal val="#ppt_x"/>
                                          </p:val>
                                        </p:tav>
                                        <p:tav tm="100000">
                                          <p:val>
                                            <p:strVal val="#ppt_x"/>
                                          </p:val>
                                        </p:tav>
                                      </p:tavLst>
                                    </p:anim>
                                    <p:anim calcmode="lin" valueType="num">
                                      <p:cBhvr>
                                        <p:cTn id="102" dur="500" fill="hold"/>
                                        <p:tgtEl>
                                          <p:spTgt spid="148"/>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53"/>
                                        </p:tgtEl>
                                        <p:attrNameLst>
                                          <p:attrName>style.visibility</p:attrName>
                                        </p:attrNameLst>
                                      </p:cBhvr>
                                      <p:to>
                                        <p:strVal val="visible"/>
                                      </p:to>
                                    </p:set>
                                    <p:animEffect transition="in" filter="fade">
                                      <p:cBhvr>
                                        <p:cTn id="105" dur="500"/>
                                        <p:tgtEl>
                                          <p:spTgt spid="153"/>
                                        </p:tgtEl>
                                      </p:cBhvr>
                                    </p:animEffect>
                                    <p:anim calcmode="lin" valueType="num">
                                      <p:cBhvr>
                                        <p:cTn id="106" dur="500" fill="hold"/>
                                        <p:tgtEl>
                                          <p:spTgt spid="153"/>
                                        </p:tgtEl>
                                        <p:attrNameLst>
                                          <p:attrName>ppt_x</p:attrName>
                                        </p:attrNameLst>
                                      </p:cBhvr>
                                      <p:tavLst>
                                        <p:tav tm="0">
                                          <p:val>
                                            <p:strVal val="#ppt_x"/>
                                          </p:val>
                                        </p:tav>
                                        <p:tav tm="100000">
                                          <p:val>
                                            <p:strVal val="#ppt_x"/>
                                          </p:val>
                                        </p:tav>
                                      </p:tavLst>
                                    </p:anim>
                                    <p:anim calcmode="lin" valueType="num">
                                      <p:cBhvr>
                                        <p:cTn id="107" dur="5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P spid="5" grpId="0"/>
      <p:bldP spid="8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TextBox 47"/>
          <p:cNvSpPr txBox="1"/>
          <p:nvPr/>
        </p:nvSpPr>
        <p:spPr>
          <a:xfrm>
            <a:off x="5739135" y="904266"/>
            <a:ext cx="5832648" cy="1754326"/>
          </a:xfrm>
          <a:prstGeom prst="rect">
            <a:avLst/>
          </a:prstGeom>
          <a:noFill/>
        </p:spPr>
        <p:txBody>
          <a:bodyPr wrap="square" rtlCol="0">
            <a:spAutoFit/>
          </a:bodyPr>
          <a:lstStyle/>
          <a:p>
            <a:r>
              <a:rPr lang="zh-CN" altLang="en-US" sz="3600" b="1" dirty="0">
                <a:solidFill>
                  <a:schemeClr val="accent1">
                    <a:lumMod val="75000"/>
                  </a:schemeClr>
                </a:solidFill>
                <a:latin typeface="华文楷体" panose="02010600040101010101" pitchFamily="2" charset="-122"/>
                <a:ea typeface="华文楷体" panose="02010600040101010101" pitchFamily="2" charset="-122"/>
              </a:rPr>
              <a:t>        </a:t>
            </a:r>
            <a:r>
              <a:rPr lang="zh-CN" altLang="zh-CN" sz="3600" b="1" dirty="0">
                <a:solidFill>
                  <a:schemeClr val="accent1">
                    <a:lumMod val="75000"/>
                  </a:schemeClr>
                </a:solidFill>
                <a:latin typeface="华文楷体" panose="02010600040101010101" pitchFamily="2" charset="-122"/>
                <a:ea typeface="华文楷体" panose="02010600040101010101" pitchFamily="2" charset="-122"/>
              </a:rPr>
              <a:t>山东煤</a:t>
            </a:r>
            <a:r>
              <a:rPr lang="zh-CN" altLang="en-US" sz="3600" b="1" dirty="0">
                <a:solidFill>
                  <a:schemeClr val="accent1">
                    <a:lumMod val="75000"/>
                  </a:schemeClr>
                </a:solidFill>
                <a:latin typeface="华文楷体" panose="02010600040101010101" pitchFamily="2" charset="-122"/>
                <a:ea typeface="华文楷体" panose="02010600040101010101" pitchFamily="2" charset="-122"/>
              </a:rPr>
              <a:t>矿安</a:t>
            </a:r>
            <a:r>
              <a:rPr lang="zh-CN" altLang="zh-CN" sz="3600" b="1" dirty="0">
                <a:solidFill>
                  <a:schemeClr val="accent1">
                    <a:lumMod val="75000"/>
                  </a:schemeClr>
                </a:solidFill>
                <a:latin typeface="华文楷体" panose="02010600040101010101" pitchFamily="2" charset="-122"/>
                <a:ea typeface="华文楷体" panose="02010600040101010101" pitchFamily="2" charset="-122"/>
              </a:rPr>
              <a:t>监局多次到肥矿集团以及白庄矿现场督导。</a:t>
            </a:r>
          </a:p>
        </p:txBody>
      </p:sp>
      <p:pic>
        <p:nvPicPr>
          <p:cNvPr id="49"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auto">
          <a:xfrm>
            <a:off x="6072859" y="2853730"/>
            <a:ext cx="5688632" cy="3792422"/>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a:extLst/>
        </p:spPr>
      </p:pic>
      <p:cxnSp>
        <p:nvCxnSpPr>
          <p:cNvPr id="51" name="Straight Connector 21"/>
          <p:cNvCxnSpPr/>
          <p:nvPr/>
        </p:nvCxnSpPr>
        <p:spPr>
          <a:xfrm>
            <a:off x="6892555" y="2565698"/>
            <a:ext cx="3666533"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B20224DE-9094-B842-B291-53DECF099725}"/>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274639" y="1413570"/>
            <a:ext cx="3896036" cy="3181763"/>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a:extLst/>
        </p:spPr>
      </p:pic>
      <p:pic>
        <p:nvPicPr>
          <p:cNvPr id="10" name="图片 9">
            <a:extLst>
              <a:ext uri="{FF2B5EF4-FFF2-40B4-BE49-F238E27FC236}">
                <a16:creationId xmlns:a16="http://schemas.microsoft.com/office/drawing/2014/main" id="{9D997E25-CBA6-AE4A-86CE-2DF79A82DC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9" name="文本框 8">
            <a:extLst>
              <a:ext uri="{FF2B5EF4-FFF2-40B4-BE49-F238E27FC236}">
                <a16:creationId xmlns:a16="http://schemas.microsoft.com/office/drawing/2014/main" id="{EB1AE5B6-4240-164D-AAB3-78A087DC4FF9}"/>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2659319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
        <p15:prstTrans prst="peelOff"/>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F13F673-92A1-4945-A082-56B537894B0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06687" y="2277666"/>
            <a:ext cx="9146117" cy="4032448"/>
          </a:xfrm>
          <a:prstGeom prst="rect">
            <a:avLst/>
          </a:prstGeom>
        </p:spPr>
      </p:pic>
      <p:sp>
        <p:nvSpPr>
          <p:cNvPr id="5" name="矩形 4">
            <a:extLst>
              <a:ext uri="{FF2B5EF4-FFF2-40B4-BE49-F238E27FC236}">
                <a16:creationId xmlns:a16="http://schemas.microsoft.com/office/drawing/2014/main" id="{7B411454-F5DD-FE4F-B463-B22EDB039E66}"/>
              </a:ext>
            </a:extLst>
          </p:cNvPr>
          <p:cNvSpPr/>
          <p:nvPr/>
        </p:nvSpPr>
        <p:spPr>
          <a:xfrm>
            <a:off x="1246411" y="1053530"/>
            <a:ext cx="10037340" cy="954107"/>
          </a:xfrm>
          <a:prstGeom prst="rect">
            <a:avLst/>
          </a:prstGeom>
        </p:spPr>
        <p:txBody>
          <a:bodyPr wrap="square">
            <a:spAutoFit/>
          </a:bodyPr>
          <a:lstStyle/>
          <a:p>
            <a:r>
              <a:rPr lang="en-US" altLang="zh-CN" sz="2800" dirty="0">
                <a:solidFill>
                  <a:srgbClr val="01458E"/>
                </a:solidFill>
                <a:latin typeface="Kaiti SC" panose="02010600040101010101" pitchFamily="2" charset="-122"/>
                <a:ea typeface="Kaiti SC" panose="02010600040101010101" pitchFamily="2" charset="-122"/>
              </a:rPr>
              <a:t>   </a:t>
            </a:r>
            <a:r>
              <a:rPr lang="zh-CN" altLang="zh-CN" sz="2800" dirty="0">
                <a:solidFill>
                  <a:srgbClr val="01458E"/>
                </a:solidFill>
                <a:latin typeface="华文楷体" panose="02010600040101010101" pitchFamily="2" charset="-122"/>
                <a:ea typeface="华文楷体" panose="02010600040101010101" pitchFamily="2" charset="-122"/>
              </a:rPr>
              <a:t>白庄煤矿</a:t>
            </a:r>
            <a:r>
              <a:rPr lang="zh-CN" altLang="en-US" sz="2800" dirty="0">
                <a:solidFill>
                  <a:srgbClr val="01458E"/>
                </a:solidFill>
                <a:latin typeface="华文楷体" panose="02010600040101010101" pitchFamily="2" charset="-122"/>
                <a:ea typeface="华文楷体" panose="02010600040101010101" pitchFamily="2" charset="-122"/>
              </a:rPr>
              <a:t>层层落实责任，</a:t>
            </a:r>
            <a:r>
              <a:rPr lang="zh-CN" altLang="zh-CN" sz="2800" dirty="0">
                <a:solidFill>
                  <a:srgbClr val="01458E"/>
                </a:solidFill>
                <a:latin typeface="华文楷体" panose="02010600040101010101" pitchFamily="2" charset="-122"/>
                <a:ea typeface="华文楷体" panose="02010600040101010101" pitchFamily="2" charset="-122"/>
              </a:rPr>
              <a:t>每天通报系统升级改造进展情况，确保按时间节点完成。</a:t>
            </a:r>
            <a:endParaRPr lang="zh-CN" altLang="en-US" sz="2800" dirty="0">
              <a:solidFill>
                <a:srgbClr val="01458E"/>
              </a:solidFill>
              <a:latin typeface="华文楷体" panose="02010600040101010101" pitchFamily="2" charset="-122"/>
              <a:ea typeface="华文楷体" panose="02010600040101010101" pitchFamily="2" charset="-122"/>
            </a:endParaRPr>
          </a:p>
        </p:txBody>
      </p:sp>
      <p:pic>
        <p:nvPicPr>
          <p:cNvPr id="6" name="图片 5">
            <a:extLst>
              <a:ext uri="{FF2B5EF4-FFF2-40B4-BE49-F238E27FC236}">
                <a16:creationId xmlns:a16="http://schemas.microsoft.com/office/drawing/2014/main" id="{3A408E42-8376-E64B-90CD-D50A3911EA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7" name="文本框 6">
            <a:extLst>
              <a:ext uri="{FF2B5EF4-FFF2-40B4-BE49-F238E27FC236}">
                <a16:creationId xmlns:a16="http://schemas.microsoft.com/office/drawing/2014/main" id="{A6FEE14C-8A16-9F4A-9904-5240E643CC64}"/>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27128730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2000"/>
                                        <p:tgtEl>
                                          <p:spTgt spid="5"/>
                                        </p:tgtEl>
                                      </p:cBhvr>
                                    </p:animEffect>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F9E1C54-E569-DE43-9D9C-DF4EEE0B4162}"/>
              </a:ext>
            </a:extLst>
          </p:cNvPr>
          <p:cNvSpPr/>
          <p:nvPr/>
        </p:nvSpPr>
        <p:spPr>
          <a:xfrm>
            <a:off x="6665806" y="970176"/>
            <a:ext cx="4339650" cy="646331"/>
          </a:xfrm>
          <a:prstGeom prst="rect">
            <a:avLst/>
          </a:prstGeom>
        </p:spPr>
        <p:txBody>
          <a:bodyPr wrap="none">
            <a:spAutoFit/>
          </a:bodyPr>
          <a:lstStyle/>
          <a:p>
            <a:r>
              <a:rPr lang="zh-CN" altLang="zh-CN" sz="3600" b="1" dirty="0">
                <a:solidFill>
                  <a:srgbClr val="01458E"/>
                </a:solidFill>
                <a:latin typeface="华文楷体" panose="02010600040101010101" pitchFamily="2" charset="-122"/>
                <a:ea typeface="华文楷体" panose="02010600040101010101" pitchFamily="2" charset="-122"/>
              </a:rPr>
              <a:t>统筹规划、精研方案</a:t>
            </a:r>
            <a:endParaRPr lang="zh-CN" altLang="en-US" sz="3600" b="1" dirty="0">
              <a:solidFill>
                <a:srgbClr val="005DA2"/>
              </a:solidFill>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4A34A01D-06DD-F148-BDC8-51784DC1A3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46561" y="1263806"/>
            <a:ext cx="3959145" cy="5605456"/>
          </a:xfrm>
          <a:prstGeom prst="rect">
            <a:avLst/>
          </a:prstGeom>
        </p:spPr>
      </p:pic>
      <p:sp>
        <p:nvSpPr>
          <p:cNvPr id="7" name="矩形 6">
            <a:extLst>
              <a:ext uri="{FF2B5EF4-FFF2-40B4-BE49-F238E27FC236}">
                <a16:creationId xmlns:a16="http://schemas.microsoft.com/office/drawing/2014/main" id="{67086C68-374E-1A48-9F6D-26241599D68E}"/>
              </a:ext>
            </a:extLst>
          </p:cNvPr>
          <p:cNvSpPr/>
          <p:nvPr/>
        </p:nvSpPr>
        <p:spPr>
          <a:xfrm>
            <a:off x="5883151" y="1826159"/>
            <a:ext cx="6099175" cy="5016758"/>
          </a:xfrm>
          <a:prstGeom prst="rect">
            <a:avLst/>
          </a:prstGeom>
        </p:spPr>
        <p:txBody>
          <a:bodyPr>
            <a:spAutoFit/>
          </a:bodyPr>
          <a:lstStyle/>
          <a:p>
            <a:r>
              <a:rPr lang="zh-CN" altLang="en-US" sz="3200" dirty="0">
                <a:solidFill>
                  <a:srgbClr val="01458E"/>
                </a:solidFill>
                <a:latin typeface="华文楷体" panose="02010600040101010101" pitchFamily="2" charset="-122"/>
                <a:ea typeface="华文楷体" panose="02010600040101010101" pitchFamily="2" charset="-122"/>
              </a:rPr>
              <a:t>       </a:t>
            </a:r>
            <a:r>
              <a:rPr lang="zh-CN" altLang="zh-CN" sz="3200" dirty="0">
                <a:solidFill>
                  <a:srgbClr val="01458E"/>
                </a:solidFill>
                <a:latin typeface="华文楷体" panose="02010600040101010101" pitchFamily="2" charset="-122"/>
                <a:ea typeface="华文楷体" panose="02010600040101010101" pitchFamily="2" charset="-122"/>
              </a:rPr>
              <a:t>肥矿集团按照</a:t>
            </a:r>
            <a:r>
              <a:rPr lang="zh-CN" altLang="en-US" sz="3200" dirty="0">
                <a:solidFill>
                  <a:srgbClr val="01458E"/>
                </a:solidFill>
                <a:latin typeface="华文楷体" panose="02010600040101010101" pitchFamily="2" charset="-122"/>
                <a:ea typeface="华文楷体" panose="02010600040101010101" pitchFamily="2" charset="-122"/>
              </a:rPr>
              <a:t>山东能源</a:t>
            </a:r>
            <a:r>
              <a:rPr lang="zh-CN" altLang="zh-CN" sz="3200" dirty="0">
                <a:solidFill>
                  <a:srgbClr val="01458E"/>
                </a:solidFill>
                <a:latin typeface="华文楷体" panose="02010600040101010101" pitchFamily="2" charset="-122"/>
                <a:ea typeface="华文楷体" panose="02010600040101010101" pitchFamily="2" charset="-122"/>
              </a:rPr>
              <a:t>智慧矿山</a:t>
            </a:r>
            <a:r>
              <a:rPr lang="zh-CN" altLang="en-US" sz="3200" dirty="0">
                <a:solidFill>
                  <a:srgbClr val="01458E"/>
                </a:solidFill>
                <a:latin typeface="华文楷体" panose="02010600040101010101" pitchFamily="2" charset="-122"/>
                <a:ea typeface="华文楷体" panose="02010600040101010101" pitchFamily="2" charset="-122"/>
              </a:rPr>
              <a:t>建设</a:t>
            </a:r>
            <a:r>
              <a:rPr lang="zh-CN" altLang="zh-CN" sz="3200" dirty="0">
                <a:solidFill>
                  <a:srgbClr val="01458E"/>
                </a:solidFill>
                <a:latin typeface="华文楷体" panose="02010600040101010101" pitchFamily="2" charset="-122"/>
                <a:ea typeface="华文楷体" panose="02010600040101010101" pitchFamily="2" charset="-122"/>
              </a:rPr>
              <a:t>的总体规划，确定了以白庄矿先行升级全部更换，其他</a:t>
            </a:r>
            <a:r>
              <a:rPr lang="zh-CN" altLang="en-US" sz="3200" dirty="0">
                <a:solidFill>
                  <a:srgbClr val="01458E"/>
                </a:solidFill>
                <a:latin typeface="华文楷体" panose="02010600040101010101" pitchFamily="2" charset="-122"/>
                <a:ea typeface="华文楷体" panose="02010600040101010101" pitchFamily="2" charset="-122"/>
              </a:rPr>
              <a:t>各矿跟进实施。</a:t>
            </a:r>
            <a:endParaRPr lang="en-US" altLang="zh-CN" sz="3200" dirty="0">
              <a:solidFill>
                <a:srgbClr val="01458E"/>
              </a:solidFill>
              <a:latin typeface="华文楷体" panose="02010600040101010101" pitchFamily="2" charset="-122"/>
              <a:ea typeface="华文楷体" panose="02010600040101010101" pitchFamily="2" charset="-122"/>
            </a:endParaRPr>
          </a:p>
          <a:p>
            <a:r>
              <a:rPr lang="zh-CN" altLang="en-US" sz="3200" dirty="0">
                <a:solidFill>
                  <a:srgbClr val="01458E"/>
                </a:solidFill>
                <a:latin typeface="华文楷体" panose="02010600040101010101" pitchFamily="2" charset="-122"/>
                <a:ea typeface="华文楷体" panose="02010600040101010101" pitchFamily="2" charset="-122"/>
              </a:rPr>
              <a:t>       </a:t>
            </a:r>
            <a:r>
              <a:rPr lang="zh-CN" altLang="zh-CN" sz="3200" dirty="0">
                <a:solidFill>
                  <a:srgbClr val="01458E"/>
                </a:solidFill>
                <a:latin typeface="华文楷体" panose="02010600040101010101" pitchFamily="2" charset="-122"/>
                <a:ea typeface="华文楷体" panose="02010600040101010101" pitchFamily="2" charset="-122"/>
              </a:rPr>
              <a:t>白庄矿通过外出调研、组织论证、编写方案、专题汇报等，在计划排定、资金申请、责任分工等方面超前考虑、细致落实，形成了《白庄煤矿监控系统升级改造方案》。</a:t>
            </a:r>
          </a:p>
        </p:txBody>
      </p:sp>
      <p:pic>
        <p:nvPicPr>
          <p:cNvPr id="9" name="图片 8">
            <a:extLst>
              <a:ext uri="{FF2B5EF4-FFF2-40B4-BE49-F238E27FC236}">
                <a16:creationId xmlns:a16="http://schemas.microsoft.com/office/drawing/2014/main" id="{0D66DCE9-2898-CB4E-9276-AAC4B44FB9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03926" y="1293342"/>
            <a:ext cx="3959145" cy="5596035"/>
          </a:xfrm>
          <a:prstGeom prst="rect">
            <a:avLst/>
          </a:prstGeom>
        </p:spPr>
      </p:pic>
      <p:pic>
        <p:nvPicPr>
          <p:cNvPr id="8" name="图片 7">
            <a:extLst>
              <a:ext uri="{FF2B5EF4-FFF2-40B4-BE49-F238E27FC236}">
                <a16:creationId xmlns:a16="http://schemas.microsoft.com/office/drawing/2014/main" id="{E69DB2D2-94D6-8E46-A8B4-17AC6809C9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1" b="92903" l="10000" r="90000">
                        <a14:foregroundMark x1="45789" y1="10323" x2="61053" y2="18710"/>
                        <a14:foregroundMark x1="73684" y1="24516" x2="76842" y2="37419"/>
                        <a14:foregroundMark x1="28947" y1="59355" x2="44211" y2="72903"/>
                        <a14:foregroundMark x1="23684" y1="23226" x2="40526" y2="20000"/>
                        <a14:backgroundMark x1="76842" y1="13548" x2="76842" y2="13548"/>
                        <a14:backgroundMark x1="82632" y1="81290" x2="82632" y2="81290"/>
                      </a14:backgroundRemoval>
                    </a14:imgEffect>
                  </a14:imgLayer>
                </a14:imgProps>
              </a:ext>
              <a:ext uri="{28A0092B-C50C-407E-A947-70E740481C1C}">
                <a14:useLocalDpi xmlns:a14="http://schemas.microsoft.com/office/drawing/2010/main"/>
              </a:ext>
            </a:extLst>
          </a:blip>
          <a:stretch>
            <a:fillRect/>
          </a:stretch>
        </p:blipFill>
        <p:spPr>
          <a:xfrm>
            <a:off x="-78229" y="27816"/>
            <a:ext cx="1074358" cy="876450"/>
          </a:xfrm>
          <a:prstGeom prst="rect">
            <a:avLst/>
          </a:prstGeom>
          <a:effectLst>
            <a:glow rad="139700">
              <a:schemeClr val="bg2">
                <a:alpha val="40000"/>
              </a:schemeClr>
            </a:glow>
          </a:effectLst>
        </p:spPr>
      </p:pic>
      <p:sp>
        <p:nvSpPr>
          <p:cNvPr id="10" name="文本框 9">
            <a:extLst>
              <a:ext uri="{FF2B5EF4-FFF2-40B4-BE49-F238E27FC236}">
                <a16:creationId xmlns:a16="http://schemas.microsoft.com/office/drawing/2014/main" id="{FD79567D-E39B-A946-9EE6-552D46A2C540}"/>
              </a:ext>
            </a:extLst>
          </p:cNvPr>
          <p:cNvSpPr txBox="1"/>
          <p:nvPr/>
        </p:nvSpPr>
        <p:spPr>
          <a:xfrm>
            <a:off x="842591" y="45418"/>
            <a:ext cx="6768752" cy="847796"/>
          </a:xfrm>
          <a:prstGeom prst="rect">
            <a:avLst/>
          </a:prstGeom>
          <a:noFill/>
        </p:spPr>
        <p:txBody>
          <a:bodyPr wrap="square" rtlCol="0">
            <a:spAutoFit/>
          </a:bodyPr>
          <a:lstStyle/>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一、拓展智慧矿山内涵，</a:t>
            </a:r>
            <a:endParaRPr kumimoji="1" lang="en-US" altLang="zh-CN" b="1" dirty="0">
              <a:solidFill>
                <a:srgbClr val="0070C0"/>
              </a:solidFill>
              <a:latin typeface="华文楷体" panose="02010600040101010101" pitchFamily="2" charset="-122"/>
              <a:ea typeface="华文楷体" panose="02010600040101010101" pitchFamily="2" charset="-122"/>
            </a:endParaRPr>
          </a:p>
          <a:p>
            <a:pPr>
              <a:lnSpc>
                <a:spcPts val="2860"/>
              </a:lnSpc>
            </a:pPr>
            <a:r>
              <a:rPr kumimoji="1" lang="zh-CN" altLang="en-US" b="1" dirty="0">
                <a:solidFill>
                  <a:srgbClr val="0070C0"/>
                </a:solidFill>
                <a:latin typeface="华文楷体" panose="02010600040101010101" pitchFamily="2" charset="-122"/>
                <a:ea typeface="华文楷体" panose="02010600040101010101" pitchFamily="2" charset="-122"/>
              </a:rPr>
              <a:t>坚定不移推进安全监控系统升级改造工作</a:t>
            </a:r>
          </a:p>
        </p:txBody>
      </p:sp>
    </p:spTree>
    <p:extLst>
      <p:ext uri="{BB962C8B-B14F-4D97-AF65-F5344CB8AC3E}">
        <p14:creationId xmlns:p14="http://schemas.microsoft.com/office/powerpoint/2010/main" val="305722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2000"/>
                                        <p:tgtEl>
                                          <p:spTgt spid="7"/>
                                        </p:tgtEl>
                                      </p:cBhvr>
                                    </p:animEffect>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0-#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4000"/>
                            </p:stCondLst>
                            <p:childTnLst>
                              <p:par>
                                <p:cTn id="28" presetID="42" presetClass="exit" presetSubtype="0" fill="hold" nodeType="afterEffect">
                                  <p:stCondLst>
                                    <p:cond delay="0"/>
                                  </p:stCondLst>
                                  <p:childTnLst>
                                    <p:animEffect transition="out" filter="fade">
                                      <p:cBhvr>
                                        <p:cTn id="29" dur="1000"/>
                                        <p:tgtEl>
                                          <p:spTgt spid="9"/>
                                        </p:tgtEl>
                                      </p:cBhvr>
                                    </p:animEffect>
                                    <p:anim calcmode="lin" valueType="num">
                                      <p:cBhvr>
                                        <p:cTn id="30" dur="1000"/>
                                        <p:tgtEl>
                                          <p:spTgt spid="9"/>
                                        </p:tgtEl>
                                        <p:attrNameLst>
                                          <p:attrName>ppt_x</p:attrName>
                                        </p:attrNameLst>
                                      </p:cBhvr>
                                      <p:tavLst>
                                        <p:tav tm="0">
                                          <p:val>
                                            <p:strVal val="ppt_x"/>
                                          </p:val>
                                        </p:tav>
                                        <p:tav tm="100000">
                                          <p:val>
                                            <p:strVal val="ppt_x"/>
                                          </p:val>
                                        </p:tav>
                                      </p:tavLst>
                                    </p:anim>
                                    <p:anim calcmode="lin" valueType="num">
                                      <p:cBhvr>
                                        <p:cTn id="31" dur="1000"/>
                                        <p:tgtEl>
                                          <p:spTgt spid="9"/>
                                        </p:tgtEl>
                                        <p:attrNameLst>
                                          <p:attrName>ppt_y</p:attrName>
                                        </p:attrNameLst>
                                      </p:cBhvr>
                                      <p:tavLst>
                                        <p:tav tm="0">
                                          <p:val>
                                            <p:strVal val="ppt_y"/>
                                          </p:val>
                                        </p:tav>
                                        <p:tav tm="100000">
                                          <p:val>
                                            <p:strVal val="ppt_y+.1"/>
                                          </p:val>
                                        </p:tav>
                                      </p:tavLst>
                                    </p:anim>
                                    <p:set>
                                      <p:cBhvr>
                                        <p:cTn id="3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4"/>
  <p:tag name="ISPRING_PRESENTATION_TITLE" val="PowerPoint 演示文稿"/>
</p:tagLst>
</file>

<file path=ppt/theme/theme1.xml><?xml version="1.0" encoding="utf-8"?>
<a:theme xmlns:a="http://schemas.openxmlformats.org/drawingml/2006/main" name="第一PPT，www.1ppt.com">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2641</TotalTime>
  <Words>1561</Words>
  <Application>Microsoft Macintosh PowerPoint</Application>
  <PresentationFormat>自定义</PresentationFormat>
  <Paragraphs>163</Paragraphs>
  <Slides>22</Slides>
  <Notes>21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方正正中黑简体</vt:lpstr>
      <vt:lpstr>华文楷体</vt:lpstr>
      <vt:lpstr>时尚中黑简体</vt:lpstr>
      <vt:lpstr>宋体</vt:lpstr>
      <vt:lpstr>微软雅黑</vt:lpstr>
      <vt:lpstr>微软雅黑</vt:lpstr>
      <vt:lpstr>Hiragino Sans GB W6</vt:lpstr>
      <vt:lpstr>Kaiti SC</vt:lpstr>
      <vt:lpstr>Arial</vt:lpstr>
      <vt:lpstr>Arial Black</vt:lpstr>
      <vt:lpstr>Calibri</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蓝色微立体</dc:title>
  <dc:creator>第一PPT模板网：www.1ppt.com</dc:creator>
  <cp:keywords>第一PPT模板网：www.1ppt.com</cp:keywords>
  <cp:lastModifiedBy>张 维勇</cp:lastModifiedBy>
  <cp:revision>267</cp:revision>
  <dcterms:created xsi:type="dcterms:W3CDTF">2014-08-23T07:50:08Z</dcterms:created>
  <dcterms:modified xsi:type="dcterms:W3CDTF">2018-11-14T09:37:56Z</dcterms:modified>
</cp:coreProperties>
</file>