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9"/>
  </p:notesMasterIdLst>
  <p:sldIdLst>
    <p:sldId id="256" r:id="rId2"/>
    <p:sldId id="608" r:id="rId3"/>
    <p:sldId id="609" r:id="rId4"/>
    <p:sldId id="610" r:id="rId5"/>
    <p:sldId id="462" r:id="rId6"/>
    <p:sldId id="463" r:id="rId7"/>
    <p:sldId id="465" r:id="rId8"/>
    <p:sldId id="611" r:id="rId9"/>
    <p:sldId id="612" r:id="rId10"/>
    <p:sldId id="471" r:id="rId11"/>
    <p:sldId id="473" r:id="rId12"/>
    <p:sldId id="474" r:id="rId13"/>
    <p:sldId id="476" r:id="rId14"/>
    <p:sldId id="587" r:id="rId15"/>
    <p:sldId id="591" r:id="rId16"/>
    <p:sldId id="593" r:id="rId17"/>
    <p:sldId id="607" r:id="rId18"/>
    <p:sldId id="596" r:id="rId19"/>
    <p:sldId id="597" r:id="rId20"/>
    <p:sldId id="600" r:id="rId21"/>
    <p:sldId id="602" r:id="rId22"/>
    <p:sldId id="614" r:id="rId23"/>
    <p:sldId id="605" r:id="rId24"/>
    <p:sldId id="604" r:id="rId25"/>
    <p:sldId id="598" r:id="rId26"/>
    <p:sldId id="599" r:id="rId27"/>
    <p:sldId id="338" r:id="rId28"/>
  </p:sldIdLst>
  <p:sldSz cx="12192000" cy="6858000"/>
  <p:notesSz cx="7104063" cy="102346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315F4D8-EE7A-4F03-B47E-B5DDAE1D76CF}">
          <p14:sldIdLst>
            <p14:sldId id="256"/>
            <p14:sldId id="608"/>
            <p14:sldId id="609"/>
            <p14:sldId id="610"/>
            <p14:sldId id="462"/>
            <p14:sldId id="463"/>
            <p14:sldId id="465"/>
            <p14:sldId id="611"/>
            <p14:sldId id="612"/>
            <p14:sldId id="471"/>
            <p14:sldId id="473"/>
            <p14:sldId id="474"/>
            <p14:sldId id="476"/>
            <p14:sldId id="587"/>
            <p14:sldId id="591"/>
            <p14:sldId id="593"/>
            <p14:sldId id="607"/>
            <p14:sldId id="596"/>
            <p14:sldId id="597"/>
            <p14:sldId id="600"/>
            <p14:sldId id="602"/>
            <p14:sldId id="614"/>
            <p14:sldId id="605"/>
            <p14:sldId id="604"/>
          </p14:sldIdLst>
        </p14:section>
        <p14:section name="默认节" id="{6510D9F3-831A-4FE2-8511-7B9BCC412B0C}">
          <p14:sldIdLst>
            <p14:sldId id="598"/>
            <p14:sldId id="599"/>
            <p14:sldId id="338"/>
          </p14:sldIdLst>
        </p14:section>
        <p14:section name="无标题节" id="{2B6DFD21-1937-42E3-90AD-1F8B9DB8F3FE}">
          <p14:sldIdLst/>
        </p14:section>
        <p14:section name="无标题节" id="{6BBCFE28-82DB-4EBD-9502-A760AF871B4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A2"/>
    <a:srgbClr val="009BE3"/>
    <a:srgbClr val="00374E"/>
    <a:srgbClr val="001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79836" autoAdjust="0"/>
  </p:normalViewPr>
  <p:slideViewPr>
    <p:cSldViewPr snapToGrid="0">
      <p:cViewPr varScale="1">
        <p:scale>
          <a:sx n="69" d="100"/>
          <a:sy n="69" d="100"/>
        </p:scale>
        <p:origin x="869" y="3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异地断电最短断电时间（秒）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0C9E121D-7EE4-45E2-91AB-E3C2A4452882}" type="VALUE">
                      <a:rPr lang="en-US" altLang="zh-CN" sz="2000" b="1">
                        <a:solidFill>
                          <a:schemeClr val="bg1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2DE-45D3-9802-A008F4018D9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CN" sz="2000" b="1">
                        <a:solidFill>
                          <a:schemeClr val="bg1"/>
                        </a:solidFill>
                      </a:rPr>
                      <a:t>1.6</a:t>
                    </a:r>
                    <a:endParaRPr lang="en-US" altLang="zh-CN" sz="2000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2DE-45D3-9802-A008F4018D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国家标准</c:v>
                </c:pt>
                <c:pt idx="1">
                  <c:v>兖矿集团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2.0499999999999998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DE-45D3-9802-A008F4018D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0182240"/>
        <c:axId val="430183808"/>
        <c:axId val="0"/>
      </c:bar3DChart>
      <c:catAx>
        <c:axId val="430182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0183808"/>
        <c:crosses val="autoZero"/>
        <c:auto val="1"/>
        <c:lblAlgn val="ctr"/>
        <c:lblOffset val="100"/>
        <c:noMultiLvlLbl val="0"/>
      </c:catAx>
      <c:valAx>
        <c:axId val="43018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3018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2000" dirty="0"/>
              <a:t>巡检</a:t>
            </a:r>
            <a:r>
              <a:rPr lang="zh-CN" altLang="en-US" sz="2000" dirty="0"/>
              <a:t>最短</a:t>
            </a:r>
            <a:r>
              <a:rPr lang="zh-CN" sz="2000" dirty="0"/>
              <a:t>周期</a:t>
            </a:r>
            <a:r>
              <a:rPr lang="en-US" sz="2000" dirty="0"/>
              <a:t>(</a:t>
            </a:r>
            <a:r>
              <a:rPr lang="zh-CN" sz="2000" dirty="0"/>
              <a:t>秒</a:t>
            </a:r>
            <a:r>
              <a:rPr lang="en-US" sz="2000" dirty="0"/>
              <a:t>)</a:t>
            </a:r>
            <a:endParaRPr lang="zh-CN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42F173CF-1DED-42C3-9214-5A657DD84FB5}" type="VALUE">
                      <a:rPr lang="en-US" altLang="zh-CN" sz="2000" b="1">
                        <a:solidFill>
                          <a:schemeClr val="bg1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97B-4AA1-B22C-FF732F6D7F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</a:rPr>
                      <a:t>2.05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97B-4AA1-B22C-FF732F6D7F6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国家标准</c:v>
                </c:pt>
                <c:pt idx="1">
                  <c:v>兖矿集团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19.8</c:v>
                </c:pt>
                <c:pt idx="1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7B-4AA1-B22C-FF732F6D7F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国家标准</c:v>
                </c:pt>
                <c:pt idx="1">
                  <c:v>兖矿集团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7B-4AA1-B22C-FF732F6D7F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国家标准</c:v>
                </c:pt>
                <c:pt idx="1">
                  <c:v>兖矿集团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7B-4AA1-B22C-FF732F6D7F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0186944"/>
        <c:axId val="430186552"/>
        <c:axId val="0"/>
      </c:bar3DChart>
      <c:catAx>
        <c:axId val="430186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0186552"/>
        <c:crosses val="autoZero"/>
        <c:auto val="1"/>
        <c:lblAlgn val="ctr"/>
        <c:lblOffset val="100"/>
        <c:noMultiLvlLbl val="0"/>
      </c:catAx>
      <c:valAx>
        <c:axId val="430186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3018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70845-6DCD-4374-9059-42C70B6A6E98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98171-817B-4180-B28D-C63164A455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81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数字化升级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智能化改造</a:t>
            </a:r>
            <a:r>
              <a:rPr lang="en-US" altLang="zh-CN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zh-CN" altLang="zh-C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构建自主诊断自动监控自主管理安全监控新模式</a:t>
            </a: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38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二、突出统筹谋划，形成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试点先行、全面推进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的示范效应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实施煤矿安全监控系统升级改造，是煤矿安全工作的一项革命。兖矿集团遵循先省内、后省外的原则，加大安全监控系统改造升级力度，逐步在陕蒙、贵州、新疆等地矿井全面推开。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8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一是本部基地矿井先行先试。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选择兴隆庄煤矿作为融合改造模式试点，在保持原有安全监控系统的基础上，对单个系统逐项改造升级。该模式荣获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年度中国煤炭工业协会科学技术二等奖。选择济二煤矿作为全面升级模式试点，对安全监控系统全新升级，实现井下多系统融合联动。截至目前，山东省内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对矿井全部完成安全监控系统升级改造任务。</a:t>
            </a:r>
            <a:endParaRPr lang="zh-CN" altLang="en-US" u="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18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二是陕蒙基地矿井调试运行。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充分发挥陕蒙基地煤炭储量丰富、煤层地质条件较好的优势，按照一体设计、整体安装的方式，完成陕蒙基地安全监控系统设备安装工作，着手进行系统调试运行，年底前完成升级改造任务。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三是贵州新疆项目落地实施。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贵州新疆基地瓦斯等重大灾害风险性高、治理难度大，必须统筹谋划、审慎实施，确保系统可靠稳定。目前，完成招标工作，年底前完成升级改造任务。</a:t>
            </a:r>
            <a:endParaRPr lang="zh-CN" altLang="en-US" u="none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76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三、严格对照标准，实现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超前预警、精准预控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的改造效果。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落实国家和山东煤监局煤矿安全监控系统《工作方案》《技术方案》《产品检验方案》等升级改造标准，坚持源于标准、高于标准，确保所有指标满足要求，数据传输等性能高于国家标准。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220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落实国家和山东煤监局煤矿安全监控系统《工作方案》《技术方案》《产品检验方案》等升级改造标准，坚持源于标准、高于标准，确保所有指标满足要求，数据传输等性能高于国家标准。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一是感应识别智能化精准化。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面筛选国内一流的传感器厂家，通过集成功能、优化设计，应用一批具有自主标校、即插即用、地址重复提醒、故障自我诊断等功能的智能化激光感应设备，同步支持有线设备与无线设备、定点监测和巡检监测、监控与电子矿图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），数据采集周期由秒级提升至毫秒级，提升了设备对瓦斯、冲击地压等重大灾害信息感应的灵敏性、准确性。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39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二是数据传输动态化及时化。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对感应系统至综合分站的电缆和接口进行数字化改造，将传统信号传输方式升级为光纤数字传输，实现高速传输。同时，采用抗干扰（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EMC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）技术，提升传输设备防护等级，系统的稳定性和抗干扰能力显著增强。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700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改造升级后，系统整体效能提高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。其中，巡检最短周期为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2.05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秒，比国家标准缩短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17.75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秒；异地最短断电时间为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秒，比国家标准缩短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38.4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秒；系统及分站备用电源电力提升到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335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三是区域布置集中化少人化。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通过系统改造、集成升级，应用一批多参数传感器、分体式传感器、多系统一体式融合分站，各类终端设备、布线数量和系统维护人员大幅减少。本部矿井减少投入各类传感器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台、分站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台，电源箱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台，年节约费用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万元；维护人员缩减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人，年节约人工成本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万元，系统故障下降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四是调度分析关联化智能化。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通过井下有线和无线传输网络、监测监控与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技术的多网有机融合，具备数据多路上传、关联性分析和伪数据标注功能，改变重采集轻分析、重监测轻预警控制的工作模式，实现由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分散采集控制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关联分析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转变；强化瓦斯、风量等数据预测瓦斯涌出，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、温度等传感器参数预测井下火灾，融合系统提供的大数据综合智能分析预测各类事故隐患能力，实现由监测监控向监控预警一体化转变。</a:t>
            </a:r>
            <a:endParaRPr lang="zh-CN" altLang="zh-CN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430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五是应急联动自动化一体化。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环境监测、人员位置监测、调度通讯、应急广播等多系统融合，实现监控系统自动与应急广播、通信、人员定位监测等系统一键寻呼、应急联动、一体化发展，实现基础系统功能融合、监测数据集成共享、控制系统联动联控，为防灾、抗灾、救灾提供系统支持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01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兖矿集团以矿业开采、高端煤化工、现代物流为主导产业，是中国开放程度最高的能源企业，也是中国惟一一家拥有四地上市平台的煤炭企业。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01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四、注重系统融合，夯实“线上监测、远程监控”的基础保障</a:t>
            </a:r>
            <a:endParaRPr lang="en-US" altLang="zh-CN" sz="12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以监控系统升级改造为抓手，坚持变革引领、创新驱动，在装备高可靠性、自动化上下功夫，搭建数据信息平台，突破一批灾害防治关键技术，应用一批安全预警预控先进技术。</a:t>
            </a:r>
            <a:endParaRPr lang="zh-CN" altLang="en-US" sz="12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6E9B5-4299-4CEC-A963-62511CA281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46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一是深化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三减三提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，做强高端装备支撑。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加快推进关键技术攻关，研究应用世界首套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米超大采高综采、大功率硬岩掘进机、中厚煤层高效开采等先进装备，加快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装备换人、技术换人、管理换人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，着力降低设备故障和事故率，实现矿井生产少人化、无人化，推动煤炭生产向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减头减面减系统、提速提质提效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转变。近年来，累计减少工作面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个，封闭老巷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3.36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万米，多回收煤炭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366.74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万吨，减少巷道掘进量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3.89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万米。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697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二是实施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三化融合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，做强数据平台支撑。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始终把自动化、信息化、智能化作为安全监控系统改造升级的方向前提，颠覆传统办矿模式，实施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三化融合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三年攻坚行动，加快建设工业大数据平台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与安全监控系统融合，建立灾害预警分析模型，实现对生产系统和设备工况环境在线预警和安全信息自动分析处理；加快自动化机器设备投入，推进巡检机器人、顺槽支护机器人等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个机器人科研项目，实现信息的采集分析与故障诊断；加快智能化示范矿山建设，开展远程遥控自动控制研究，实现辅助运输连续化、井下车辆调度数字化、选煤生产可视化。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497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三是坚持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科技兴安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，做强灾害预警支撑。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依靠科技、源头治理、标本兼治，着力破解防灭火、冲击地压、水害、瓦斯突出、煤尘五大灾害治理难题。开发应用智能化降尘、除尘、降温技术，形成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强监测、强卸压、强支护、强防护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的冲击地压防治体系，推动防灭火由传统技术向高新技术转变、由被动治理向早期预报转变、由早期预报向超前预防转变。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1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截至目前，累计投入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亿元，承担国家重点计划课题，获得国家科技进步特等奖等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项，实现主导产业技术由引进消化吸收向自主创新引领的跨越。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468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建立完善可靠的安全监控系统是实现煤矿安全发展、高质量发展的必由之路。建议政府部门持续完善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一优三减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四化建设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等方面的法规标准，推动减人提效、少人则安政策措施落地；建议进一步强化设备供应厂家平台融合、统一标准接口，消除数据壁垒和信息孤岛，实现更高水平的系统开放融合共享。</a:t>
            </a:r>
            <a:endParaRPr lang="zh-CN" altLang="zh-CN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694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兖矿集团将深入贯彻落实这次会议精神，发挥安全监控系统平台作用，常抓不懈，久久为功，探索走出一条自主诊断、自动监控、自主管理之路，为提升煤矿安全管控水平做出应有贡献！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812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谢谢大家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9500B-E75D-4426-B2BA-32EE5BF6E1F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8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经过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多年开发建设，现已形成山东本部、陕蒙、澳洲、上海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四大基地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发展格局。拥有生产矿井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对，煤炭产能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亿吨。其中，省内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对，产能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3875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万吨；省外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对，产能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5125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万吨；境外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对，产能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58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近年来，我们认真贯彻国家和山东煤监局决策部署，把安全监控系统升级改造作为煤矿安全工作的一项革命，作为践行国家科技强安战略的重要举措，作为突破重大灾害治理难题、提升煤矿安全管理水平能力的具体行动，作为煤矿信息化建设的基础支撑，以提升安全监控系统精准性、灵敏性、可靠性、稳定性和易维护性为目标，以数字化、系统化、智能化、远程化为方向，以融合改造、全面升级为路径，以集成创新、融合创新为手段，高起点谋划、高标准推进、高效率实施，探索走出一条自主诊断、自动监测、自主管理的新路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70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一、借鉴澳洲经验，明确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数字改造、智能升级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的方向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0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全球看，澳大利亚在煤矿精细化、信息化管理和安全监控模式上位居领先国家之列。兖煤澳洲公司坚持以人为本，应用具有图文信息、通话、视频功能的定位系统，掌握井下人员设备分布动态变化，实现在线监测、动态监控；</a:t>
            </a:r>
            <a:endParaRPr lang="zh-CN" altLang="en-US" u="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9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秉持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使用周期内零故障率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的理念，实行定期维修更换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两个强制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，有效杜绝了监控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盲区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死角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；自主研发工作面信息远程控制、煤机支架控制、自动放煤等一批自动化技术，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名调度员可实现对全矿生产与机电系统信息采集、自动控制、通讯、监视等工作。</a:t>
            </a:r>
            <a:endParaRPr lang="zh-CN" altLang="en-US" u="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4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对照国家和山东煤监局标准，学习借鉴澳洲安全监控经验，结合实际，确立了安全监控系统改造升级的思路、方向和原则。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明确五项原则：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坚持统筹规划、试点先行，一体设计、分步实施，多元融合、信息共享，智能感应、数字传输，自主分析、应急联动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五项原则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，加快新技术、新装备推广应用，强化信息融合、深度分析和综合利用，推动新安装系统与煤矿在用系统分类处理，确保新安装和升级后的系统性能高于国家最新标准。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探索两大路径：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因地制宜、一矿一策，探索系统融合改造和全面升级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两大路径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，率先完成监控系统改造升级试点，成为国内首批实现安全监控、人员位置监测、应急广播系统在井下融合联动，视频监控、调度通讯在地面融合的煤矿企业。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04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实现五个转变：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通过改造升级，实现安全监控由分散采集控制向关联分析、由模拟传输向数字传输，由监测监控向监控预警一体化，由专网独立运行向多系统融合联动，由人工盯守向数据化、集成化、远程化监控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五个转变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98171-817B-4180-B28D-C63164A455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49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5C9F06-118A-49D5-80F5-512769C4E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43A9BBA-AD42-4E3A-B07C-DADCB9B1F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184757B-BC28-4225-8EA6-F81E7FF0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1E1089-56C8-4AE3-AA44-D92C31E0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82EC8A-4C72-46BE-B1F6-264032A9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7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FCBDA4-4DB1-4E64-BB1F-79D566E6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08104A6-6641-4EA2-8981-F69FF3DE2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54E611-E07C-4CB5-B739-045BF5D5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B014CA-0CB5-4475-8482-F3A8BCE2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8F3B81-93D6-4D7B-BD55-F2F906F4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83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7FFCF15-C2C2-4CA1-9BC5-BC46BA74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B1904A-A9DB-4142-8DC8-EE4427A2B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D274C46-E221-4464-BCD0-536AD91D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7D7DB4-FEC0-427F-A160-1E1E27F2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4B8BBE-130A-44A0-873E-8C3C434E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0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-27384"/>
            <a:ext cx="12238192" cy="6885384"/>
          </a:xfrm>
          <a:prstGeom prst="rect">
            <a:avLst/>
          </a:prstGeom>
          <a:gradFill>
            <a:gsLst>
              <a:gs pos="63000">
                <a:srgbClr val="E6E6E6"/>
              </a:gs>
              <a:gs pos="27000">
                <a:srgbClr val="FCFCFC"/>
              </a:gs>
              <a:gs pos="100000">
                <a:srgbClr val="C5C5C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656480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0" y="718624"/>
            <a:ext cx="115686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6836331"/>
            <a:ext cx="12238192" cy="0"/>
          </a:xfrm>
          <a:prstGeom prst="line">
            <a:avLst/>
          </a:prstGeom>
          <a:ln w="76200">
            <a:solidFill>
              <a:srgbClr val="9D16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0F4B3F6-B355-470B-A727-B570D4F99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17" y="-9236"/>
            <a:ext cx="1531681" cy="6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0F6B51-F84A-446F-8DF1-A4290F4E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378771-5569-47EF-9D0E-290527702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71B8806-0F17-4FEF-926F-81660A07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C1E7F7-330C-4C2D-9AA1-0B56ADC0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E803EA-A9F3-4406-8B57-9F7AA287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22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73703C-3B59-46F1-8ABB-6167F4B6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4C8C13-77C1-49F0-9F32-488026FA3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C57F57F-04CE-44C1-B01D-D063F1E1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07D974A-0350-4019-9B2F-3F124AB6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908926-4664-4D06-AC64-F1D0D866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57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9F518-F18B-4235-89CF-6358FF6F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3DF655-3343-4C8C-B75D-DBD721E33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02EB748-053A-47A1-92CA-55811BBB2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1F13C38-7F7A-4863-B515-E1D22199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7ABCA9-7946-4B55-A719-7ADEE6B8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6A0280-70E6-4F13-A74C-F50FE00E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5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A3FC5-EDD1-4685-972E-E5CDA422B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E4A7FAF-3032-4AD7-A32A-7B0975C7D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439E428-D3A7-4784-8AF4-25F6F477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2DD960B-82ED-46CE-81A1-6182A4F20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9636209-8973-491C-A178-EC6C07061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0272F3B-BFC2-485C-A79C-B75E466B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389BDE4-1C21-4D98-9929-4B7B69B4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95C1E45-003E-40AB-88A4-6BADBE8C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8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B89F0D-F8C1-4F97-8D6D-F52E66F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43DDA87-ADA4-4EB7-AD50-B33FA007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22C4C22-A69B-40CC-A1C4-AA99DB49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BEAF51-D75C-4350-84F6-4FF7DE54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55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B6ED9BC-41DD-4E71-8837-517547C75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DB14637-5F88-4AFF-889D-EF6D38EA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F005DE-7715-4641-81EC-22DCDB61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66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AE0B3A-F5AE-4267-8009-8B37B094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EF27CD3-BA1F-4239-A5FA-387AFFC19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5DBE4C6-A847-4203-A8EB-523EA8B4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AE6F36-A071-44A4-B75E-6FE71E3C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80D6C95-01A3-4A10-9B99-3A2FE6D7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2E89E15-B3FA-4C79-AC3A-A6F2364C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1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E3637C-E237-4870-8591-04A1164E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DBF6FA1-9626-4031-AB12-279232B33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5CD3977-AB4B-4371-B0E1-DCD2B9B5C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F3265E-8FB8-448A-AE60-1FA74261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10F6391-92D4-4339-83BB-6407D8D7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3558C6-E102-476C-A7D5-C4A97CFA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77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433CA9E-946D-45E5-BEA9-8F646075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3FF5D0-FB71-481F-A1A0-99ED411B5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ACDF87-CE90-4898-BA80-749828FAA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23A6D0-738E-4DE0-871A-DD6B740A9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28673E-5995-4096-97BE-50A450FC1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" y="1812333"/>
            <a:ext cx="12193905" cy="487743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74BEA0F-89F2-4849-8BA4-072443E39B61}"/>
              </a:ext>
            </a:extLst>
          </p:cNvPr>
          <p:cNvGrpSpPr/>
          <p:nvPr/>
        </p:nvGrpSpPr>
        <p:grpSpPr>
          <a:xfrm>
            <a:off x="-558328" y="4119245"/>
            <a:ext cx="12759055" cy="2934951"/>
            <a:chOff x="-558328" y="4119245"/>
            <a:chExt cx="12759055" cy="2934951"/>
          </a:xfrm>
        </p:grpSpPr>
        <p:pic>
          <p:nvPicPr>
            <p:cNvPr id="6" name="图片 5" descr="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35" y="4119245"/>
              <a:ext cx="4006215" cy="2871470"/>
            </a:xfrm>
            <a:prstGeom prst="rect">
              <a:avLst/>
            </a:prstGeom>
          </p:spPr>
        </p:pic>
        <p:pic>
          <p:nvPicPr>
            <p:cNvPr id="11" name="图片 10" descr="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187055" y="4119245"/>
              <a:ext cx="4006215" cy="2871470"/>
            </a:xfrm>
            <a:prstGeom prst="rect">
              <a:avLst/>
            </a:prstGeom>
          </p:spPr>
        </p:pic>
        <p:pic>
          <p:nvPicPr>
            <p:cNvPr id="2" name="图片 1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58328" y="4981556"/>
              <a:ext cx="12759055" cy="207264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1AC1B19-30DF-46D5-88D3-C36874D6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09" y="557165"/>
            <a:ext cx="656365" cy="782555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30D7134-6639-45AD-9727-70AD37C431B8}"/>
              </a:ext>
            </a:extLst>
          </p:cNvPr>
          <p:cNvGrpSpPr/>
          <p:nvPr/>
        </p:nvGrpSpPr>
        <p:grpSpPr>
          <a:xfrm>
            <a:off x="458767" y="1283028"/>
            <a:ext cx="11290013" cy="3478790"/>
            <a:chOff x="458767" y="1283028"/>
            <a:chExt cx="11290013" cy="3478790"/>
          </a:xfrm>
        </p:grpSpPr>
        <p:sp>
          <p:nvSpPr>
            <p:cNvPr id="9" name="文本框 8"/>
            <p:cNvSpPr txBox="1"/>
            <p:nvPr/>
          </p:nvSpPr>
          <p:spPr>
            <a:xfrm>
              <a:off x="5073292" y="4392486"/>
              <a:ext cx="3034363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15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日</a:t>
              </a:r>
              <a:endParaRPr lang="zh-CN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983F33DD-07B2-4C42-99D2-044DA695D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67" y="1283028"/>
              <a:ext cx="11290013" cy="2535269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61F29766-73AC-4FDB-A6F1-25B6ABD23659}"/>
                </a:ext>
              </a:extLst>
            </p:cNvPr>
            <p:cNvGrpSpPr/>
            <p:nvPr/>
          </p:nvGrpSpPr>
          <p:grpSpPr>
            <a:xfrm>
              <a:off x="3618804" y="3798975"/>
              <a:ext cx="5189286" cy="461665"/>
              <a:chOff x="2725058" y="2167174"/>
              <a:chExt cx="6561385" cy="461665"/>
            </a:xfrm>
          </p:grpSpPr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xmlns="" id="{F2EA9384-DAB5-4DA4-956D-8577BCCCB71B}"/>
                  </a:ext>
                </a:extLst>
              </p:cNvPr>
              <p:cNvCxnSpPr/>
              <p:nvPr/>
            </p:nvCxnSpPr>
            <p:spPr>
              <a:xfrm>
                <a:off x="2725058" y="2467425"/>
                <a:ext cx="1712684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E5A79E58-1C04-41E6-8505-A76B20CC8B0A}"/>
                  </a:ext>
                </a:extLst>
              </p:cNvPr>
              <p:cNvCxnSpPr/>
              <p:nvPr/>
            </p:nvCxnSpPr>
            <p:spPr>
              <a:xfrm>
                <a:off x="7581014" y="2467425"/>
                <a:ext cx="1705429" cy="0"/>
              </a:xfrm>
              <a:prstGeom prst="line">
                <a:avLst/>
              </a:prstGeom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64F0C420-7698-45E7-AE9A-868595402D61}"/>
                  </a:ext>
                </a:extLst>
              </p:cNvPr>
              <p:cNvSpPr txBox="1"/>
              <p:nvPr/>
            </p:nvSpPr>
            <p:spPr>
              <a:xfrm>
                <a:off x="4083398" y="2167174"/>
                <a:ext cx="3836679" cy="461665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兖矿集团  李佃平</a:t>
                </a:r>
                <a:endParaRPr lang="zh-CN" altLang="zh-CN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41886092-BC6C-407F-B524-CC16EB9ACE78}"/>
              </a:ext>
            </a:extLst>
          </p:cNvPr>
          <p:cNvGrpSpPr/>
          <p:nvPr/>
        </p:nvGrpSpPr>
        <p:grpSpPr>
          <a:xfrm>
            <a:off x="558821" y="2244779"/>
            <a:ext cx="11459006" cy="1740121"/>
            <a:chOff x="299542" y="1551709"/>
            <a:chExt cx="11459006" cy="1740121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EF8FAD13-1BAD-4D80-92FD-EC7DE0D43F0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55573" y="2233892"/>
              <a:ext cx="11002975" cy="841915"/>
              <a:chOff x="2783933" y="1082743"/>
              <a:chExt cx="4452363" cy="347277"/>
            </a:xfrm>
          </p:grpSpPr>
          <p:sp>
            <p:nvSpPr>
              <p:cNvPr id="74" name="圆角矩形 9">
                <a:extLst>
                  <a:ext uri="{FF2B5EF4-FFF2-40B4-BE49-F238E27FC236}">
                    <a16:creationId xmlns:a16="http://schemas.microsoft.com/office/drawing/2014/main" xmlns="" id="{8BD8AA00-A29D-4E63-8F3E-D48D78B5BCBD}"/>
                  </a:ext>
                </a:extLst>
              </p:cNvPr>
              <p:cNvSpPr/>
              <p:nvPr/>
            </p:nvSpPr>
            <p:spPr bwMode="auto">
              <a:xfrm>
                <a:off x="2783933" y="1082743"/>
                <a:ext cx="4452363" cy="3472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000" kern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5" name="标题层">
                <a:extLst>
                  <a:ext uri="{FF2B5EF4-FFF2-40B4-BE49-F238E27FC236}">
                    <a16:creationId xmlns:a16="http://schemas.microsoft.com/office/drawing/2014/main" xmlns="" id="{D2DE6C8F-9367-42E5-8BED-155A45C7EC81}"/>
                  </a:ext>
                </a:extLst>
              </p:cNvPr>
              <p:cNvSpPr txBox="1"/>
              <p:nvPr/>
            </p:nvSpPr>
            <p:spPr>
              <a:xfrm rot="10800000">
                <a:off x="2842665" y="1171370"/>
                <a:ext cx="4082083" cy="21582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dist" defTabSz="457200">
                  <a:defRPr/>
                </a:pP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二、突出统筹谋划，形成</a:t>
                </a:r>
                <a:r>
                  <a:rPr lang="en-US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“</a:t>
                </a: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试点先行、全面推进</a:t>
                </a:r>
                <a:r>
                  <a:rPr lang="en-US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”</a:t>
                </a: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的示范效应</a:t>
                </a:r>
                <a:endParaRPr lang="zh-CN" altLang="en-US" sz="28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3" name="Picture 4" descr="I:\mln资料\素材资料\兖矿标志\图片1.png">
              <a:extLst>
                <a:ext uri="{FF2B5EF4-FFF2-40B4-BE49-F238E27FC236}">
                  <a16:creationId xmlns:a16="http://schemas.microsoft.com/office/drawing/2014/main" xmlns="" id="{67905063-DD3C-4C3D-BECE-9BC72207B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42" y="1551709"/>
              <a:ext cx="1524710" cy="174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12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A1CDFE42-EA57-4894-8104-9773BFC0BC35}"/>
              </a:ext>
            </a:extLst>
          </p:cNvPr>
          <p:cNvGrpSpPr/>
          <p:nvPr/>
        </p:nvGrpSpPr>
        <p:grpSpPr>
          <a:xfrm>
            <a:off x="763411" y="1903616"/>
            <a:ext cx="10665178" cy="2886518"/>
            <a:chOff x="777926" y="3792901"/>
            <a:chExt cx="10665178" cy="2886518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8D797754-CD19-4673-8A62-63B71C607C3D}"/>
                </a:ext>
              </a:extLst>
            </p:cNvPr>
            <p:cNvGrpSpPr/>
            <p:nvPr/>
          </p:nvGrpSpPr>
          <p:grpSpPr>
            <a:xfrm>
              <a:off x="777926" y="3792901"/>
              <a:ext cx="4910457" cy="2886518"/>
              <a:chOff x="561429" y="3384624"/>
              <a:chExt cx="4910457" cy="2886518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xmlns="" id="{E62D7BF0-62B4-49C9-B60D-57BA368C5909}"/>
                  </a:ext>
                </a:extLst>
              </p:cNvPr>
              <p:cNvSpPr/>
              <p:nvPr/>
            </p:nvSpPr>
            <p:spPr bwMode="auto">
              <a:xfrm>
                <a:off x="561429" y="4260723"/>
                <a:ext cx="4910457" cy="2010419"/>
              </a:xfrm>
              <a:custGeom>
                <a:avLst/>
                <a:gdLst>
                  <a:gd name="T0" fmla="*/ 97 w 9549"/>
                  <a:gd name="T1" fmla="*/ 0 h 4700"/>
                  <a:gd name="T2" fmla="*/ 9452 w 9549"/>
                  <a:gd name="T3" fmla="*/ 0 h 4700"/>
                  <a:gd name="T4" fmla="*/ 9549 w 9549"/>
                  <a:gd name="T5" fmla="*/ 97 h 4700"/>
                  <a:gd name="T6" fmla="*/ 9549 w 9549"/>
                  <a:gd name="T7" fmla="*/ 4603 h 4700"/>
                  <a:gd name="T8" fmla="*/ 9452 w 9549"/>
                  <a:gd name="T9" fmla="*/ 4700 h 4700"/>
                  <a:gd name="T10" fmla="*/ 97 w 9549"/>
                  <a:gd name="T11" fmla="*/ 4700 h 4700"/>
                  <a:gd name="T12" fmla="*/ 0 w 9549"/>
                  <a:gd name="T13" fmla="*/ 4603 h 4700"/>
                  <a:gd name="T14" fmla="*/ 0 w 9549"/>
                  <a:gd name="T15" fmla="*/ 97 h 4700"/>
                  <a:gd name="T16" fmla="*/ 97 w 9549"/>
                  <a:gd name="T17" fmla="*/ 0 h 4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49" h="4700">
                    <a:moveTo>
                      <a:pt x="97" y="0"/>
                    </a:moveTo>
                    <a:lnTo>
                      <a:pt x="9452" y="0"/>
                    </a:lnTo>
                    <a:cubicBezTo>
                      <a:pt x="9505" y="0"/>
                      <a:pt x="9549" y="43"/>
                      <a:pt x="9549" y="97"/>
                    </a:cubicBezTo>
                    <a:lnTo>
                      <a:pt x="9549" y="4603"/>
                    </a:lnTo>
                    <a:cubicBezTo>
                      <a:pt x="9549" y="4656"/>
                      <a:pt x="9505" y="4700"/>
                      <a:pt x="9452" y="4700"/>
                    </a:cubicBezTo>
                    <a:lnTo>
                      <a:pt x="97" y="4700"/>
                    </a:lnTo>
                    <a:cubicBezTo>
                      <a:pt x="44" y="4700"/>
                      <a:pt x="0" y="4656"/>
                      <a:pt x="0" y="4603"/>
                    </a:cubicBezTo>
                    <a:lnTo>
                      <a:pt x="0" y="97"/>
                    </a:lnTo>
                    <a:cubicBezTo>
                      <a:pt x="0" y="43"/>
                      <a:pt x="44" y="0"/>
                      <a:pt x="97" y="0"/>
                    </a:cubicBezTo>
                    <a:close/>
                  </a:path>
                </a:pathLst>
              </a:custGeom>
              <a:gradFill flip="none" rotWithShape="1">
                <a:gsLst>
                  <a:gs pos="45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lin ang="18000000" scaled="0"/>
                <a:tileRect/>
              </a:gradFill>
              <a:ln w="6350" cap="flat" cmpd="sng" algn="ctr">
                <a:solidFill>
                  <a:srgbClr val="4F81BD"/>
                </a:solidFill>
                <a:prstDash val="solid"/>
              </a:ln>
              <a:effectLst>
                <a:outerShdw blurRad="152400" dist="38100" dir="8100000" algn="tr" rotWithShape="0">
                  <a:sysClr val="windowText" lastClr="000000">
                    <a:lumMod val="50000"/>
                    <a:lumOff val="50000"/>
                    <a:alpha val="34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3500"/>
                  </a:lnSpc>
                </a:pPr>
                <a:r>
                  <a:rPr lang="zh-CN" altLang="zh-CN" sz="2000" b="1" dirty="0">
                    <a:solidFill>
                      <a:prstClr val="black"/>
                    </a:solidFill>
                    <a:latin typeface="微软雅黑"/>
                    <a:ea typeface="微软雅黑"/>
                  </a:rPr>
                  <a:t>在保持原有安全监控系统的基础上，对单个系统逐项改造升级。该模式</a:t>
                </a:r>
                <a:r>
                  <a:rPr lang="zh-CN" altLang="zh-CN" sz="2000" b="1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荣获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2018</a:t>
                </a:r>
                <a:r>
                  <a:rPr lang="zh-CN" altLang="zh-CN" sz="2000" b="1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年度中国煤炭工业协会科学技术二等奖</a:t>
                </a:r>
                <a:endParaRPr lang="zh-CN" altLang="en-US" sz="2000" b="1" dirty="0">
                  <a:solidFill>
                    <a:srgbClr val="FF0000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1" name="矩形 6">
                <a:extLst>
                  <a:ext uri="{FF2B5EF4-FFF2-40B4-BE49-F238E27FC236}">
                    <a16:creationId xmlns:a16="http://schemas.microsoft.com/office/drawing/2014/main" xmlns="" id="{64C74C1D-F121-4614-8144-B22AC719EB8B}"/>
                  </a:ext>
                </a:extLst>
              </p:cNvPr>
              <p:cNvSpPr/>
              <p:nvPr/>
            </p:nvSpPr>
            <p:spPr>
              <a:xfrm>
                <a:off x="578661" y="3384624"/>
                <a:ext cx="4893225" cy="841977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2800" b="1" kern="0" dirty="0">
                    <a:solidFill>
                      <a:prstClr val="white"/>
                    </a:solidFill>
                    <a:latin typeface="Calibri"/>
                    <a:ea typeface="微软雅黑"/>
                  </a:rPr>
                  <a:t>兴隆庄煤矿融合改造模式</a:t>
                </a:r>
                <a:endParaRPr lang="zh-CN" altLang="en-US" sz="2800" b="1" kern="0" dirty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F6ECFEEA-AFDF-4D00-9430-ADA7758151EA}"/>
                </a:ext>
              </a:extLst>
            </p:cNvPr>
            <p:cNvGrpSpPr/>
            <p:nvPr/>
          </p:nvGrpSpPr>
          <p:grpSpPr>
            <a:xfrm>
              <a:off x="6532646" y="3792901"/>
              <a:ext cx="4910458" cy="2886517"/>
              <a:chOff x="578658" y="3384623"/>
              <a:chExt cx="4910458" cy="2886517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xmlns="" id="{AC7281EB-4AE0-4C34-8D71-84D7CBE48CDD}"/>
                  </a:ext>
                </a:extLst>
              </p:cNvPr>
              <p:cNvSpPr/>
              <p:nvPr/>
            </p:nvSpPr>
            <p:spPr bwMode="auto">
              <a:xfrm>
                <a:off x="578658" y="4260721"/>
                <a:ext cx="4910457" cy="2010419"/>
              </a:xfrm>
              <a:custGeom>
                <a:avLst/>
                <a:gdLst>
                  <a:gd name="T0" fmla="*/ 97 w 9549"/>
                  <a:gd name="T1" fmla="*/ 0 h 4700"/>
                  <a:gd name="T2" fmla="*/ 9452 w 9549"/>
                  <a:gd name="T3" fmla="*/ 0 h 4700"/>
                  <a:gd name="T4" fmla="*/ 9549 w 9549"/>
                  <a:gd name="T5" fmla="*/ 97 h 4700"/>
                  <a:gd name="T6" fmla="*/ 9549 w 9549"/>
                  <a:gd name="T7" fmla="*/ 4603 h 4700"/>
                  <a:gd name="T8" fmla="*/ 9452 w 9549"/>
                  <a:gd name="T9" fmla="*/ 4700 h 4700"/>
                  <a:gd name="T10" fmla="*/ 97 w 9549"/>
                  <a:gd name="T11" fmla="*/ 4700 h 4700"/>
                  <a:gd name="T12" fmla="*/ 0 w 9549"/>
                  <a:gd name="T13" fmla="*/ 4603 h 4700"/>
                  <a:gd name="T14" fmla="*/ 0 w 9549"/>
                  <a:gd name="T15" fmla="*/ 97 h 4700"/>
                  <a:gd name="T16" fmla="*/ 97 w 9549"/>
                  <a:gd name="T17" fmla="*/ 0 h 4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49" h="4700">
                    <a:moveTo>
                      <a:pt x="97" y="0"/>
                    </a:moveTo>
                    <a:lnTo>
                      <a:pt x="9452" y="0"/>
                    </a:lnTo>
                    <a:cubicBezTo>
                      <a:pt x="9505" y="0"/>
                      <a:pt x="9549" y="43"/>
                      <a:pt x="9549" y="97"/>
                    </a:cubicBezTo>
                    <a:lnTo>
                      <a:pt x="9549" y="4603"/>
                    </a:lnTo>
                    <a:cubicBezTo>
                      <a:pt x="9549" y="4656"/>
                      <a:pt x="9505" y="4700"/>
                      <a:pt x="9452" y="4700"/>
                    </a:cubicBezTo>
                    <a:lnTo>
                      <a:pt x="97" y="4700"/>
                    </a:lnTo>
                    <a:cubicBezTo>
                      <a:pt x="44" y="4700"/>
                      <a:pt x="0" y="4656"/>
                      <a:pt x="0" y="4603"/>
                    </a:cubicBezTo>
                    <a:lnTo>
                      <a:pt x="0" y="97"/>
                    </a:lnTo>
                    <a:cubicBezTo>
                      <a:pt x="0" y="43"/>
                      <a:pt x="44" y="0"/>
                      <a:pt x="97" y="0"/>
                    </a:cubicBezTo>
                    <a:close/>
                  </a:path>
                </a:pathLst>
              </a:custGeom>
              <a:gradFill flip="none" rotWithShape="1">
                <a:gsLst>
                  <a:gs pos="45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lin ang="18000000" scaled="0"/>
                <a:tileRect/>
              </a:gradFill>
              <a:ln w="6350" cap="flat" cmpd="sng" algn="ctr">
                <a:solidFill>
                  <a:srgbClr val="4F81BD"/>
                </a:solidFill>
                <a:prstDash val="solid"/>
              </a:ln>
              <a:effectLst>
                <a:outerShdw blurRad="152400" dist="38100" dir="8100000" algn="tr" rotWithShape="0">
                  <a:sysClr val="windowText" lastClr="000000">
                    <a:lumMod val="50000"/>
                    <a:lumOff val="50000"/>
                    <a:alpha val="34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3500"/>
                  </a:lnSpc>
                </a:pPr>
                <a:r>
                  <a:rPr lang="zh-CN" altLang="zh-CN" sz="2000" b="1" dirty="0">
                    <a:solidFill>
                      <a:prstClr val="black"/>
                    </a:solidFill>
                    <a:latin typeface="微软雅黑"/>
                    <a:ea typeface="微软雅黑"/>
                  </a:rPr>
                  <a:t>对安全监控系统全新升级</a:t>
                </a:r>
                <a:endParaRPr lang="en-US" altLang="zh-CN" sz="2000" b="1" dirty="0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  <a:p>
                <a:pPr algn="ctr">
                  <a:lnSpc>
                    <a:spcPts val="3500"/>
                  </a:lnSpc>
                </a:pPr>
                <a:r>
                  <a:rPr lang="zh-CN" altLang="zh-CN" sz="2000" b="1" dirty="0">
                    <a:solidFill>
                      <a:prstClr val="black"/>
                    </a:solidFill>
                    <a:latin typeface="微软雅黑"/>
                    <a:ea typeface="微软雅黑"/>
                  </a:rPr>
                  <a:t>实现井下多系统融合联动</a:t>
                </a:r>
                <a:endParaRPr lang="zh-CN" altLang="en-US" sz="2000" b="1" dirty="0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4" name="矩形 6">
                <a:extLst>
                  <a:ext uri="{FF2B5EF4-FFF2-40B4-BE49-F238E27FC236}">
                    <a16:creationId xmlns:a16="http://schemas.microsoft.com/office/drawing/2014/main" xmlns="" id="{9E81C58F-9964-4638-B3D4-3A9A21714AFB}"/>
                  </a:ext>
                </a:extLst>
              </p:cNvPr>
              <p:cNvSpPr/>
              <p:nvPr/>
            </p:nvSpPr>
            <p:spPr>
              <a:xfrm>
                <a:off x="578659" y="3384623"/>
                <a:ext cx="4910457" cy="876099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2800" b="1" kern="0" dirty="0">
                    <a:solidFill>
                      <a:prstClr val="white"/>
                    </a:solidFill>
                    <a:latin typeface="Calibri"/>
                    <a:ea typeface="微软雅黑"/>
                  </a:rPr>
                  <a:t>济二煤矿全面升级模式</a:t>
                </a:r>
                <a:endParaRPr lang="zh-CN" altLang="en-US" sz="2800" b="1" kern="0" dirty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1B613626-1735-46C1-AFA3-42F52F9BB2B5}"/>
              </a:ext>
            </a:extLst>
          </p:cNvPr>
          <p:cNvGrpSpPr/>
          <p:nvPr/>
        </p:nvGrpSpPr>
        <p:grpSpPr>
          <a:xfrm>
            <a:off x="627554" y="5141443"/>
            <a:ext cx="11030857" cy="996732"/>
            <a:chOff x="1335319" y="2028475"/>
            <a:chExt cx="5689595" cy="14664732"/>
          </a:xfrm>
        </p:grpSpPr>
        <p:sp>
          <p:nvSpPr>
            <p:cNvPr id="38" name="矩形: 圆角 15">
              <a:extLst>
                <a:ext uri="{FF2B5EF4-FFF2-40B4-BE49-F238E27FC236}">
                  <a16:creationId xmlns:a16="http://schemas.microsoft.com/office/drawing/2014/main" xmlns="" id="{12E0E953-2A30-4BF1-A477-F73D14C53B5F}"/>
                </a:ext>
              </a:extLst>
            </p:cNvPr>
            <p:cNvSpPr/>
            <p:nvPr/>
          </p:nvSpPr>
          <p:spPr bwMode="auto">
            <a:xfrm>
              <a:off x="1335319" y="2028475"/>
              <a:ext cx="5689595" cy="14664732"/>
            </a:xfrm>
            <a:prstGeom prst="roundRect">
              <a:avLst/>
            </a:prstGeom>
            <a:noFill/>
            <a:ln w="28575" cap="flat" cmpd="sng" algn="ctr">
              <a:solidFill>
                <a:srgbClr val="0067B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A9B36CAE-F410-4477-A061-461AE37A3827}"/>
                </a:ext>
              </a:extLst>
            </p:cNvPr>
            <p:cNvSpPr txBox="1"/>
            <p:nvPr/>
          </p:nvSpPr>
          <p:spPr>
            <a:xfrm>
              <a:off x="1515965" y="5576441"/>
              <a:ext cx="5456544" cy="7568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500"/>
                </a:lnSpc>
              </a:pPr>
              <a:r>
                <a:rPr lang="zh-CN" altLang="zh-CN" sz="28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截至目前，山东省内</a:t>
              </a:r>
              <a:r>
                <a:rPr lang="en-US" altLang="zh-CN" sz="28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8</a:t>
              </a:r>
              <a:r>
                <a:rPr lang="zh-CN" altLang="zh-CN" sz="28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对矿井全部完成安全监控系统升级改造任务</a:t>
              </a:r>
              <a:endParaRPr lang="en-US" altLang="zh-CN" sz="2800" b="1" kern="1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F265C35-FFEF-4E43-AD83-51F1C43CA845}"/>
              </a:ext>
            </a:extLst>
          </p:cNvPr>
          <p:cNvGrpSpPr/>
          <p:nvPr/>
        </p:nvGrpSpPr>
        <p:grpSpPr>
          <a:xfrm>
            <a:off x="0" y="684618"/>
            <a:ext cx="4271234" cy="620653"/>
            <a:chOff x="5228367" y="771419"/>
            <a:chExt cx="4271234" cy="620653"/>
          </a:xfrm>
        </p:grpSpPr>
        <p:sp>
          <p:nvSpPr>
            <p:cNvPr id="29" name="圆角矩形 24">
              <a:extLst>
                <a:ext uri="{FF2B5EF4-FFF2-40B4-BE49-F238E27FC236}">
                  <a16:creationId xmlns:a16="http://schemas.microsoft.com/office/drawing/2014/main" xmlns="" id="{7D3E5A53-0BB7-4D48-8119-00A034C8B2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4271234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2D9B4C76-5B0C-4E54-9622-78EEC18749A6}"/>
                </a:ext>
              </a:extLst>
            </p:cNvPr>
            <p:cNvSpPr/>
            <p:nvPr/>
          </p:nvSpPr>
          <p:spPr>
            <a:xfrm>
              <a:off x="5375938" y="771419"/>
              <a:ext cx="3868037" cy="540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一是本部基地矿井先行先试</a:t>
              </a:r>
              <a:endParaRPr lang="zh-CN" altLang="en-US" sz="22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D99839E3-2E43-45D8-B036-DCCA4343241B}"/>
              </a:ext>
            </a:extLst>
          </p:cNvPr>
          <p:cNvGrpSpPr/>
          <p:nvPr/>
        </p:nvGrpSpPr>
        <p:grpSpPr>
          <a:xfrm>
            <a:off x="0" y="168112"/>
            <a:ext cx="10035913" cy="478005"/>
            <a:chOff x="0" y="168112"/>
            <a:chExt cx="10035913" cy="478005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20B5A0F2-EF26-4176-958E-AD427FE519EE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xmlns="" id="{71975F9E-044D-4864-87FA-1D6D6B722CDB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等腰三角形 42">
                <a:extLst>
                  <a:ext uri="{FF2B5EF4-FFF2-40B4-BE49-F238E27FC236}">
                    <a16:creationId xmlns:a16="http://schemas.microsoft.com/office/drawing/2014/main" xmlns="" id="{94EED478-B953-43B8-9B32-1AA9B82B4C28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标题层">
              <a:extLst>
                <a:ext uri="{FF2B5EF4-FFF2-40B4-BE49-F238E27FC236}">
                  <a16:creationId xmlns:a16="http://schemas.microsoft.com/office/drawing/2014/main" xmlns="" id="{02C2424A-9B52-43FF-87F9-E4ADFEF89E8E}"/>
                </a:ext>
              </a:extLst>
            </p:cNvPr>
            <p:cNvSpPr txBox="1"/>
            <p:nvPr/>
          </p:nvSpPr>
          <p:spPr bwMode="auto">
            <a:xfrm>
              <a:off x="0" y="184452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二、突出统筹谋划，形成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试点先行、全面推进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的示范效应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A74152AE-5D29-4571-B937-868F7BB5BDA9}"/>
              </a:ext>
            </a:extLst>
          </p:cNvPr>
          <p:cNvGrpSpPr/>
          <p:nvPr/>
        </p:nvGrpSpPr>
        <p:grpSpPr>
          <a:xfrm>
            <a:off x="0" y="149685"/>
            <a:ext cx="10035913" cy="465793"/>
            <a:chOff x="0" y="168112"/>
            <a:chExt cx="10035913" cy="465793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D5F5E3BC-26B0-4121-8E35-AC3904EF0091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xmlns="" id="{579B1E8A-36FE-4151-9096-CCA874E3A573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xmlns="" id="{27BA78B5-0F04-4E2D-8C11-9D4F0781D157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标题层">
              <a:extLst>
                <a:ext uri="{FF2B5EF4-FFF2-40B4-BE49-F238E27FC236}">
                  <a16:creationId xmlns:a16="http://schemas.microsoft.com/office/drawing/2014/main" xmlns="" id="{BA761BB8-048C-402C-B3FC-99FE309F3F01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二、突出统筹谋划，形成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试点先行、全面推进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的示范效应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AFEE580-4BBC-4138-8FDD-E603BDEC5F3A}"/>
              </a:ext>
            </a:extLst>
          </p:cNvPr>
          <p:cNvGrpSpPr/>
          <p:nvPr/>
        </p:nvGrpSpPr>
        <p:grpSpPr>
          <a:xfrm>
            <a:off x="591449" y="830100"/>
            <a:ext cx="11600551" cy="5702638"/>
            <a:chOff x="591449" y="830100"/>
            <a:chExt cx="11600551" cy="570263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AEE14E8-6B9D-48CF-869B-E556B5A480AC}"/>
                </a:ext>
              </a:extLst>
            </p:cNvPr>
            <p:cNvGrpSpPr/>
            <p:nvPr/>
          </p:nvGrpSpPr>
          <p:grpSpPr>
            <a:xfrm>
              <a:off x="591450" y="830100"/>
              <a:ext cx="11600550" cy="3105042"/>
              <a:chOff x="576936" y="3820043"/>
              <a:chExt cx="11600550" cy="3105042"/>
            </a:xfrm>
          </p:grpSpPr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xmlns="" id="{D99A3DB3-AAE3-4B12-BB7E-D443985A1980}"/>
                  </a:ext>
                </a:extLst>
              </p:cNvPr>
              <p:cNvGrpSpPr/>
              <p:nvPr/>
            </p:nvGrpSpPr>
            <p:grpSpPr>
              <a:xfrm>
                <a:off x="576936" y="3821141"/>
                <a:ext cx="5137726" cy="2844389"/>
                <a:chOff x="105234" y="778730"/>
                <a:chExt cx="5137726" cy="2238966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xmlns="" id="{BF710862-C3D6-4999-A554-D1A0E7EA4D89}"/>
                    </a:ext>
                  </a:extLst>
                </p:cNvPr>
                <p:cNvGrpSpPr/>
                <p:nvPr/>
              </p:nvGrpSpPr>
              <p:grpSpPr>
                <a:xfrm>
                  <a:off x="105234" y="1188362"/>
                  <a:ext cx="5137726" cy="1829334"/>
                  <a:chOff x="518501" y="2827221"/>
                  <a:chExt cx="6702149" cy="9048805"/>
                </a:xfrm>
              </p:grpSpPr>
              <p:sp>
                <p:nvSpPr>
                  <p:cNvPr id="29" name="矩形: 圆角 15">
                    <a:extLst>
                      <a:ext uri="{FF2B5EF4-FFF2-40B4-BE49-F238E27FC236}">
                        <a16:creationId xmlns:a16="http://schemas.microsoft.com/office/drawing/2014/main" xmlns="" id="{FD9D953E-BD2A-4947-8579-FC1388C4A0E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8501" y="2827221"/>
                    <a:ext cx="6702149" cy="9048805"/>
                  </a:xfrm>
                  <a:prstGeom prst="roundRect">
                    <a:avLst/>
                  </a:prstGeom>
                  <a:noFill/>
                  <a:ln w="28575" cap="flat" cmpd="sng" algn="ctr">
                    <a:solidFill>
                      <a:srgbClr val="0067BB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defTabSz="914400" eaLnBrk="1" fontAlgn="auto" latinLnBrk="0" hangingPunct="1">
                      <a:lnSpc>
                        <a:spcPts val="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xmlns="" id="{48B6BFF3-AF25-49A8-A429-A8448838AFB7}"/>
                      </a:ext>
                    </a:extLst>
                  </p:cNvPr>
                  <p:cNvSpPr txBox="1"/>
                  <p:nvPr/>
                </p:nvSpPr>
                <p:spPr>
                  <a:xfrm>
                    <a:off x="1045660" y="4816218"/>
                    <a:ext cx="6174990" cy="6871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4500"/>
                      </a:lnSpc>
                    </a:pPr>
                    <a:r>
                      <a:rPr lang="zh-CN" altLang="zh-CN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按照一体设计、整体安装的方式，完成陕蒙基地安全监控系统设备安装工作</a:t>
                    </a:r>
                  </a:p>
                  <a:p>
                    <a:pPr lvl="0">
                      <a:lnSpc>
                        <a:spcPts val="4500"/>
                      </a:lnSpc>
                    </a:pPr>
                    <a:endParaRPr lang="en-US" altLang="zh-CN" sz="2800" b="1" kern="100" dirty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2" name="组合 31">
                  <a:extLst>
                    <a:ext uri="{FF2B5EF4-FFF2-40B4-BE49-F238E27FC236}">
                      <a16:creationId xmlns:a16="http://schemas.microsoft.com/office/drawing/2014/main" xmlns="" id="{0AC3E876-CE94-42E7-B0DF-B53DD0B276B4}"/>
                    </a:ext>
                  </a:extLst>
                </p:cNvPr>
                <p:cNvGrpSpPr/>
                <p:nvPr/>
              </p:nvGrpSpPr>
              <p:grpSpPr>
                <a:xfrm>
                  <a:off x="384189" y="778730"/>
                  <a:ext cx="4482600" cy="669863"/>
                  <a:chOff x="5062146" y="736027"/>
                  <a:chExt cx="4482600" cy="669863"/>
                </a:xfrm>
              </p:grpSpPr>
              <p:sp>
                <p:nvSpPr>
                  <p:cNvPr id="33" name="圆角矩形 24">
                    <a:extLst>
                      <a:ext uri="{FF2B5EF4-FFF2-40B4-BE49-F238E27FC236}">
                        <a16:creationId xmlns:a16="http://schemas.microsoft.com/office/drawing/2014/main" xmlns="" id="{130ED890-BAB0-4DD4-8F8F-BC0047C5B2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62146" y="761640"/>
                    <a:ext cx="4482600" cy="585446"/>
                  </a:xfrm>
                  <a:prstGeom prst="roundRect">
                    <a:avLst>
                      <a:gd name="adj" fmla="val 23142"/>
                    </a:avLst>
                  </a:prstGeom>
                  <a:gradFill flip="none" rotWithShape="1">
                    <a:gsLst>
                      <a:gs pos="0">
                        <a:srgbClr val="00B0F0"/>
                      </a:gs>
                      <a:gs pos="100000">
                        <a:srgbClr val="00B0F0">
                          <a:lumMod val="50000"/>
                        </a:srgbClr>
                      </a:gs>
                    </a:gsLst>
                    <a:lin ang="13500000" scaled="1"/>
                    <a:tileRect/>
                  </a:gradFill>
                  <a:ln w="25400" cap="flat" cmpd="sng" algn="ctr"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lumMod val="50000"/>
                          </a:srgbClr>
                        </a:gs>
                      </a:gsLst>
                      <a:lin ang="2700000" scaled="1"/>
                      <a:tileRect/>
                    </a:gradFill>
                    <a:prstDash val="solid"/>
                    <a:miter lim="800000"/>
                  </a:ln>
                  <a:effectLst>
                    <a:outerShdw blurRad="254000" dist="152400" dir="2700000" algn="tl" rotWithShape="0">
                      <a:prstClr val="black">
                        <a:alpha val="6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xmlns="" id="{C3F37E07-555D-4B6D-ABF0-8C310891917E}"/>
                      </a:ext>
                    </a:extLst>
                  </p:cNvPr>
                  <p:cNvSpPr/>
                  <p:nvPr/>
                </p:nvSpPr>
                <p:spPr>
                  <a:xfrm>
                    <a:off x="5429963" y="736027"/>
                    <a:ext cx="3868037" cy="6698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zh-CN" sz="2800" b="1" kern="0" dirty="0">
                        <a:solidFill>
                          <a:prstClr val="white"/>
                        </a:solidFill>
                        <a:latin typeface="Calibri"/>
                        <a:ea typeface="微软雅黑"/>
                      </a:rPr>
                      <a:t>陕蒙基地矿井调试运行</a:t>
                    </a:r>
                    <a:endParaRPr lang="zh-CN" altLang="en-US" sz="2800" b="1" kern="0" dirty="0">
                      <a:solidFill>
                        <a:prstClr val="white"/>
                      </a:solidFill>
                      <a:latin typeface="Calibri"/>
                      <a:ea typeface="微软雅黑"/>
                    </a:endParaRPr>
                  </a:p>
                </p:txBody>
              </p:sp>
            </p:grpSp>
          </p:grpSp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xmlns="" id="{2F9039D2-1DC4-4FBA-BE8B-01559FDBDD9E}"/>
                  </a:ext>
                </a:extLst>
              </p:cNvPr>
              <p:cNvGrpSpPr/>
              <p:nvPr/>
            </p:nvGrpSpPr>
            <p:grpSpPr>
              <a:xfrm>
                <a:off x="6172716" y="3820043"/>
                <a:ext cx="6004770" cy="3105042"/>
                <a:chOff x="6475226" y="795961"/>
                <a:chExt cx="6004770" cy="2444141"/>
              </a:xfrm>
            </p:grpSpPr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4BA77B04-A32B-4A27-9369-1615A6AAD090}"/>
                    </a:ext>
                  </a:extLst>
                </p:cNvPr>
                <p:cNvGrpSpPr/>
                <p:nvPr/>
              </p:nvGrpSpPr>
              <p:grpSpPr>
                <a:xfrm>
                  <a:off x="6475226" y="1206458"/>
                  <a:ext cx="6004770" cy="2033644"/>
                  <a:chOff x="560517" y="2916732"/>
                  <a:chExt cx="7833205" cy="10059429"/>
                </a:xfrm>
              </p:grpSpPr>
              <p:sp>
                <p:nvSpPr>
                  <p:cNvPr id="22" name="矩形: 圆角 15">
                    <a:extLst>
                      <a:ext uri="{FF2B5EF4-FFF2-40B4-BE49-F238E27FC236}">
                        <a16:creationId xmlns:a16="http://schemas.microsoft.com/office/drawing/2014/main" xmlns="" id="{B075FE2E-63F2-4CAD-8DDF-5742EE48CE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0517" y="2916732"/>
                    <a:ext cx="7177707" cy="9048808"/>
                  </a:xfrm>
                  <a:prstGeom prst="roundRect">
                    <a:avLst/>
                  </a:prstGeom>
                  <a:noFill/>
                  <a:ln w="28575" cap="flat" cmpd="sng" algn="ctr">
                    <a:solidFill>
                      <a:srgbClr val="0067BB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defTabSz="914400" eaLnBrk="1" fontAlgn="auto" latinLnBrk="0" hangingPunct="1">
                      <a:lnSpc>
                        <a:spcPts val="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xmlns="" id="{2F939B9F-D28E-4383-92EE-CBCC97B85057}"/>
                      </a:ext>
                    </a:extLst>
                  </p:cNvPr>
                  <p:cNvSpPr txBox="1"/>
                  <p:nvPr/>
                </p:nvSpPr>
                <p:spPr>
                  <a:xfrm>
                    <a:off x="984835" y="4606760"/>
                    <a:ext cx="7408887" cy="83694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4000"/>
                      </a:lnSpc>
                    </a:pPr>
                    <a:r>
                      <a:rPr lang="zh-CN" altLang="zh-CN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瓦斯等重大灾害风险性高、治理难度大，</a:t>
                    </a:r>
                  </a:p>
                  <a:p>
                    <a:pPr>
                      <a:lnSpc>
                        <a:spcPts val="4000"/>
                      </a:lnSpc>
                    </a:pPr>
                    <a:r>
                      <a:rPr lang="zh-CN" altLang="zh-CN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统筹谋划、审慎实施，确保系统可靠稳定。</a:t>
                    </a:r>
                  </a:p>
                  <a:p>
                    <a:pPr>
                      <a:lnSpc>
                        <a:spcPts val="4000"/>
                      </a:lnSpc>
                    </a:pPr>
                    <a:r>
                      <a:rPr lang="zh-CN" altLang="zh-CN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目前，完成招标工作，年底前完成升级改造</a:t>
                    </a:r>
                  </a:p>
                  <a:p>
                    <a:pPr lvl="0">
                      <a:lnSpc>
                        <a:spcPts val="4500"/>
                      </a:lnSpc>
                    </a:pPr>
                    <a:endParaRPr lang="en-US" altLang="zh-CN" sz="2800" b="1" kern="100" dirty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xmlns="" id="{91823F37-6E99-4069-8446-FA42587A4362}"/>
                    </a:ext>
                  </a:extLst>
                </p:cNvPr>
                <p:cNvGrpSpPr/>
                <p:nvPr/>
              </p:nvGrpSpPr>
              <p:grpSpPr>
                <a:xfrm>
                  <a:off x="6876578" y="795961"/>
                  <a:ext cx="5005030" cy="669863"/>
                  <a:chOff x="5261895" y="793415"/>
                  <a:chExt cx="5005030" cy="669863"/>
                </a:xfrm>
              </p:grpSpPr>
              <p:sp>
                <p:nvSpPr>
                  <p:cNvPr id="19" name="圆角矩形 24">
                    <a:extLst>
                      <a:ext uri="{FF2B5EF4-FFF2-40B4-BE49-F238E27FC236}">
                        <a16:creationId xmlns:a16="http://schemas.microsoft.com/office/drawing/2014/main" xmlns="" id="{5C604491-B028-462F-B3AE-DBC209BCB9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61895" y="805633"/>
                    <a:ext cx="4603678" cy="585446"/>
                  </a:xfrm>
                  <a:prstGeom prst="roundRect">
                    <a:avLst>
                      <a:gd name="adj" fmla="val 23142"/>
                    </a:avLst>
                  </a:prstGeom>
                  <a:gradFill flip="none" rotWithShape="1">
                    <a:gsLst>
                      <a:gs pos="0">
                        <a:srgbClr val="00B0F0"/>
                      </a:gs>
                      <a:gs pos="100000">
                        <a:srgbClr val="00B0F0">
                          <a:lumMod val="50000"/>
                        </a:srgbClr>
                      </a:gs>
                    </a:gsLst>
                    <a:lin ang="13500000" scaled="1"/>
                    <a:tileRect/>
                  </a:gradFill>
                  <a:ln w="25400" cap="flat" cmpd="sng" algn="ctr"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lumMod val="50000"/>
                          </a:srgbClr>
                        </a:gs>
                      </a:gsLst>
                      <a:lin ang="2700000" scaled="1"/>
                      <a:tileRect/>
                    </a:gradFill>
                    <a:prstDash val="solid"/>
                    <a:miter lim="800000"/>
                  </a:ln>
                  <a:effectLst>
                    <a:outerShdw blurRad="254000" dist="152400" dir="2700000" algn="tl" rotWithShape="0">
                      <a:prstClr val="black">
                        <a:alpha val="6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0" name="矩形 19">
                    <a:extLst>
                      <a:ext uri="{FF2B5EF4-FFF2-40B4-BE49-F238E27FC236}">
                        <a16:creationId xmlns:a16="http://schemas.microsoft.com/office/drawing/2014/main" xmlns="" id="{22DC2D50-2C9D-47BA-BE97-393F433E0E68}"/>
                      </a:ext>
                    </a:extLst>
                  </p:cNvPr>
                  <p:cNvSpPr/>
                  <p:nvPr/>
                </p:nvSpPr>
                <p:spPr>
                  <a:xfrm>
                    <a:off x="5663247" y="793415"/>
                    <a:ext cx="4603678" cy="6698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zh-CN" sz="2800" b="1" kern="0" dirty="0">
                        <a:solidFill>
                          <a:prstClr val="white"/>
                        </a:solidFill>
                        <a:latin typeface="Calibri"/>
                        <a:ea typeface="微软雅黑"/>
                      </a:rPr>
                      <a:t>贵州新疆项目落地实施</a:t>
                    </a:r>
                    <a:endParaRPr lang="zh-CN" altLang="en-US" sz="2800" b="1" kern="0" dirty="0">
                      <a:solidFill>
                        <a:prstClr val="white"/>
                      </a:solidFill>
                      <a:latin typeface="Calibri"/>
                      <a:ea typeface="微软雅黑"/>
                    </a:endParaRPr>
                  </a:p>
                </p:txBody>
              </p:sp>
            </p:grpSp>
          </p:grp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xmlns="" id="{B16610E8-EB15-4677-B2DC-AC4E8A336A50}"/>
                </a:ext>
              </a:extLst>
            </p:cNvPr>
            <p:cNvGrpSpPr/>
            <p:nvPr/>
          </p:nvGrpSpPr>
          <p:grpSpPr>
            <a:xfrm>
              <a:off x="591449" y="3826162"/>
              <a:ext cx="11098059" cy="2706576"/>
              <a:chOff x="25420" y="1362278"/>
              <a:chExt cx="12143109" cy="3102317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121BB126-C16D-4AEF-BBB9-2DB724A36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20" y="1364202"/>
                <a:ext cx="5926402" cy="3100393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xmlns="" id="{331EC10A-D218-4BB7-A1A9-B0CAFC926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4793" y="1362278"/>
                <a:ext cx="6023736" cy="30636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82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41886092-BC6C-407F-B524-CC16EB9ACE78}"/>
              </a:ext>
            </a:extLst>
          </p:cNvPr>
          <p:cNvGrpSpPr/>
          <p:nvPr/>
        </p:nvGrpSpPr>
        <p:grpSpPr>
          <a:xfrm>
            <a:off x="558821" y="2244779"/>
            <a:ext cx="11459006" cy="1740121"/>
            <a:chOff x="299542" y="1551709"/>
            <a:chExt cx="11459006" cy="1740121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EF8FAD13-1BAD-4D80-92FD-EC7DE0D43F0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55573" y="2233892"/>
              <a:ext cx="11002975" cy="841915"/>
              <a:chOff x="2783933" y="1082743"/>
              <a:chExt cx="4452363" cy="347277"/>
            </a:xfrm>
          </p:grpSpPr>
          <p:sp>
            <p:nvSpPr>
              <p:cNvPr id="74" name="圆角矩形 9">
                <a:extLst>
                  <a:ext uri="{FF2B5EF4-FFF2-40B4-BE49-F238E27FC236}">
                    <a16:creationId xmlns:a16="http://schemas.microsoft.com/office/drawing/2014/main" xmlns="" id="{8BD8AA00-A29D-4E63-8F3E-D48D78B5BCBD}"/>
                  </a:ext>
                </a:extLst>
              </p:cNvPr>
              <p:cNvSpPr/>
              <p:nvPr/>
            </p:nvSpPr>
            <p:spPr bwMode="auto">
              <a:xfrm>
                <a:off x="2783933" y="1082743"/>
                <a:ext cx="4452363" cy="3472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000" kern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5" name="标题层">
                <a:extLst>
                  <a:ext uri="{FF2B5EF4-FFF2-40B4-BE49-F238E27FC236}">
                    <a16:creationId xmlns:a16="http://schemas.microsoft.com/office/drawing/2014/main" xmlns="" id="{D2DE6C8F-9367-42E5-8BED-155A45C7EC81}"/>
                  </a:ext>
                </a:extLst>
              </p:cNvPr>
              <p:cNvSpPr txBox="1"/>
              <p:nvPr/>
            </p:nvSpPr>
            <p:spPr>
              <a:xfrm rot="10800000">
                <a:off x="2842665" y="1171370"/>
                <a:ext cx="4082083" cy="21582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dist" defTabSz="457200">
                  <a:defRPr/>
                </a:pP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三、严格对照标准，实现</a:t>
                </a:r>
                <a:r>
                  <a:rPr lang="en-US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“</a:t>
                </a: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超前预警、精准预控</a:t>
                </a:r>
                <a:r>
                  <a:rPr lang="en-US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”</a:t>
                </a: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的改造效果</a:t>
                </a:r>
                <a:endParaRPr lang="zh-CN" altLang="en-US" sz="28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3" name="Picture 4" descr="I:\mln资料\素材资料\兖矿标志\图片1.png">
              <a:extLst>
                <a:ext uri="{FF2B5EF4-FFF2-40B4-BE49-F238E27FC236}">
                  <a16:creationId xmlns:a16="http://schemas.microsoft.com/office/drawing/2014/main" xmlns="" id="{67905063-DD3C-4C3D-BECE-9BC72207B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42" y="1551709"/>
              <a:ext cx="1524710" cy="174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0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80FE6C0-0547-404B-B7D8-D629CABE3E21}"/>
              </a:ext>
            </a:extLst>
          </p:cNvPr>
          <p:cNvGrpSpPr/>
          <p:nvPr/>
        </p:nvGrpSpPr>
        <p:grpSpPr>
          <a:xfrm>
            <a:off x="1625557" y="-2169125"/>
            <a:ext cx="9970632" cy="6249284"/>
            <a:chOff x="1625557" y="-2169125"/>
            <a:chExt cx="9970632" cy="624928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69972C7E-8CAD-4E99-8984-E7B8CAF6C3F1}"/>
                </a:ext>
              </a:extLst>
            </p:cNvPr>
            <p:cNvGrpSpPr/>
            <p:nvPr/>
          </p:nvGrpSpPr>
          <p:grpSpPr>
            <a:xfrm>
              <a:off x="5448812" y="-2169125"/>
              <a:ext cx="6147377" cy="6032641"/>
              <a:chOff x="3092985" y="455747"/>
              <a:chExt cx="6147377" cy="6032641"/>
            </a:xfrm>
          </p:grpSpPr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xmlns="" id="{747FB147-D541-444F-BCB2-75064797A7AC}"/>
                  </a:ext>
                </a:extLst>
              </p:cNvPr>
              <p:cNvGrpSpPr/>
              <p:nvPr/>
            </p:nvGrpSpPr>
            <p:grpSpPr>
              <a:xfrm>
                <a:off x="3092985" y="455747"/>
                <a:ext cx="6147377" cy="5102087"/>
                <a:chOff x="5791200" y="633186"/>
                <a:chExt cx="6147377" cy="5102087"/>
              </a:xfrm>
            </p:grpSpPr>
            <p:grpSp>
              <p:nvGrpSpPr>
                <p:cNvPr id="3" name="组合 2">
                  <a:extLst>
                    <a:ext uri="{FF2B5EF4-FFF2-40B4-BE49-F238E27FC236}">
                      <a16:creationId xmlns:a16="http://schemas.microsoft.com/office/drawing/2014/main" xmlns="" id="{7F7AE422-6FD2-460F-9251-A22148864336}"/>
                    </a:ext>
                  </a:extLst>
                </p:cNvPr>
                <p:cNvGrpSpPr/>
                <p:nvPr/>
              </p:nvGrpSpPr>
              <p:grpSpPr>
                <a:xfrm>
                  <a:off x="5791200" y="633186"/>
                  <a:ext cx="6147377" cy="5102087"/>
                  <a:chOff x="2783789" y="770163"/>
                  <a:chExt cx="6147377" cy="4985083"/>
                </a:xfrm>
              </p:grpSpPr>
              <p:sp>
                <p:nvSpPr>
                  <p:cNvPr id="95" name="Arc 5">
                    <a:extLst>
                      <a:ext uri="{FF2B5EF4-FFF2-40B4-BE49-F238E27FC236}">
                        <a16:creationId xmlns:a16="http://schemas.microsoft.com/office/drawing/2014/main" xmlns="" id="{E655855C-FF74-422B-948D-FD0EB011BA7C}"/>
                      </a:ext>
                    </a:extLst>
                  </p:cNvPr>
                  <p:cNvSpPr/>
                  <p:nvPr/>
                </p:nvSpPr>
                <p:spPr>
                  <a:xfrm flipV="1">
                    <a:off x="2783789" y="770163"/>
                    <a:ext cx="6147377" cy="4985083"/>
                  </a:xfrm>
                  <a:prstGeom prst="arc">
                    <a:avLst>
                      <a:gd name="adj1" fmla="val 12677550"/>
                      <a:gd name="adj2" fmla="val 19709580"/>
                    </a:avLst>
                  </a:prstGeom>
                  <a:noFill/>
                  <a:ln w="9525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97" name="Oval 17">
                    <a:extLst>
                      <a:ext uri="{FF2B5EF4-FFF2-40B4-BE49-F238E27FC236}">
                        <a16:creationId xmlns:a16="http://schemas.microsoft.com/office/drawing/2014/main" xmlns="" id="{CF9BC331-344E-4F6C-8DF2-E794B88DC827}"/>
                      </a:ext>
                    </a:extLst>
                  </p:cNvPr>
                  <p:cNvSpPr/>
                  <p:nvPr/>
                </p:nvSpPr>
                <p:spPr>
                  <a:xfrm>
                    <a:off x="3871191" y="5126540"/>
                    <a:ext cx="176541" cy="176540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762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98" name="Oval 18">
                    <a:extLst>
                      <a:ext uri="{FF2B5EF4-FFF2-40B4-BE49-F238E27FC236}">
                        <a16:creationId xmlns:a16="http://schemas.microsoft.com/office/drawing/2014/main" xmlns="" id="{7A9885EC-C905-402B-96B7-CB547EE773C0}"/>
                      </a:ext>
                    </a:extLst>
                  </p:cNvPr>
                  <p:cNvSpPr/>
                  <p:nvPr/>
                </p:nvSpPr>
                <p:spPr>
                  <a:xfrm>
                    <a:off x="7674080" y="5126540"/>
                    <a:ext cx="176541" cy="176540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762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xmlns="" id="{8B8E5813-743C-4EFC-BF93-984D12D07E4F}"/>
                    </a:ext>
                  </a:extLst>
                </p:cNvPr>
                <p:cNvGrpSpPr/>
                <p:nvPr/>
              </p:nvGrpSpPr>
              <p:grpSpPr>
                <a:xfrm>
                  <a:off x="6158487" y="3846703"/>
                  <a:ext cx="5281720" cy="1096890"/>
                  <a:chOff x="5989748" y="1195592"/>
                  <a:chExt cx="5281720" cy="1071738"/>
                </a:xfrm>
              </p:grpSpPr>
              <p:sp>
                <p:nvSpPr>
                  <p:cNvPr id="100" name="Freeform 6">
                    <a:extLst>
                      <a:ext uri="{FF2B5EF4-FFF2-40B4-BE49-F238E27FC236}">
                        <a16:creationId xmlns:a16="http://schemas.microsoft.com/office/drawing/2014/main" xmlns="" id="{D9370FC1-D0B8-4599-8F9C-808EA9155F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89748" y="1195592"/>
                    <a:ext cx="5281720" cy="1071738"/>
                  </a:xfrm>
                  <a:custGeom>
                    <a:avLst/>
                    <a:gdLst>
                      <a:gd name="connsiteX0" fmla="*/ 0 w 7301111"/>
                      <a:gd name="connsiteY0" fmla="*/ 0 h 1083733"/>
                      <a:gd name="connsiteX1" fmla="*/ 7301111 w 7301111"/>
                      <a:gd name="connsiteY1" fmla="*/ 0 h 1083733"/>
                      <a:gd name="connsiteX2" fmla="*/ 7301111 w 7301111"/>
                      <a:gd name="connsiteY2" fmla="*/ 1083733 h 1083733"/>
                      <a:gd name="connsiteX3" fmla="*/ 0 w 7301111"/>
                      <a:gd name="connsiteY3" fmla="*/ 1083733 h 1083733"/>
                      <a:gd name="connsiteX4" fmla="*/ 0 w 7301111"/>
                      <a:gd name="connsiteY4" fmla="*/ 0 h 1083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01111" h="1083733">
                        <a:moveTo>
                          <a:pt x="0" y="0"/>
                        </a:moveTo>
                        <a:lnTo>
                          <a:pt x="7301111" y="0"/>
                        </a:lnTo>
                        <a:lnTo>
                          <a:pt x="7301111" y="1083733"/>
                        </a:lnTo>
                        <a:lnTo>
                          <a:pt x="0" y="10837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n w="6350" algn="ctr">
                    <a:solidFill>
                      <a:schemeClr val="bg1">
                        <a:lumMod val="95000"/>
                      </a:schemeClr>
                    </a:solidFill>
                    <a:round/>
                    <a:headEnd/>
                    <a:tailEnd/>
                  </a:ln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anchor="ctr"/>
                  <a:lstStyle/>
                  <a:p>
                    <a:pPr marL="92075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1B40C"/>
                      </a:buClr>
                      <a:buFont typeface="Wingdings" pitchFamily="2" charset="2"/>
                      <a:buNone/>
                    </a:pPr>
                    <a:endParaRPr lang="en-GB" sz="1600" b="1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101" name="Rectangle 25">
                    <a:extLst>
                      <a:ext uri="{FF2B5EF4-FFF2-40B4-BE49-F238E27FC236}">
                        <a16:creationId xmlns:a16="http://schemas.microsoft.com/office/drawing/2014/main" xmlns="" id="{9CD67411-F26C-4A49-87B9-5AD3B44177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0656" y="1620705"/>
                    <a:ext cx="4916621" cy="3735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lvl="0" algn="ctr" defTabSz="933450" fontAlgn="base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defRPr/>
                    </a:pPr>
                    <a:r>
                      <a:rPr lang="zh-CN" altLang="zh-CN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应用</a:t>
                    </a:r>
                    <a:r>
                      <a:rPr lang="zh-CN" alt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智能化激光感应设备</a:t>
                    </a:r>
                  </a:p>
                </p:txBody>
              </p:sp>
            </p:grpSp>
          </p:grp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xmlns="" id="{39A23D6B-DE18-4939-B751-08E0AC14BB88}"/>
                  </a:ext>
                </a:extLst>
              </p:cNvPr>
              <p:cNvGrpSpPr/>
              <p:nvPr/>
            </p:nvGrpSpPr>
            <p:grpSpPr>
              <a:xfrm>
                <a:off x="3278800" y="5176299"/>
                <a:ext cx="5846731" cy="1312089"/>
                <a:chOff x="6073997" y="3830210"/>
                <a:chExt cx="5846731" cy="1312089"/>
              </a:xfrm>
            </p:grpSpPr>
            <p:grpSp>
              <p:nvGrpSpPr>
                <p:cNvPr id="70" name="Group 25">
                  <a:extLst>
                    <a:ext uri="{FF2B5EF4-FFF2-40B4-BE49-F238E27FC236}">
                      <a16:creationId xmlns:a16="http://schemas.microsoft.com/office/drawing/2014/main" xmlns="" id="{9DE1F3EC-AB58-4E56-8565-171035FFF07A}"/>
                    </a:ext>
                  </a:extLst>
                </p:cNvPr>
                <p:cNvGrpSpPr/>
                <p:nvPr/>
              </p:nvGrpSpPr>
              <p:grpSpPr>
                <a:xfrm>
                  <a:off x="10608639" y="3830210"/>
                  <a:ext cx="1312089" cy="1312089"/>
                  <a:chOff x="8472377" y="1998922"/>
                  <a:chExt cx="1935125" cy="1935125"/>
                </a:xfrm>
              </p:grpSpPr>
              <p:sp>
                <p:nvSpPr>
                  <p:cNvPr id="91" name="Donut 8">
                    <a:extLst>
                      <a:ext uri="{FF2B5EF4-FFF2-40B4-BE49-F238E27FC236}">
                        <a16:creationId xmlns:a16="http://schemas.microsoft.com/office/drawing/2014/main" xmlns="" id="{6532F9DF-ECBD-48D5-A8FE-1BF6CC34ADBF}"/>
                      </a:ext>
                    </a:extLst>
                  </p:cNvPr>
                  <p:cNvSpPr/>
                  <p:nvPr/>
                </p:nvSpPr>
                <p:spPr>
                  <a:xfrm>
                    <a:off x="8472377" y="1998922"/>
                    <a:ext cx="1935125" cy="1935125"/>
                  </a:xfrm>
                  <a:prstGeom prst="donut">
                    <a:avLst>
                      <a:gd name="adj" fmla="val 8728"/>
                    </a:avLst>
                  </a:prstGeom>
                  <a:solidFill>
                    <a:srgbClr val="4BACC6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92" name="Oval 24">
                    <a:extLst>
                      <a:ext uri="{FF2B5EF4-FFF2-40B4-BE49-F238E27FC236}">
                        <a16:creationId xmlns:a16="http://schemas.microsoft.com/office/drawing/2014/main" xmlns="" id="{0A4B549C-CABD-401A-8220-2E7B15AC69AA}"/>
                      </a:ext>
                    </a:extLst>
                  </p:cNvPr>
                  <p:cNvSpPr/>
                  <p:nvPr/>
                </p:nvSpPr>
                <p:spPr>
                  <a:xfrm>
                    <a:off x="8715153" y="2241698"/>
                    <a:ext cx="1449572" cy="1449572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63500" sx="104000" sy="104000" algn="ctr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71" name="Group 26">
                  <a:extLst>
                    <a:ext uri="{FF2B5EF4-FFF2-40B4-BE49-F238E27FC236}">
                      <a16:creationId xmlns:a16="http://schemas.microsoft.com/office/drawing/2014/main" xmlns="" id="{C83BFFF9-B6A7-49CE-B205-3230EA32DA76}"/>
                    </a:ext>
                  </a:extLst>
                </p:cNvPr>
                <p:cNvGrpSpPr/>
                <p:nvPr/>
              </p:nvGrpSpPr>
              <p:grpSpPr>
                <a:xfrm>
                  <a:off x="9097091" y="3830210"/>
                  <a:ext cx="1312089" cy="1312089"/>
                  <a:chOff x="6243085" y="1998922"/>
                  <a:chExt cx="1935125" cy="1935125"/>
                </a:xfrm>
              </p:grpSpPr>
              <p:sp>
                <p:nvSpPr>
                  <p:cNvPr id="89" name="Donut 7">
                    <a:extLst>
                      <a:ext uri="{FF2B5EF4-FFF2-40B4-BE49-F238E27FC236}">
                        <a16:creationId xmlns:a16="http://schemas.microsoft.com/office/drawing/2014/main" xmlns="" id="{53D1D887-5D36-46FE-8BE5-58AB5E641425}"/>
                      </a:ext>
                    </a:extLst>
                  </p:cNvPr>
                  <p:cNvSpPr/>
                  <p:nvPr/>
                </p:nvSpPr>
                <p:spPr>
                  <a:xfrm>
                    <a:off x="6243085" y="1998922"/>
                    <a:ext cx="1935125" cy="1935125"/>
                  </a:xfrm>
                  <a:prstGeom prst="donut">
                    <a:avLst>
                      <a:gd name="adj" fmla="val 8728"/>
                    </a:avLst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90" name="Oval 23">
                    <a:extLst>
                      <a:ext uri="{FF2B5EF4-FFF2-40B4-BE49-F238E27FC236}">
                        <a16:creationId xmlns:a16="http://schemas.microsoft.com/office/drawing/2014/main" xmlns="" id="{D8EBAEBB-5623-4850-9DC0-EC15CD580DAB}"/>
                      </a:ext>
                    </a:extLst>
                  </p:cNvPr>
                  <p:cNvSpPr/>
                  <p:nvPr/>
                </p:nvSpPr>
                <p:spPr>
                  <a:xfrm>
                    <a:off x="6485861" y="2241698"/>
                    <a:ext cx="1449572" cy="1449572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63500" sx="104000" sy="104000" algn="ctr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72" name="Group 27">
                  <a:extLst>
                    <a:ext uri="{FF2B5EF4-FFF2-40B4-BE49-F238E27FC236}">
                      <a16:creationId xmlns:a16="http://schemas.microsoft.com/office/drawing/2014/main" xmlns="" id="{AEA47780-6076-4C5B-85A9-14745C836366}"/>
                    </a:ext>
                  </a:extLst>
                </p:cNvPr>
                <p:cNvGrpSpPr/>
                <p:nvPr/>
              </p:nvGrpSpPr>
              <p:grpSpPr>
                <a:xfrm>
                  <a:off x="7585542" y="3830210"/>
                  <a:ext cx="1312089" cy="1312089"/>
                  <a:chOff x="4013792" y="1998922"/>
                  <a:chExt cx="1935125" cy="1935125"/>
                </a:xfrm>
              </p:grpSpPr>
              <p:sp>
                <p:nvSpPr>
                  <p:cNvPr id="87" name="Donut 6">
                    <a:extLst>
                      <a:ext uri="{FF2B5EF4-FFF2-40B4-BE49-F238E27FC236}">
                        <a16:creationId xmlns:a16="http://schemas.microsoft.com/office/drawing/2014/main" xmlns="" id="{292489D8-6CA5-4639-8910-47B0DEE61A9F}"/>
                      </a:ext>
                    </a:extLst>
                  </p:cNvPr>
                  <p:cNvSpPr/>
                  <p:nvPr/>
                </p:nvSpPr>
                <p:spPr>
                  <a:xfrm>
                    <a:off x="4013792" y="1998922"/>
                    <a:ext cx="1935125" cy="1935125"/>
                  </a:xfrm>
                  <a:prstGeom prst="donut">
                    <a:avLst>
                      <a:gd name="adj" fmla="val 8728"/>
                    </a:avLst>
                  </a:prstGeom>
                  <a:solidFill>
                    <a:srgbClr val="4F81BD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88" name="Oval 22">
                    <a:extLst>
                      <a:ext uri="{FF2B5EF4-FFF2-40B4-BE49-F238E27FC236}">
                        <a16:creationId xmlns:a16="http://schemas.microsoft.com/office/drawing/2014/main" xmlns="" id="{21719869-089A-42AD-9F5C-6E7CEA42AE3A}"/>
                      </a:ext>
                    </a:extLst>
                  </p:cNvPr>
                  <p:cNvSpPr/>
                  <p:nvPr/>
                </p:nvSpPr>
                <p:spPr>
                  <a:xfrm>
                    <a:off x="4256568" y="2241698"/>
                    <a:ext cx="1449572" cy="1449572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63500" sx="104000" sy="104000" algn="ctr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73" name="Group 28">
                  <a:extLst>
                    <a:ext uri="{FF2B5EF4-FFF2-40B4-BE49-F238E27FC236}">
                      <a16:creationId xmlns:a16="http://schemas.microsoft.com/office/drawing/2014/main" xmlns="" id="{BEE53522-7ED9-4735-A7B3-84E938DE3799}"/>
                    </a:ext>
                  </a:extLst>
                </p:cNvPr>
                <p:cNvGrpSpPr/>
                <p:nvPr/>
              </p:nvGrpSpPr>
              <p:grpSpPr>
                <a:xfrm>
                  <a:off x="6073997" y="3830210"/>
                  <a:ext cx="1312089" cy="1312089"/>
                  <a:chOff x="1784499" y="1998922"/>
                  <a:chExt cx="1935125" cy="1935125"/>
                </a:xfrm>
              </p:grpSpPr>
              <p:sp>
                <p:nvSpPr>
                  <p:cNvPr id="85" name="Donut 3">
                    <a:extLst>
                      <a:ext uri="{FF2B5EF4-FFF2-40B4-BE49-F238E27FC236}">
                        <a16:creationId xmlns:a16="http://schemas.microsoft.com/office/drawing/2014/main" xmlns="" id="{7D035F4B-6CBF-4503-933C-1A56FB6B0201}"/>
                      </a:ext>
                    </a:extLst>
                  </p:cNvPr>
                  <p:cNvSpPr/>
                  <p:nvPr/>
                </p:nvSpPr>
                <p:spPr>
                  <a:xfrm>
                    <a:off x="1784499" y="1998922"/>
                    <a:ext cx="1935125" cy="1935125"/>
                  </a:xfrm>
                  <a:prstGeom prst="donut">
                    <a:avLst>
                      <a:gd name="adj" fmla="val 8728"/>
                    </a:avLst>
                  </a:prstGeom>
                  <a:solidFill>
                    <a:sysClr val="window" lastClr="FFFFFF">
                      <a:lumMod val="7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86" name="Oval 21">
                    <a:extLst>
                      <a:ext uri="{FF2B5EF4-FFF2-40B4-BE49-F238E27FC236}">
                        <a16:creationId xmlns:a16="http://schemas.microsoft.com/office/drawing/2014/main" xmlns="" id="{2E1DDDEC-ED67-45CB-95C4-948D1345B152}"/>
                      </a:ext>
                    </a:extLst>
                  </p:cNvPr>
                  <p:cNvSpPr/>
                  <p:nvPr/>
                </p:nvSpPr>
                <p:spPr>
                  <a:xfrm>
                    <a:off x="2027275" y="2241698"/>
                    <a:ext cx="1449572" cy="1449572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63500" sx="104000" sy="104000" algn="ctr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p:grpSp>
            <p:sp>
              <p:nvSpPr>
                <p:cNvPr id="74" name="Rectangle 3">
                  <a:extLst>
                    <a:ext uri="{FF2B5EF4-FFF2-40B4-BE49-F238E27FC236}">
                      <a16:creationId xmlns:a16="http://schemas.microsoft.com/office/drawing/2014/main" xmlns="" id="{EA9D80CE-CDDB-4EBF-845D-BB91FE5EB0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02561" y="4143033"/>
                  <a:ext cx="1054957" cy="686439"/>
                </a:xfrm>
                <a:prstGeom prst="rect">
                  <a:avLst/>
                </a:prstGeom>
                <a:noFill/>
                <a:extLst/>
              </p:spPr>
              <p:txBody>
                <a:bodyPr wrap="square" lIns="67500" tIns="35100" rIns="67500" bIns="35100">
                  <a:spAutoFit/>
                </a:bodyPr>
                <a:lstStyle>
                  <a:lvl1pPr algn="ctr">
                    <a:spcBef>
                      <a:spcPct val="0"/>
                    </a:spcBef>
                    <a:buNone/>
                    <a:defRPr lang="ko-KR" altLang="en-US" sz="4400" b="1" baseline="0" dirty="0">
                      <a:solidFill>
                        <a:schemeClr val="bg1"/>
                      </a:solidFill>
                      <a:effectLst>
                        <a:outerShdw blurRad="12700" dist="25400" dir="5400000" algn="t" rotWithShape="0">
                          <a:prstClr val="black">
                            <a:alpha val="50000"/>
                          </a:prstClr>
                        </a:outerShdw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lvl1pPr>
                </a:lstStyle>
                <a:p>
                  <a:pPr lvl="0"/>
                  <a:r>
                    <a:rPr lang="zh-CN" altLang="en-US" sz="2000" kern="0" dirty="0"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自主</a:t>
                  </a:r>
                  <a:endParaRPr lang="en-US" altLang="zh-CN" sz="20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r>
                    <a:rPr lang="zh-CN" altLang="zh-CN" sz="2000" kern="0" dirty="0"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标校</a:t>
                  </a:r>
                  <a:endParaRPr lang="en-US" altLang="ko-KR" sz="20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5" name="Rectangle 3">
                  <a:extLst>
                    <a:ext uri="{FF2B5EF4-FFF2-40B4-BE49-F238E27FC236}">
                      <a16:creationId xmlns:a16="http://schemas.microsoft.com/office/drawing/2014/main" xmlns="" id="{DB9FAAA4-1F4B-42AD-9AE3-9058F95FC7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38360" y="4143032"/>
                  <a:ext cx="1206450" cy="686439"/>
                </a:xfrm>
                <a:prstGeom prst="rect">
                  <a:avLst/>
                </a:prstGeom>
                <a:noFill/>
                <a:extLst/>
              </p:spPr>
              <p:txBody>
                <a:bodyPr wrap="square" lIns="67500" tIns="35100" rIns="67500" bIns="35100">
                  <a:spAutoFit/>
                </a:bodyPr>
                <a:lstStyle>
                  <a:lvl1pPr algn="ctr">
                    <a:spcBef>
                      <a:spcPct val="0"/>
                    </a:spcBef>
                    <a:buNone/>
                    <a:defRPr lang="ko-KR" altLang="en-US" sz="4400" b="1" baseline="0" dirty="0">
                      <a:solidFill>
                        <a:schemeClr val="bg1"/>
                      </a:solidFill>
                      <a:effectLst>
                        <a:outerShdw blurRad="12700" dist="25400" dir="5400000" algn="t" rotWithShape="0">
                          <a:prstClr val="black">
                            <a:alpha val="50000"/>
                          </a:prstClr>
                        </a:outerShdw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lvl1pPr>
                </a:lstStyle>
                <a:p>
                  <a:r>
                    <a:rPr lang="zh-CN" altLang="zh-CN" sz="2000" kern="0" dirty="0"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即插</a:t>
                  </a:r>
                  <a:endParaRPr lang="en-US" altLang="zh-CN" sz="20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r>
                    <a:rPr lang="zh-CN" altLang="zh-CN" sz="2000" kern="0" dirty="0"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即用</a:t>
                  </a:r>
                  <a:endParaRPr lang="en-US" altLang="ko-KR" sz="20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6" name="Rectangle 3">
                  <a:extLst>
                    <a:ext uri="{FF2B5EF4-FFF2-40B4-BE49-F238E27FC236}">
                      <a16:creationId xmlns:a16="http://schemas.microsoft.com/office/drawing/2014/main" xmlns="" id="{F7B15C45-5993-4FEC-B28E-F9E451E810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206449" y="4126973"/>
                  <a:ext cx="1054957" cy="686439"/>
                </a:xfrm>
                <a:prstGeom prst="rect">
                  <a:avLst/>
                </a:prstGeom>
                <a:noFill/>
                <a:extLst/>
              </p:spPr>
              <p:txBody>
                <a:bodyPr wrap="square" lIns="67500" tIns="35100" rIns="67500" bIns="35100">
                  <a:spAutoFit/>
                </a:bodyPr>
                <a:lstStyle>
                  <a:lvl1pPr algn="ctr">
                    <a:spcBef>
                      <a:spcPct val="0"/>
                    </a:spcBef>
                    <a:buNone/>
                    <a:defRPr lang="ko-KR" altLang="en-US" sz="4400" b="1" baseline="0" dirty="0">
                      <a:solidFill>
                        <a:schemeClr val="bg1"/>
                      </a:solidFill>
                      <a:effectLst>
                        <a:outerShdw blurRad="12700" dist="25400" dir="5400000" algn="t" rotWithShape="0">
                          <a:prstClr val="black">
                            <a:alpha val="50000"/>
                          </a:prstClr>
                        </a:outerShdw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lvl1pPr>
                </a:lstStyle>
                <a:p>
                  <a:pPr lvl="0"/>
                  <a:r>
                    <a:rPr lang="zh-CN" altLang="zh-CN" sz="2000" kern="0" dirty="0"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地址重复提醒</a:t>
                  </a:r>
                  <a:endParaRPr lang="en-US" altLang="ko-KR" sz="20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7" name="Rectangle 3">
                  <a:extLst>
                    <a:ext uri="{FF2B5EF4-FFF2-40B4-BE49-F238E27FC236}">
                      <a16:creationId xmlns:a16="http://schemas.microsoft.com/office/drawing/2014/main" xmlns="" id="{E4F9F131-B76F-4240-8455-66841EC17F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60550" y="4124981"/>
                  <a:ext cx="1054957" cy="686439"/>
                </a:xfrm>
                <a:prstGeom prst="rect">
                  <a:avLst/>
                </a:prstGeom>
                <a:noFill/>
                <a:extLst/>
              </p:spPr>
              <p:txBody>
                <a:bodyPr wrap="square" lIns="67500" tIns="35100" rIns="67500" bIns="35100">
                  <a:spAutoFit/>
                </a:bodyPr>
                <a:lstStyle>
                  <a:lvl1pPr algn="ctr">
                    <a:spcBef>
                      <a:spcPct val="0"/>
                    </a:spcBef>
                    <a:buNone/>
                    <a:defRPr lang="ko-KR" altLang="en-US" sz="4400" b="1" baseline="0" dirty="0">
                      <a:solidFill>
                        <a:schemeClr val="bg1"/>
                      </a:solidFill>
                      <a:effectLst>
                        <a:outerShdw blurRad="12700" dist="25400" dir="5400000" algn="t" rotWithShape="0">
                          <a:prstClr val="black">
                            <a:alpha val="50000"/>
                          </a:prstClr>
                        </a:outerShdw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lvl1pPr>
                </a:lstStyle>
                <a:p>
                  <a:r>
                    <a:rPr lang="zh-CN" altLang="zh-CN" sz="2000" kern="0" dirty="0"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故障自我诊断</a:t>
                  </a:r>
                  <a:endParaRPr lang="en-US" altLang="ko-KR" sz="20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xmlns="" id="{7DBE9389-2295-489B-8516-E0BBAF0AEBE8}"/>
                </a:ext>
              </a:extLst>
            </p:cNvPr>
            <p:cNvGrpSpPr/>
            <p:nvPr/>
          </p:nvGrpSpPr>
          <p:grpSpPr>
            <a:xfrm>
              <a:off x="1625557" y="1435566"/>
              <a:ext cx="2263950" cy="2644593"/>
              <a:chOff x="1550911" y="1373188"/>
              <a:chExt cx="1766334" cy="2063311"/>
            </a:xfrm>
          </p:grpSpPr>
          <p:pic>
            <p:nvPicPr>
              <p:cNvPr id="136" name="图片 4">
                <a:extLst>
                  <a:ext uri="{FF2B5EF4-FFF2-40B4-BE49-F238E27FC236}">
                    <a16:creationId xmlns:a16="http://schemas.microsoft.com/office/drawing/2014/main" xmlns="" id="{F7BD8E85-1571-4A2A-ACAF-F8B016AEE3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0911" y="1448364"/>
                <a:ext cx="1099946" cy="1887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图片 4">
                <a:extLst>
                  <a:ext uri="{FF2B5EF4-FFF2-40B4-BE49-F238E27FC236}">
                    <a16:creationId xmlns:a16="http://schemas.microsoft.com/office/drawing/2014/main" xmlns="" id="{45009ACF-B4EF-4552-8220-EC8BE1088AF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3252" y="1373188"/>
                <a:ext cx="913993" cy="2063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xmlns="" id="{333F906A-11CF-4DFC-B2DC-BF65EDDFB066}"/>
              </a:ext>
            </a:extLst>
          </p:cNvPr>
          <p:cNvGrpSpPr/>
          <p:nvPr/>
        </p:nvGrpSpPr>
        <p:grpSpPr>
          <a:xfrm>
            <a:off x="0" y="684618"/>
            <a:ext cx="4015608" cy="620653"/>
            <a:chOff x="5228367" y="771419"/>
            <a:chExt cx="4015608" cy="620653"/>
          </a:xfrm>
        </p:grpSpPr>
        <p:sp>
          <p:nvSpPr>
            <p:cNvPr id="53" name="圆角矩形 24">
              <a:extLst>
                <a:ext uri="{FF2B5EF4-FFF2-40B4-BE49-F238E27FC236}">
                  <a16:creationId xmlns:a16="http://schemas.microsoft.com/office/drawing/2014/main" xmlns="" id="{FE9760E1-A295-4E18-9C9F-05A9934783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3889506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xmlns="" id="{D19F24C0-DDA7-4DCA-BE7E-C2D17924C1AC}"/>
                </a:ext>
              </a:extLst>
            </p:cNvPr>
            <p:cNvSpPr/>
            <p:nvPr/>
          </p:nvSpPr>
          <p:spPr>
            <a:xfrm>
              <a:off x="5375938" y="771419"/>
              <a:ext cx="3868037" cy="540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b="1" kern="1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一是感应识别智能化精准化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3BBE1EB8-11A1-444B-8239-E3BF7DFB750A}"/>
              </a:ext>
            </a:extLst>
          </p:cNvPr>
          <p:cNvGrpSpPr/>
          <p:nvPr/>
        </p:nvGrpSpPr>
        <p:grpSpPr>
          <a:xfrm>
            <a:off x="0" y="149685"/>
            <a:ext cx="10035913" cy="465793"/>
            <a:chOff x="0" y="168112"/>
            <a:chExt cx="10035913" cy="465793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xmlns="" id="{9D0F0831-4370-4FE1-B55D-42B0B2CF7B27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xmlns="" id="{53471800-9FA4-459D-B158-D816C0FECB84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等腰三角形 58">
                <a:extLst>
                  <a:ext uri="{FF2B5EF4-FFF2-40B4-BE49-F238E27FC236}">
                    <a16:creationId xmlns:a16="http://schemas.microsoft.com/office/drawing/2014/main" xmlns="" id="{A3F1CDB8-B472-49C4-A210-83EEB9D823B1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标题层">
              <a:extLst>
                <a:ext uri="{FF2B5EF4-FFF2-40B4-BE49-F238E27FC236}">
                  <a16:creationId xmlns:a16="http://schemas.microsoft.com/office/drawing/2014/main" xmlns="" id="{2F5E85DD-D6E9-4BBB-9613-9C248A68264A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三、严格对照标准，实现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超前预警、精准预控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的改造效果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1" name="AutoShape 10">
            <a:extLst>
              <a:ext uri="{FF2B5EF4-FFF2-40B4-BE49-F238E27FC236}">
                <a16:creationId xmlns:a16="http://schemas.microsoft.com/office/drawing/2014/main" xmlns="" id="{39B9A240-EB32-4DC5-9437-2A74C466C6E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249498" y="5051541"/>
            <a:ext cx="650340" cy="672444"/>
          </a:xfrm>
          <a:prstGeom prst="downArrow">
            <a:avLst>
              <a:gd name="adj1" fmla="val 49074"/>
              <a:gd name="adj2" fmla="val 44819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0" name="AutoShape 10">
            <a:extLst>
              <a:ext uri="{FF2B5EF4-FFF2-40B4-BE49-F238E27FC236}">
                <a16:creationId xmlns:a16="http://schemas.microsoft.com/office/drawing/2014/main" xmlns="" id="{7F61EAD3-76F7-4398-BB03-37E9227730E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487515" y="1548584"/>
            <a:ext cx="1463024" cy="7607300"/>
          </a:xfrm>
          <a:prstGeom prst="downArrow">
            <a:avLst>
              <a:gd name="adj1" fmla="val 49074"/>
              <a:gd name="adj2" fmla="val 44819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B080DE45-8A7C-4468-B512-F35A242E5EE9}"/>
              </a:ext>
            </a:extLst>
          </p:cNvPr>
          <p:cNvGrpSpPr>
            <a:grpSpLocks/>
          </p:cNvGrpSpPr>
          <p:nvPr/>
        </p:nvGrpSpPr>
        <p:grpSpPr bwMode="auto">
          <a:xfrm>
            <a:off x="5614102" y="4562682"/>
            <a:ext cx="1574301" cy="1554271"/>
            <a:chOff x="1295400" y="2786058"/>
            <a:chExt cx="1753450" cy="17510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2" name="Group 6">
              <a:extLst>
                <a:ext uri="{FF2B5EF4-FFF2-40B4-BE49-F238E27FC236}">
                  <a16:creationId xmlns:a16="http://schemas.microsoft.com/office/drawing/2014/main" xmlns="" id="{7543E6C8-ED31-4367-98CA-945A855F8F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64" name="Oval 7">
                <a:extLst>
                  <a:ext uri="{FF2B5EF4-FFF2-40B4-BE49-F238E27FC236}">
                    <a16:creationId xmlns:a16="http://schemas.microsoft.com/office/drawing/2014/main" xmlns="" id="{F0A3B99D-24BE-4394-AA74-FE53634EE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1219139">
                  <a:defRPr/>
                </a:pPr>
                <a:endParaRPr lang="zh-CN" altLang="en-US" sz="2300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5" name="Oval 8">
                <a:extLst>
                  <a:ext uri="{FF2B5EF4-FFF2-40B4-BE49-F238E27FC236}">
                    <a16:creationId xmlns:a16="http://schemas.microsoft.com/office/drawing/2014/main" xmlns="" id="{D558317D-DBFD-4B04-B8BA-05C60AC7A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B438F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9139">
                  <a:defRPr/>
                </a:pPr>
                <a:endParaRPr lang="zh-CN" altLang="en-US" sz="2300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3" name="Text Box 9">
              <a:extLst>
                <a:ext uri="{FF2B5EF4-FFF2-40B4-BE49-F238E27FC236}">
                  <a16:creationId xmlns:a16="http://schemas.microsoft.com/office/drawing/2014/main" xmlns="" id="{1D07BA18-68BA-4AB3-8CEF-509DBE461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015" y="3184942"/>
              <a:ext cx="1610512" cy="61954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defTabSz="1219139" eaLnBrk="1" hangingPunct="1">
                <a:defRPr/>
              </a:pPr>
              <a:r>
                <a:rPr lang="zh-CN" altLang="zh-CN" sz="20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监控与电子矿图（</a:t>
              </a:r>
              <a:r>
                <a:rPr lang="en-US" altLang="zh-CN" sz="20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GIS</a:t>
              </a:r>
              <a:r>
                <a:rPr lang="zh-CN" altLang="zh-CN" sz="20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）</a:t>
              </a:r>
              <a:endParaRPr lang="zh-CN" altLang="en-US" sz="2000" b="1" kern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6" name="组合 40">
            <a:extLst>
              <a:ext uri="{FF2B5EF4-FFF2-40B4-BE49-F238E27FC236}">
                <a16:creationId xmlns:a16="http://schemas.microsoft.com/office/drawing/2014/main" xmlns="" id="{85DD95A7-6CB8-482B-BD69-AA4D2996B6C6}"/>
              </a:ext>
            </a:extLst>
          </p:cNvPr>
          <p:cNvGrpSpPr>
            <a:grpSpLocks/>
          </p:cNvGrpSpPr>
          <p:nvPr/>
        </p:nvGrpSpPr>
        <p:grpSpPr bwMode="auto">
          <a:xfrm>
            <a:off x="2137123" y="4571733"/>
            <a:ext cx="1574301" cy="1554271"/>
            <a:chOff x="1295400" y="2786058"/>
            <a:chExt cx="1753450" cy="17510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xmlns="" id="{3868B2CE-AE4D-4F6F-B1D0-FB028A19C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69" name="Oval 7">
                <a:extLst>
                  <a:ext uri="{FF2B5EF4-FFF2-40B4-BE49-F238E27FC236}">
                    <a16:creationId xmlns:a16="http://schemas.microsoft.com/office/drawing/2014/main" xmlns="" id="{B32601FE-3096-40DD-81AA-055024575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1219139">
                  <a:defRPr/>
                </a:pPr>
                <a:endParaRPr lang="zh-CN" altLang="en-US" sz="2300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8" name="Oval 8">
                <a:extLst>
                  <a:ext uri="{FF2B5EF4-FFF2-40B4-BE49-F238E27FC236}">
                    <a16:creationId xmlns:a16="http://schemas.microsoft.com/office/drawing/2014/main" xmlns="" id="{F6850205-CF20-490C-B5E8-D334DFCCD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9BE3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9139">
                  <a:defRPr/>
                </a:pPr>
                <a:endParaRPr lang="zh-CN" altLang="en-US" sz="2300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8" name="Text Box 9">
              <a:extLst>
                <a:ext uri="{FF2B5EF4-FFF2-40B4-BE49-F238E27FC236}">
                  <a16:creationId xmlns:a16="http://schemas.microsoft.com/office/drawing/2014/main" xmlns="" id="{9AC2E878-5403-4165-8A50-703636A35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4974" y="3113580"/>
              <a:ext cx="1269017" cy="61954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defTabSz="1219139" eaLnBrk="1" hangingPunct="1">
                <a:defRPr/>
              </a:pPr>
              <a:r>
                <a:rPr lang="zh-CN" altLang="zh-CN" sz="20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有线设备与无线设备</a:t>
              </a:r>
              <a:endParaRPr lang="zh-CN" altLang="en-US" sz="2000" b="1" kern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9" name="组合 46">
            <a:extLst>
              <a:ext uri="{FF2B5EF4-FFF2-40B4-BE49-F238E27FC236}">
                <a16:creationId xmlns:a16="http://schemas.microsoft.com/office/drawing/2014/main" xmlns="" id="{612D102C-D2C3-41E1-9868-632D9F6C5F54}"/>
              </a:ext>
            </a:extLst>
          </p:cNvPr>
          <p:cNvGrpSpPr>
            <a:grpSpLocks/>
          </p:cNvGrpSpPr>
          <p:nvPr/>
        </p:nvGrpSpPr>
        <p:grpSpPr bwMode="auto">
          <a:xfrm>
            <a:off x="3915913" y="4565870"/>
            <a:ext cx="1556730" cy="1555134"/>
            <a:chOff x="80986" y="0"/>
            <a:chExt cx="1753450" cy="17510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0" name="Group 6">
              <a:extLst>
                <a:ext uri="{FF2B5EF4-FFF2-40B4-BE49-F238E27FC236}">
                  <a16:creationId xmlns:a16="http://schemas.microsoft.com/office/drawing/2014/main" xmlns="" id="{D361A9BC-90D2-4ABE-9211-4EDC04925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86" y="0"/>
              <a:ext cx="1753450" cy="1751017"/>
              <a:chOff x="0" y="0"/>
              <a:chExt cx="1801" cy="1801"/>
            </a:xfrm>
          </p:grpSpPr>
          <p:sp>
            <p:nvSpPr>
              <p:cNvPr id="82" name="Oval 7">
                <a:extLst>
                  <a:ext uri="{FF2B5EF4-FFF2-40B4-BE49-F238E27FC236}">
                    <a16:creationId xmlns:a16="http://schemas.microsoft.com/office/drawing/2014/main" xmlns="" id="{80001D5D-6D2D-494F-8902-01666EDEE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1" cy="1801"/>
              </a:xfrm>
              <a:prstGeom prst="ellipse">
                <a:avLst/>
              </a:prstGeom>
              <a:solidFill>
                <a:srgbClr val="D8D8D8">
                  <a:alpha val="4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endParaRPr lang="zh-CN" altLang="zh-CN" sz="20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3" name="Oval 8">
                <a:extLst>
                  <a:ext uri="{FF2B5EF4-FFF2-40B4-BE49-F238E27FC236}">
                    <a16:creationId xmlns:a16="http://schemas.microsoft.com/office/drawing/2014/main" xmlns="" id="{88E2D596-419F-4E43-AAFB-32B511182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" y="122"/>
                <a:ext cx="1556" cy="1556"/>
              </a:xfrm>
              <a:prstGeom prst="ellipse">
                <a:avLst/>
              </a:prstGeom>
              <a:solidFill>
                <a:srgbClr val="317FB7"/>
              </a:solidFill>
              <a:ln w="38100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endParaRPr lang="zh-CN" altLang="zh-CN" sz="20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81" name="Text Box 9">
              <a:extLst>
                <a:ext uri="{FF2B5EF4-FFF2-40B4-BE49-F238E27FC236}">
                  <a16:creationId xmlns:a16="http://schemas.microsoft.com/office/drawing/2014/main" xmlns="" id="{190DF770-FFF5-4DA3-B42D-3528E7FCB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04" y="353017"/>
              <a:ext cx="1187132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39">
                <a:buFont typeface="Arial" panose="020B0604020202020204" pitchFamily="34" charset="0"/>
                <a:buNone/>
                <a:defRPr/>
              </a:pPr>
              <a:r>
                <a:rPr lang="zh-CN" altLang="zh-CN" sz="20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定点监测和巡检监测</a:t>
              </a:r>
              <a:endParaRPr lang="zh-CN" altLang="en-US" sz="2000" b="1" kern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67A6887F-538A-4D8D-ABDE-573FEEE4C07D}"/>
              </a:ext>
            </a:extLst>
          </p:cNvPr>
          <p:cNvSpPr/>
          <p:nvPr/>
        </p:nvSpPr>
        <p:spPr>
          <a:xfrm>
            <a:off x="506126" y="5117172"/>
            <a:ext cx="2662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kern="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同步支持</a:t>
            </a:r>
            <a:endParaRPr lang="zh-CN" altLang="en-US" sz="2400" b="1" kern="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xmlns="" id="{E18C0F4C-5893-4A12-8EEC-69ED31CC3485}"/>
              </a:ext>
            </a:extLst>
          </p:cNvPr>
          <p:cNvGrpSpPr/>
          <p:nvPr/>
        </p:nvGrpSpPr>
        <p:grpSpPr>
          <a:xfrm>
            <a:off x="9241525" y="5517295"/>
            <a:ext cx="2666289" cy="570256"/>
            <a:chOff x="2852817" y="4838689"/>
            <a:chExt cx="2666289" cy="570256"/>
          </a:xfrm>
        </p:grpSpPr>
        <p:sp>
          <p:nvSpPr>
            <p:cNvPr id="94" name="六边形 93">
              <a:extLst>
                <a:ext uri="{FF2B5EF4-FFF2-40B4-BE49-F238E27FC236}">
                  <a16:creationId xmlns:a16="http://schemas.microsoft.com/office/drawing/2014/main" xmlns="" id="{C150D847-5DA4-4264-8CA2-E28C43F381E3}"/>
                </a:ext>
              </a:extLst>
            </p:cNvPr>
            <p:cNvSpPr/>
            <p:nvPr/>
          </p:nvSpPr>
          <p:spPr>
            <a:xfrm>
              <a:off x="3402078" y="4838689"/>
              <a:ext cx="1610096" cy="570256"/>
            </a:xfrm>
            <a:prstGeom prst="hexagon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6" name="Rectangle 60">
              <a:extLst>
                <a:ext uri="{FF2B5EF4-FFF2-40B4-BE49-F238E27FC236}">
                  <a16:creationId xmlns:a16="http://schemas.microsoft.com/office/drawing/2014/main" xmlns="" id="{075A531B-80EE-43A5-8FB1-B9CBD75A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817" y="4896832"/>
              <a:ext cx="26662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zh-CN" sz="2000" b="1" dirty="0"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秒</a:t>
              </a:r>
              <a:r>
                <a:rPr lang="en-US" altLang="zh-CN" sz="2000" b="1" dirty="0"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</a:t>
              </a:r>
              <a:r>
                <a:rPr lang="zh-CN" altLang="zh-CN" sz="2000" b="1" dirty="0"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级</a:t>
              </a:r>
              <a:endParaRPr lang="en-US" altLang="zh-CN" sz="2000" b="1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sym typeface="Calibri" pitchFamily="34" charset="0"/>
              </a:endParaRP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xmlns="" id="{3F3876C3-5C4B-41C7-A873-B2BBC9487BEC}"/>
              </a:ext>
            </a:extLst>
          </p:cNvPr>
          <p:cNvGrpSpPr/>
          <p:nvPr/>
        </p:nvGrpSpPr>
        <p:grpSpPr>
          <a:xfrm>
            <a:off x="8427806" y="4350373"/>
            <a:ext cx="3733711" cy="2507627"/>
            <a:chOff x="8046138" y="4141551"/>
            <a:chExt cx="3733711" cy="2507627"/>
          </a:xfrm>
        </p:grpSpPr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xmlns="" id="{05071FAF-4E17-448D-A5D2-D79B91F5A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138" y="4141551"/>
              <a:ext cx="1192160" cy="1496284"/>
            </a:xfrm>
            <a:prstGeom prst="rect">
              <a:avLst/>
            </a:prstGeom>
          </p:spPr>
        </p:pic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xmlns="" id="{6EC31CC7-0E51-4598-948E-1D2E617B1D5E}"/>
                </a:ext>
              </a:extLst>
            </p:cNvPr>
            <p:cNvGrpSpPr/>
            <p:nvPr/>
          </p:nvGrpSpPr>
          <p:grpSpPr>
            <a:xfrm>
              <a:off x="8066256" y="5971280"/>
              <a:ext cx="3713593" cy="677898"/>
              <a:chOff x="4149251" y="2583590"/>
              <a:chExt cx="3713593" cy="677898"/>
            </a:xfrm>
          </p:grpSpPr>
          <p:grpSp>
            <p:nvGrpSpPr>
              <p:cNvPr id="105" name="组合 72">
                <a:extLst>
                  <a:ext uri="{FF2B5EF4-FFF2-40B4-BE49-F238E27FC236}">
                    <a16:creationId xmlns:a16="http://schemas.microsoft.com/office/drawing/2014/main" xmlns="" id="{DFCB471B-05A4-436F-BFA4-7F04EF29F4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9251" y="2583590"/>
                <a:ext cx="3713593" cy="677898"/>
                <a:chOff x="1455716" y="701656"/>
                <a:chExt cx="1796472" cy="779463"/>
              </a:xfrm>
            </p:grpSpPr>
            <p:sp>
              <p:nvSpPr>
                <p:cNvPr id="107" name="AutoShape 5">
                  <a:extLst>
                    <a:ext uri="{FF2B5EF4-FFF2-40B4-BE49-F238E27FC236}">
                      <a16:creationId xmlns:a16="http://schemas.microsoft.com/office/drawing/2014/main" xmlns="" id="{82B8F39D-7F98-4934-B0D8-935ED87C0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6523" y="701656"/>
                  <a:ext cx="1575665" cy="580830"/>
                </a:xfrm>
                <a:prstGeom prst="roundRect">
                  <a:avLst>
                    <a:gd name="adj" fmla="val 8380"/>
                  </a:avLst>
                </a:prstGeom>
                <a:gradFill rotWithShape="1">
                  <a:gsLst>
                    <a:gs pos="0">
                      <a:srgbClr val="0060C0"/>
                    </a:gs>
                    <a:gs pos="100000">
                      <a:srgbClr val="003B76"/>
                    </a:gs>
                  </a:gsLst>
                  <a:lin ang="5400000" scaled="1"/>
                </a:gradFill>
                <a:ln w="6350" algn="ctr">
                  <a:noFill/>
                  <a:round/>
                  <a:headEnd/>
                  <a:tailEnd/>
                </a:ln>
                <a:effectLst>
                  <a:prstShdw prst="shdw18" dist="17961" dir="13500000">
                    <a:srgbClr val="0060C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none" anchor="ctr"/>
                <a:lstStyle/>
                <a:p>
                  <a:pPr marL="342900" indent="-342900" algn="ctr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1B40C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zh-CN" altLang="en-US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108" name="Picture 7" descr="投影2">
                  <a:extLst>
                    <a:ext uri="{FF2B5EF4-FFF2-40B4-BE49-F238E27FC236}">
                      <a16:creationId xmlns:a16="http://schemas.microsoft.com/office/drawing/2014/main" xmlns="" id="{C4BB76CF-99AC-4703-8824-B6C3D52ABC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18" r="12" b="-1680"/>
                <a:stretch>
                  <a:fillRect/>
                </a:stretch>
              </p:blipFill>
              <p:spPr bwMode="auto">
                <a:xfrm>
                  <a:off x="1455716" y="1411269"/>
                  <a:ext cx="1782762" cy="69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xmlns="" id="{3FA1CA28-12AC-4F65-A2DF-119FFC455F8C}"/>
                  </a:ext>
                </a:extLst>
              </p:cNvPr>
              <p:cNvSpPr/>
              <p:nvPr/>
            </p:nvSpPr>
            <p:spPr>
              <a:xfrm>
                <a:off x="5266191" y="2616404"/>
                <a:ext cx="20313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 dirty="0"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数据采集周期</a:t>
                </a:r>
                <a:endParaRPr lang="zh-CN" altLang="en-US" sz="2400" b="1" dirty="0"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xmlns="" id="{DE322FA9-AFE4-42B8-B640-602517B7514D}"/>
              </a:ext>
            </a:extLst>
          </p:cNvPr>
          <p:cNvGrpSpPr/>
          <p:nvPr/>
        </p:nvGrpSpPr>
        <p:grpSpPr>
          <a:xfrm>
            <a:off x="9241524" y="4425105"/>
            <a:ext cx="2666289" cy="570256"/>
            <a:chOff x="2852817" y="4838689"/>
            <a:chExt cx="2666289" cy="570256"/>
          </a:xfrm>
        </p:grpSpPr>
        <p:sp>
          <p:nvSpPr>
            <p:cNvPr id="110" name="六边形 109">
              <a:extLst>
                <a:ext uri="{FF2B5EF4-FFF2-40B4-BE49-F238E27FC236}">
                  <a16:creationId xmlns:a16="http://schemas.microsoft.com/office/drawing/2014/main" xmlns="" id="{474A4530-7120-43BC-9E2B-A3B57C1E9A90}"/>
                </a:ext>
              </a:extLst>
            </p:cNvPr>
            <p:cNvSpPr/>
            <p:nvPr/>
          </p:nvSpPr>
          <p:spPr>
            <a:xfrm>
              <a:off x="3402078" y="4838689"/>
              <a:ext cx="1610096" cy="570256"/>
            </a:xfrm>
            <a:prstGeom prst="hexagon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1" name="Rectangle 60">
              <a:extLst>
                <a:ext uri="{FF2B5EF4-FFF2-40B4-BE49-F238E27FC236}">
                  <a16:creationId xmlns:a16="http://schemas.microsoft.com/office/drawing/2014/main" xmlns="" id="{C7DE05C7-FAD1-4E34-BDAE-F383F9C4B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817" y="4896832"/>
              <a:ext cx="26662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毫秒级</a:t>
              </a:r>
              <a:endParaRPr lang="en-US" altLang="zh-CN" sz="2400" b="1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sym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0" grpId="0" animBg="1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BAEB306D-3F30-41B0-A39B-54801477C77A}"/>
              </a:ext>
            </a:extLst>
          </p:cNvPr>
          <p:cNvGrpSpPr/>
          <p:nvPr/>
        </p:nvGrpSpPr>
        <p:grpSpPr>
          <a:xfrm>
            <a:off x="0" y="149685"/>
            <a:ext cx="10035913" cy="465793"/>
            <a:chOff x="0" y="168112"/>
            <a:chExt cx="10035913" cy="46579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E3EED801-D44B-4F66-A628-6A70D4767F2E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xmlns="" id="{D4E74601-50AC-4DD0-AB06-B7606826AF08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等腰三角形 21">
                <a:extLst>
                  <a:ext uri="{FF2B5EF4-FFF2-40B4-BE49-F238E27FC236}">
                    <a16:creationId xmlns:a16="http://schemas.microsoft.com/office/drawing/2014/main" xmlns="" id="{F63833C0-406C-4342-84E8-DACD671E07EB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标题层">
              <a:extLst>
                <a:ext uri="{FF2B5EF4-FFF2-40B4-BE49-F238E27FC236}">
                  <a16:creationId xmlns:a16="http://schemas.microsoft.com/office/drawing/2014/main" xmlns="" id="{7E604CE1-BFBB-4106-B102-D133E7FAB827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三、严格对照标准，实现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超前预警、精准预控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的改造效果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F813C77-18D4-4D32-9EA2-6DD722D9ADA5}"/>
              </a:ext>
            </a:extLst>
          </p:cNvPr>
          <p:cNvGrpSpPr/>
          <p:nvPr/>
        </p:nvGrpSpPr>
        <p:grpSpPr>
          <a:xfrm>
            <a:off x="0" y="684618"/>
            <a:ext cx="4015608" cy="620653"/>
            <a:chOff x="5228367" y="771419"/>
            <a:chExt cx="4015608" cy="620653"/>
          </a:xfrm>
        </p:grpSpPr>
        <p:sp>
          <p:nvSpPr>
            <p:cNvPr id="24" name="圆角矩形 24">
              <a:extLst>
                <a:ext uri="{FF2B5EF4-FFF2-40B4-BE49-F238E27FC236}">
                  <a16:creationId xmlns:a16="http://schemas.microsoft.com/office/drawing/2014/main" xmlns="" id="{A6CAD5F5-BBBA-41DC-B571-875AFF6E2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3889506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B48AD974-D97E-4C23-B214-67A4DA990AE3}"/>
                </a:ext>
              </a:extLst>
            </p:cNvPr>
            <p:cNvSpPr/>
            <p:nvPr/>
          </p:nvSpPr>
          <p:spPr>
            <a:xfrm>
              <a:off x="5375938" y="771419"/>
              <a:ext cx="3868037" cy="540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二是数据传输动态化及时化</a:t>
              </a:r>
              <a:endParaRPr lang="zh-CN" altLang="en-US" sz="22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0DAC4CA-55B2-4269-9997-14E877963935}"/>
              </a:ext>
            </a:extLst>
          </p:cNvPr>
          <p:cNvGrpSpPr/>
          <p:nvPr/>
        </p:nvGrpSpPr>
        <p:grpSpPr>
          <a:xfrm>
            <a:off x="462115" y="1516049"/>
            <a:ext cx="11267769" cy="5067046"/>
            <a:chOff x="230702" y="1566849"/>
            <a:chExt cx="11267769" cy="5067046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xmlns="" id="{A0438F23-E69F-4AE5-B381-5F05A6D9E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11" y="1566849"/>
              <a:ext cx="5678989" cy="353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A1FDD17E-B0F9-4649-9419-C7FC76B47976}"/>
                </a:ext>
              </a:extLst>
            </p:cNvPr>
            <p:cNvGrpSpPr/>
            <p:nvPr/>
          </p:nvGrpSpPr>
          <p:grpSpPr>
            <a:xfrm>
              <a:off x="230702" y="5502168"/>
              <a:ext cx="11267769" cy="1131727"/>
              <a:chOff x="176588" y="5428111"/>
              <a:chExt cx="11267769" cy="1131727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9ED4D65C-783D-42DA-9294-3619BBFC521E}"/>
                  </a:ext>
                </a:extLst>
              </p:cNvPr>
              <p:cNvGrpSpPr/>
              <p:nvPr/>
            </p:nvGrpSpPr>
            <p:grpSpPr>
              <a:xfrm>
                <a:off x="176588" y="5455993"/>
                <a:ext cx="4179512" cy="1103845"/>
                <a:chOff x="1954304" y="5584371"/>
                <a:chExt cx="4179512" cy="1103845"/>
              </a:xfrm>
            </p:grpSpPr>
            <p:sp>
              <p:nvSpPr>
                <p:cNvPr id="32" name="圆角矩形 23">
                  <a:extLst>
                    <a:ext uri="{FF2B5EF4-FFF2-40B4-BE49-F238E27FC236}">
                      <a16:creationId xmlns:a16="http://schemas.microsoft.com/office/drawing/2014/main" xmlns="" id="{412E6D58-8E96-4945-8E6C-2EA806D84510}"/>
                    </a:ext>
                  </a:extLst>
                </p:cNvPr>
                <p:cNvSpPr/>
                <p:nvPr/>
              </p:nvSpPr>
              <p:spPr bwMode="auto">
                <a:xfrm>
                  <a:off x="2225782" y="5584371"/>
                  <a:ext cx="3908034" cy="1103845"/>
                </a:xfrm>
                <a:prstGeom prst="roundRect">
                  <a:avLst>
                    <a:gd name="adj" fmla="val 7848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38100" cap="flat" cmpd="sng" algn="ctr">
                  <a:gradFill>
                    <a:gsLst>
                      <a:gs pos="0">
                        <a:srgbClr val="00B0F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65100" h="127000" prst="artDeco"/>
                  <a:bevelB w="0" h="0"/>
                  <a:contourClr>
                    <a:sysClr val="window" lastClr="FFFFFF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2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 typeface="Wingdings" pitchFamily="2" charset="2"/>
                    <a:buChar char="n"/>
                    <a:tabLst>
                      <a:tab pos="136525" algn="l"/>
                    </a:tabLst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33" name="AutoShape 3">
                  <a:extLst>
                    <a:ext uri="{FF2B5EF4-FFF2-40B4-BE49-F238E27FC236}">
                      <a16:creationId xmlns:a16="http://schemas.microsoft.com/office/drawing/2014/main" xmlns="" id="{176C6B61-CDA8-45F6-A486-B0430C4CA88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54304" y="5657240"/>
                  <a:ext cx="499141" cy="4616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F01"/>
                    </a:gs>
                    <a:gs pos="90000">
                      <a:srgbClr val="E22000"/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304800" contourW="19050">
                  <a:bevelT w="101600" prst="convex"/>
                  <a:bevelB w="0" h="50800"/>
                  <a:contourClr>
                    <a:srgbClr val="FFE593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0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Tx/>
                    <a:buNone/>
                    <a:tabLst/>
                    <a:defRPr/>
                  </a:pPr>
                  <a:endParaRPr kumimoji="0" lang="zh-CN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34" name="Text Box 76">
                  <a:extLst>
                    <a:ext uri="{FF2B5EF4-FFF2-40B4-BE49-F238E27FC236}">
                      <a16:creationId xmlns:a16="http://schemas.microsoft.com/office/drawing/2014/main" xmlns="" id="{4C4FD2E7-B8D4-48F3-9832-195F2255A4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19035" y="5584371"/>
                  <a:ext cx="3614781" cy="97347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高起点对感应系统至综合分站的电缆和接口进行数字化改造</a:t>
                  </a:r>
                </a:p>
              </p:txBody>
            </p:sp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xmlns="" id="{57850547-52AB-4E3D-AE34-15D287AF62B2}"/>
                  </a:ext>
                </a:extLst>
              </p:cNvPr>
              <p:cNvGrpSpPr/>
              <p:nvPr/>
            </p:nvGrpSpPr>
            <p:grpSpPr>
              <a:xfrm>
                <a:off x="4312356" y="5435107"/>
                <a:ext cx="3426271" cy="1124731"/>
                <a:chOff x="1979829" y="5453999"/>
                <a:chExt cx="3426271" cy="1124731"/>
              </a:xfrm>
            </p:grpSpPr>
            <p:sp>
              <p:nvSpPr>
                <p:cNvPr id="39" name="圆角矩形 23">
                  <a:extLst>
                    <a:ext uri="{FF2B5EF4-FFF2-40B4-BE49-F238E27FC236}">
                      <a16:creationId xmlns:a16="http://schemas.microsoft.com/office/drawing/2014/main" xmlns="" id="{F63278E9-8BA0-4B1F-9137-689DF1E44D68}"/>
                    </a:ext>
                  </a:extLst>
                </p:cNvPr>
                <p:cNvSpPr/>
                <p:nvPr/>
              </p:nvSpPr>
              <p:spPr bwMode="auto">
                <a:xfrm>
                  <a:off x="2225782" y="5453999"/>
                  <a:ext cx="3180318" cy="1124731"/>
                </a:xfrm>
                <a:prstGeom prst="roundRect">
                  <a:avLst>
                    <a:gd name="adj" fmla="val 7848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38100" cap="flat" cmpd="sng" algn="ctr">
                  <a:gradFill>
                    <a:gsLst>
                      <a:gs pos="0">
                        <a:srgbClr val="00B0F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65100" h="127000" prst="artDeco"/>
                  <a:bevelB w="0" h="0"/>
                  <a:contourClr>
                    <a:sysClr val="window" lastClr="FFFFFF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2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 typeface="Wingdings" pitchFamily="2" charset="2"/>
                    <a:buChar char="n"/>
                    <a:tabLst>
                      <a:tab pos="136525" algn="l"/>
                    </a:tabLst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40" name="AutoShape 3">
                  <a:extLst>
                    <a:ext uri="{FF2B5EF4-FFF2-40B4-BE49-F238E27FC236}">
                      <a16:creationId xmlns:a16="http://schemas.microsoft.com/office/drawing/2014/main" xmlns="" id="{D6D17520-E002-455E-92D0-C076924B107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79829" y="5554749"/>
                  <a:ext cx="499141" cy="4616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F01"/>
                    </a:gs>
                    <a:gs pos="90000">
                      <a:srgbClr val="E22000"/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304800" contourW="19050">
                  <a:bevelT w="101600" prst="convex"/>
                  <a:bevelB w="0" h="50800"/>
                  <a:contourClr>
                    <a:srgbClr val="FFE593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0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Tx/>
                    <a:buNone/>
                    <a:tabLst/>
                    <a:defRPr/>
                  </a:pPr>
                  <a:endParaRPr kumimoji="0" lang="zh-CN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41" name="Text Box 76">
                  <a:extLst>
                    <a:ext uri="{FF2B5EF4-FFF2-40B4-BE49-F238E27FC236}">
                      <a16:creationId xmlns:a16="http://schemas.microsoft.com/office/drawing/2014/main" xmlns="" id="{8D11F486-2E82-4A0D-BBCC-84B5C72C2B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1940" y="5480976"/>
                  <a:ext cx="2681190" cy="9612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将传统信号传输方式升级为光纤数字传输</a:t>
                  </a: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xmlns="" id="{B8ACE8D5-5D4B-4470-8558-B5F818AF9208}"/>
                  </a:ext>
                </a:extLst>
              </p:cNvPr>
              <p:cNvGrpSpPr/>
              <p:nvPr/>
            </p:nvGrpSpPr>
            <p:grpSpPr>
              <a:xfrm>
                <a:off x="7738627" y="5428111"/>
                <a:ext cx="3705730" cy="1124731"/>
                <a:chOff x="1941670" y="5453999"/>
                <a:chExt cx="3705730" cy="1124731"/>
              </a:xfrm>
            </p:grpSpPr>
            <p:sp>
              <p:nvSpPr>
                <p:cNvPr id="43" name="圆角矩形 23">
                  <a:extLst>
                    <a:ext uri="{FF2B5EF4-FFF2-40B4-BE49-F238E27FC236}">
                      <a16:creationId xmlns:a16="http://schemas.microsoft.com/office/drawing/2014/main" xmlns="" id="{C1C6F2DA-E00D-4FD6-BDF9-78714CCE97D2}"/>
                    </a:ext>
                  </a:extLst>
                </p:cNvPr>
                <p:cNvSpPr/>
                <p:nvPr/>
              </p:nvSpPr>
              <p:spPr bwMode="auto">
                <a:xfrm>
                  <a:off x="2225782" y="5453999"/>
                  <a:ext cx="3421618" cy="1124731"/>
                </a:xfrm>
                <a:prstGeom prst="roundRect">
                  <a:avLst>
                    <a:gd name="adj" fmla="val 7848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38100" cap="flat" cmpd="sng" algn="ctr">
                  <a:gradFill>
                    <a:gsLst>
                      <a:gs pos="0">
                        <a:srgbClr val="00B0F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65100" h="127000" prst="artDeco"/>
                  <a:bevelB w="0" h="0"/>
                  <a:contourClr>
                    <a:sysClr val="window" lastClr="FFFFFF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2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 typeface="Wingdings" pitchFamily="2" charset="2"/>
                    <a:buChar char="n"/>
                    <a:tabLst>
                      <a:tab pos="136525" algn="l"/>
                    </a:tabLst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44" name="AutoShape 3">
                  <a:extLst>
                    <a:ext uri="{FF2B5EF4-FFF2-40B4-BE49-F238E27FC236}">
                      <a16:creationId xmlns:a16="http://schemas.microsoft.com/office/drawing/2014/main" xmlns="" id="{EAE19DA1-2E8D-4CBC-9A6B-9FF02741603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41670" y="5549568"/>
                  <a:ext cx="499141" cy="4616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F01"/>
                    </a:gs>
                    <a:gs pos="90000">
                      <a:srgbClr val="E22000"/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304800" contourW="19050">
                  <a:bevelT w="101600" prst="convex"/>
                  <a:bevelB w="0" h="50800"/>
                  <a:contourClr>
                    <a:srgbClr val="FFE593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0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Tx/>
                    <a:buNone/>
                    <a:tabLst/>
                    <a:defRPr/>
                  </a:pPr>
                  <a:endParaRPr kumimoji="0" lang="zh-CN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45" name="Text Box 76">
                  <a:extLst>
                    <a:ext uri="{FF2B5EF4-FFF2-40B4-BE49-F238E27FC236}">
                      <a16:creationId xmlns:a16="http://schemas.microsoft.com/office/drawing/2014/main" xmlns="" id="{FBB44133-FE32-42FF-89C4-7FD3AD2DBD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40811" y="5657240"/>
                  <a:ext cx="3079589" cy="70788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采用抗干扰（</a:t>
                  </a:r>
                  <a:r>
                    <a:rPr lang="en-US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EMC</a:t>
                  </a: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）技术，提升传输设备防护等级</a:t>
                  </a:r>
                </a:p>
              </p:txBody>
            </p:sp>
          </p:grpSp>
        </p:grp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948815FC-40A8-4F15-9B4B-90EFB2F0E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176" y="1886902"/>
            <a:ext cx="6031121" cy="1639179"/>
          </a:xfrm>
          <a:prstGeom prst="rect">
            <a:avLst/>
          </a:prstGeom>
          <a:effectLst/>
          <a:scene3d>
            <a:camera prst="orthographicFront"/>
            <a:lightRig rig="twoPt" dir="t"/>
          </a:scene3d>
          <a:sp3d extrusionH="44450">
            <a:bevelT w="69850" prst="angle"/>
          </a:sp3d>
          <a:extLst/>
        </p:spPr>
        <p:txBody>
          <a:bodyPr wrap="square" lIns="74367" tIns="37185" rIns="74367" bIns="37185">
            <a:spAutoFit/>
            <a:sp3d extrusionH="273050" prstMaterial="flat">
              <a:bevelB w="0" h="0"/>
              <a:extrusionClr>
                <a:srgbClr val="0033CC"/>
              </a:extrusionClr>
              <a:contourClr>
                <a:schemeClr val="bg1">
                  <a:lumMod val="95000"/>
                </a:schemeClr>
              </a:contourClr>
            </a:sp3d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3600" b="1" cap="all" dirty="0">
                <a:ln w="0"/>
                <a:solidFill>
                  <a:srgbClr val="C00000"/>
                </a:solidFill>
                <a:effectLst>
                  <a:reflection blurRad="12700" stA="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系统的稳定性和</a:t>
            </a:r>
            <a:endParaRPr lang="en-US" altLang="zh-CN" sz="3600" b="1" cap="all" dirty="0">
              <a:ln w="0"/>
              <a:solidFill>
                <a:srgbClr val="C00000"/>
              </a:solidFill>
              <a:effectLst>
                <a:reflection blurRad="12700" stA="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3600" b="1" cap="all" dirty="0">
                <a:ln w="0"/>
                <a:solidFill>
                  <a:srgbClr val="C00000"/>
                </a:solidFill>
                <a:effectLst>
                  <a:reflection blurRad="12700" stA="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抗干扰能力显著增强</a:t>
            </a:r>
            <a:endParaRPr lang="en-US" altLang="zh-CN" sz="3600" b="1" cap="all" dirty="0">
              <a:ln w="0"/>
              <a:solidFill>
                <a:srgbClr val="C00000"/>
              </a:solidFill>
              <a:effectLst>
                <a:reflection blurRad="12700" stA="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5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631F5DDA-C8D8-4382-A05C-B35A389AFBBF}"/>
              </a:ext>
            </a:extLst>
          </p:cNvPr>
          <p:cNvGrpSpPr/>
          <p:nvPr/>
        </p:nvGrpSpPr>
        <p:grpSpPr>
          <a:xfrm>
            <a:off x="6477636" y="2284682"/>
            <a:ext cx="4644251" cy="4153633"/>
            <a:chOff x="4355527" y="2036038"/>
            <a:chExt cx="4644251" cy="4153633"/>
          </a:xfrm>
        </p:grpSpPr>
        <p:graphicFrame>
          <p:nvGraphicFramePr>
            <p:cNvPr id="9" name="图表 8">
              <a:extLst>
                <a:ext uri="{FF2B5EF4-FFF2-40B4-BE49-F238E27FC236}">
                  <a16:creationId xmlns:a16="http://schemas.microsoft.com/office/drawing/2014/main" xmlns="" id="{32BB05CE-72D3-4ED5-8085-F349D73333D7}"/>
                </a:ext>
              </a:extLst>
            </p:cNvPr>
            <p:cNvGraphicFramePr/>
            <p:nvPr>
              <p:extLst/>
            </p:nvPr>
          </p:nvGraphicFramePr>
          <p:xfrm>
            <a:off x="4355527" y="2036038"/>
            <a:ext cx="4644251" cy="39459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B3FAF348-AFFE-4CEC-BBA8-AA8141436766}"/>
                </a:ext>
              </a:extLst>
            </p:cNvPr>
            <p:cNvSpPr txBox="1"/>
            <p:nvPr/>
          </p:nvSpPr>
          <p:spPr>
            <a:xfrm>
              <a:off x="5278900" y="5687482"/>
              <a:ext cx="1221535" cy="5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500"/>
                </a:lnSpc>
              </a:pPr>
              <a:r>
                <a:rPr lang="zh-CN" altLang="en-US" sz="20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国家标准</a:t>
              </a:r>
              <a:endParaRPr lang="en-US" altLang="zh-CN" sz="2000" b="1" kern="1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9F7C1C87-DF51-49B2-AD13-1F446DC9312E}"/>
                </a:ext>
              </a:extLst>
            </p:cNvPr>
            <p:cNvSpPr txBox="1"/>
            <p:nvPr/>
          </p:nvSpPr>
          <p:spPr>
            <a:xfrm>
              <a:off x="7003209" y="5661086"/>
              <a:ext cx="1221535" cy="5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500"/>
                </a:lnSpc>
              </a:pPr>
              <a:r>
                <a:rPr lang="zh-CN" altLang="en-US" sz="20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兖矿集团</a:t>
              </a:r>
              <a:endParaRPr lang="en-US" altLang="zh-CN" sz="2000" b="1" kern="1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A5E6301C-5AA1-4D47-8D82-1FF8A146DD55}"/>
              </a:ext>
            </a:extLst>
          </p:cNvPr>
          <p:cNvGrpSpPr/>
          <p:nvPr/>
        </p:nvGrpSpPr>
        <p:grpSpPr>
          <a:xfrm>
            <a:off x="1358160" y="2268186"/>
            <a:ext cx="3992992" cy="4176030"/>
            <a:chOff x="463257" y="2014186"/>
            <a:chExt cx="3992992" cy="4176030"/>
          </a:xfrm>
        </p:grpSpPr>
        <p:graphicFrame>
          <p:nvGraphicFramePr>
            <p:cNvPr id="6" name="图表 5">
              <a:extLst>
                <a:ext uri="{FF2B5EF4-FFF2-40B4-BE49-F238E27FC236}">
                  <a16:creationId xmlns:a16="http://schemas.microsoft.com/office/drawing/2014/main" xmlns="" id="{52E81E94-3A2E-48C5-8910-96CA8F2C43C8}"/>
                </a:ext>
              </a:extLst>
            </p:cNvPr>
            <p:cNvGraphicFramePr/>
            <p:nvPr>
              <p:extLst/>
            </p:nvPr>
          </p:nvGraphicFramePr>
          <p:xfrm>
            <a:off x="463257" y="2014186"/>
            <a:ext cx="3992992" cy="4000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8D60A69E-A324-431C-A6D1-3EB444137F0D}"/>
                </a:ext>
              </a:extLst>
            </p:cNvPr>
            <p:cNvSpPr txBox="1"/>
            <p:nvPr/>
          </p:nvSpPr>
          <p:spPr>
            <a:xfrm>
              <a:off x="1187476" y="5688027"/>
              <a:ext cx="1221535" cy="5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500"/>
                </a:lnSpc>
              </a:pPr>
              <a:r>
                <a:rPr lang="zh-CN" altLang="en-US" sz="20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国家标准</a:t>
              </a:r>
              <a:endParaRPr lang="en-US" altLang="zh-CN" sz="2000" b="1" kern="1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E6B8C84B-A782-4B13-A006-AA008DDD51CB}"/>
                </a:ext>
              </a:extLst>
            </p:cNvPr>
            <p:cNvSpPr txBox="1"/>
            <p:nvPr/>
          </p:nvSpPr>
          <p:spPr>
            <a:xfrm>
              <a:off x="2671565" y="5682126"/>
              <a:ext cx="1221535" cy="5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500"/>
                </a:lnSpc>
              </a:pPr>
              <a:r>
                <a:rPr lang="zh-CN" altLang="en-US" sz="20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兖矿集团</a:t>
              </a:r>
              <a:endParaRPr lang="en-US" altLang="zh-CN" sz="2000" b="1" kern="1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B52556C1-46EB-4C80-A7CC-DD058E86D027}"/>
              </a:ext>
            </a:extLst>
          </p:cNvPr>
          <p:cNvGrpSpPr/>
          <p:nvPr/>
        </p:nvGrpSpPr>
        <p:grpSpPr>
          <a:xfrm>
            <a:off x="3032190" y="3054047"/>
            <a:ext cx="2434738" cy="2197100"/>
            <a:chOff x="2137287" y="2800047"/>
            <a:chExt cx="2434738" cy="2197100"/>
          </a:xfrm>
        </p:grpSpPr>
        <p:sp>
          <p:nvSpPr>
            <p:cNvPr id="80" name="Line 23">
              <a:extLst>
                <a:ext uri="{FF2B5EF4-FFF2-40B4-BE49-F238E27FC236}">
                  <a16:creationId xmlns:a16="http://schemas.microsoft.com/office/drawing/2014/main" xmlns="" id="{5800A3D4-149E-474B-AFD2-35DBD2ECC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3680" y="2800047"/>
              <a:ext cx="1753020" cy="0"/>
            </a:xfrm>
            <a:prstGeom prst="line">
              <a:avLst/>
            </a:prstGeom>
            <a:ln>
              <a:solidFill>
                <a:srgbClr val="3065A4"/>
              </a:solidFill>
              <a:headEnd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23">
              <a:extLst>
                <a:ext uri="{FF2B5EF4-FFF2-40B4-BE49-F238E27FC236}">
                  <a16:creationId xmlns:a16="http://schemas.microsoft.com/office/drawing/2014/main" xmlns="" id="{76D73CB2-AFAC-40B1-AFB1-FBA6124BD5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3680" y="4997147"/>
              <a:ext cx="1753020" cy="0"/>
            </a:xfrm>
            <a:prstGeom prst="line">
              <a:avLst/>
            </a:prstGeom>
            <a:ln>
              <a:solidFill>
                <a:srgbClr val="3065A4"/>
              </a:solidFill>
              <a:headEnd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xmlns="" id="{CCD2CA31-151D-4F15-A056-9DFBE25B7698}"/>
                </a:ext>
              </a:extLst>
            </p:cNvPr>
            <p:cNvCxnSpPr>
              <a:cxnSpLocks/>
            </p:cNvCxnSpPr>
            <p:nvPr/>
          </p:nvCxnSpPr>
          <p:spPr>
            <a:xfrm>
              <a:off x="3251200" y="2800047"/>
              <a:ext cx="0" cy="628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xmlns="" id="{5106B6CF-5288-4D40-B8BF-6D090A1028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200" y="4279900"/>
              <a:ext cx="0" cy="7172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xmlns="" id="{2797F9EE-676A-4D54-9090-EEA888A2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287" y="3582015"/>
              <a:ext cx="243473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比国家标准</a:t>
              </a:r>
              <a:endPara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缩短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17.75</a:t>
              </a:r>
              <a:r>
                <a:rPr lang="zh-CN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秒</a:t>
              </a:r>
              <a:endPara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endPara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0A9D28E3-7347-4B66-8DB9-9E71AA7A6E1F}"/>
              </a:ext>
            </a:extLst>
          </p:cNvPr>
          <p:cNvGrpSpPr/>
          <p:nvPr/>
        </p:nvGrpSpPr>
        <p:grpSpPr>
          <a:xfrm>
            <a:off x="8622173" y="3074672"/>
            <a:ext cx="2434738" cy="2286000"/>
            <a:chOff x="6500064" y="2826028"/>
            <a:chExt cx="2434738" cy="2286000"/>
          </a:xfrm>
        </p:grpSpPr>
        <p:sp>
          <p:nvSpPr>
            <p:cNvPr id="90" name="Line 23">
              <a:extLst>
                <a:ext uri="{FF2B5EF4-FFF2-40B4-BE49-F238E27FC236}">
                  <a16:creationId xmlns:a16="http://schemas.microsoft.com/office/drawing/2014/main" xmlns="" id="{E08F1A96-A7E7-4A6E-A866-86E8DE20C4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6457" y="2826028"/>
              <a:ext cx="1753020" cy="0"/>
            </a:xfrm>
            <a:prstGeom prst="line">
              <a:avLst/>
            </a:prstGeom>
            <a:ln>
              <a:solidFill>
                <a:srgbClr val="3065A4"/>
              </a:solidFill>
              <a:headEnd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23">
              <a:extLst>
                <a:ext uri="{FF2B5EF4-FFF2-40B4-BE49-F238E27FC236}">
                  <a16:creationId xmlns:a16="http://schemas.microsoft.com/office/drawing/2014/main" xmlns="" id="{D70B92DE-01A6-4053-9946-FF8E3047E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0434" y="5112028"/>
              <a:ext cx="1753020" cy="0"/>
            </a:xfrm>
            <a:prstGeom prst="line">
              <a:avLst/>
            </a:prstGeom>
            <a:ln>
              <a:solidFill>
                <a:srgbClr val="3065A4"/>
              </a:solidFill>
              <a:headEnd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xmlns="" id="{EF19AF0D-10F4-494B-8FAB-DF7B01496CC5}"/>
                </a:ext>
              </a:extLst>
            </p:cNvPr>
            <p:cNvCxnSpPr>
              <a:cxnSpLocks/>
            </p:cNvCxnSpPr>
            <p:nvPr/>
          </p:nvCxnSpPr>
          <p:spPr>
            <a:xfrm>
              <a:off x="7613977" y="2826028"/>
              <a:ext cx="0" cy="7559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xmlns="" id="{4D052A36-1248-4203-A0BA-6CA2C2663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3977" y="4305882"/>
              <a:ext cx="0" cy="8061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60">
              <a:extLst>
                <a:ext uri="{FF2B5EF4-FFF2-40B4-BE49-F238E27FC236}">
                  <a16:creationId xmlns:a16="http://schemas.microsoft.com/office/drawing/2014/main" xmlns="" id="{1352315C-7E2C-41BA-83E2-59F366EF7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064" y="3607996"/>
              <a:ext cx="243473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比国家标准</a:t>
              </a:r>
              <a:endPara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缩短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38.4</a:t>
              </a:r>
              <a:r>
                <a:rPr lang="zh-CN" altLang="zh-CN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秒</a:t>
              </a:r>
              <a:endPara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057A29BF-B195-4BDC-8D7E-99555EA894C3}"/>
              </a:ext>
            </a:extLst>
          </p:cNvPr>
          <p:cNvGrpSpPr/>
          <p:nvPr/>
        </p:nvGrpSpPr>
        <p:grpSpPr>
          <a:xfrm>
            <a:off x="0" y="149685"/>
            <a:ext cx="10035913" cy="465793"/>
            <a:chOff x="0" y="168112"/>
            <a:chExt cx="10035913" cy="465793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xmlns="" id="{C2162E1B-2786-4E40-806A-84E2B48A9495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xmlns="" id="{2A20692D-D05A-4054-967A-FD5103AEF86A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等腰三角形 49">
                <a:extLst>
                  <a:ext uri="{FF2B5EF4-FFF2-40B4-BE49-F238E27FC236}">
                    <a16:creationId xmlns:a16="http://schemas.microsoft.com/office/drawing/2014/main" xmlns="" id="{10D947B8-896E-4444-82DD-6F8D7AC44337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8" name="标题层">
              <a:extLst>
                <a:ext uri="{FF2B5EF4-FFF2-40B4-BE49-F238E27FC236}">
                  <a16:creationId xmlns:a16="http://schemas.microsoft.com/office/drawing/2014/main" xmlns="" id="{212AD082-58C8-4363-B6ED-82B6C8F4EBFD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三、严格对照标准，实现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超前预警、精准预控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的改造效果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C1430403-13E5-4EF6-8970-8551DB428A56}"/>
              </a:ext>
            </a:extLst>
          </p:cNvPr>
          <p:cNvGrpSpPr/>
          <p:nvPr/>
        </p:nvGrpSpPr>
        <p:grpSpPr>
          <a:xfrm>
            <a:off x="0" y="684618"/>
            <a:ext cx="4015608" cy="620653"/>
            <a:chOff x="5228367" y="771419"/>
            <a:chExt cx="4015608" cy="620653"/>
          </a:xfrm>
        </p:grpSpPr>
        <p:sp>
          <p:nvSpPr>
            <p:cNvPr id="52" name="圆角矩形 24">
              <a:extLst>
                <a:ext uri="{FF2B5EF4-FFF2-40B4-BE49-F238E27FC236}">
                  <a16:creationId xmlns:a16="http://schemas.microsoft.com/office/drawing/2014/main" xmlns="" id="{26F9649B-63AD-4C13-988D-4DC8449D3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3889506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xmlns="" id="{5372C028-E325-4757-8F16-64CC4CB9CCB8}"/>
                </a:ext>
              </a:extLst>
            </p:cNvPr>
            <p:cNvSpPr/>
            <p:nvPr/>
          </p:nvSpPr>
          <p:spPr>
            <a:xfrm>
              <a:off x="5375938" y="771419"/>
              <a:ext cx="3868037" cy="540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二是数据传输动态化及时化</a:t>
              </a: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51A7D47-DB4F-4CB1-9BE5-21AE0017B1A1}"/>
              </a:ext>
            </a:extLst>
          </p:cNvPr>
          <p:cNvGrpSpPr/>
          <p:nvPr/>
        </p:nvGrpSpPr>
        <p:grpSpPr>
          <a:xfrm>
            <a:off x="600757" y="1516605"/>
            <a:ext cx="11347017" cy="597890"/>
            <a:chOff x="600757" y="1516605"/>
            <a:chExt cx="11347017" cy="59789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8EB0DE71-1FFE-4F4A-AE8B-6787A715A8F8}"/>
                </a:ext>
              </a:extLst>
            </p:cNvPr>
            <p:cNvGrpSpPr/>
            <p:nvPr/>
          </p:nvGrpSpPr>
          <p:grpSpPr>
            <a:xfrm>
              <a:off x="600757" y="1518034"/>
              <a:ext cx="5774938" cy="596461"/>
              <a:chOff x="5642362" y="933794"/>
              <a:chExt cx="5774938" cy="596461"/>
            </a:xfrm>
          </p:grpSpPr>
          <p:sp>
            <p:nvSpPr>
              <p:cNvPr id="59" name="AutoShape 5">
                <a:extLst>
                  <a:ext uri="{FF2B5EF4-FFF2-40B4-BE49-F238E27FC236}">
                    <a16:creationId xmlns:a16="http://schemas.microsoft.com/office/drawing/2014/main" xmlns="" id="{BDB3319F-F252-4828-B0BD-725C7DFDE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362" y="933794"/>
                <a:ext cx="5774938" cy="596461"/>
              </a:xfrm>
              <a:prstGeom prst="roundRect">
                <a:avLst>
                  <a:gd name="adj" fmla="val 8380"/>
                </a:avLst>
              </a:prstGeom>
              <a:solidFill>
                <a:schemeClr val="bg1">
                  <a:lumMod val="95000"/>
                </a:schemeClr>
              </a:solidFill>
              <a:ln w="6350" algn="ctr">
                <a:noFill/>
                <a:round/>
                <a:headEnd/>
                <a:tailEnd/>
              </a:ln>
              <a:effectLst>
                <a:prstShdw prst="shdw18" dist="17961" dir="13500000">
                  <a:srgbClr val="0060C0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marL="342900" indent="-342900"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1B40C"/>
                  </a:buClr>
                  <a:buSzPct val="80000"/>
                  <a:buFont typeface="Wingdings" pitchFamily="2" charset="2"/>
                  <a:buNone/>
                  <a:defRPr/>
                </a:pPr>
                <a:endParaRPr lang="zh-CN" altLang="en-US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xmlns="" id="{1E7333D2-0C28-4861-99EC-BDA219E05E9D}"/>
                  </a:ext>
                </a:extLst>
              </p:cNvPr>
              <p:cNvSpPr/>
              <p:nvPr/>
            </p:nvSpPr>
            <p:spPr>
              <a:xfrm>
                <a:off x="6096000" y="1001067"/>
                <a:ext cx="5158785" cy="461665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改造升级后，系统整体效能</a:t>
                </a:r>
                <a:r>
                  <a:rPr lang="zh-CN" altLang="zh-CN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提高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30%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8C833EDB-CC4A-4B83-BE02-4512F75D37E2}"/>
                </a:ext>
              </a:extLst>
            </p:cNvPr>
            <p:cNvGrpSpPr/>
            <p:nvPr/>
          </p:nvGrpSpPr>
          <p:grpSpPr>
            <a:xfrm>
              <a:off x="6477636" y="1516605"/>
              <a:ext cx="5470138" cy="596461"/>
              <a:chOff x="5581788" y="933668"/>
              <a:chExt cx="3618851" cy="596461"/>
            </a:xfrm>
          </p:grpSpPr>
          <p:sp>
            <p:nvSpPr>
              <p:cNvPr id="36" name="AutoShape 5">
                <a:extLst>
                  <a:ext uri="{FF2B5EF4-FFF2-40B4-BE49-F238E27FC236}">
                    <a16:creationId xmlns:a16="http://schemas.microsoft.com/office/drawing/2014/main" xmlns="" id="{0C8C19A6-0267-4825-9D16-1CDE9168D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1788" y="933668"/>
                <a:ext cx="3618851" cy="596461"/>
              </a:xfrm>
              <a:prstGeom prst="roundRect">
                <a:avLst>
                  <a:gd name="adj" fmla="val 8380"/>
                </a:avLst>
              </a:prstGeom>
              <a:solidFill>
                <a:schemeClr val="bg1">
                  <a:lumMod val="95000"/>
                </a:schemeClr>
              </a:solidFill>
              <a:ln w="6350" algn="ctr">
                <a:noFill/>
                <a:round/>
                <a:headEnd/>
                <a:tailEnd/>
              </a:ln>
              <a:effectLst>
                <a:prstShdw prst="shdw18" dist="17961" dir="13500000">
                  <a:srgbClr val="0060C0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marL="342900" indent="-342900"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1B40C"/>
                  </a:buClr>
                  <a:buSzPct val="80000"/>
                  <a:buFont typeface="Wingdings" pitchFamily="2" charset="2"/>
                  <a:buNone/>
                  <a:defRPr/>
                </a:pPr>
                <a:endParaRPr lang="zh-CN" altLang="en-US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xmlns="" id="{A44685DF-8D92-4EE8-84DB-119B9C05FDAE}"/>
                  </a:ext>
                </a:extLst>
              </p:cNvPr>
              <p:cNvSpPr/>
              <p:nvPr/>
            </p:nvSpPr>
            <p:spPr>
              <a:xfrm>
                <a:off x="6096000" y="1001067"/>
                <a:ext cx="2207093" cy="461665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r>
                  <a:rPr lang="zh-CN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系统故障</a:t>
                </a:r>
                <a:r>
                  <a:rPr lang="zh-CN" altLang="zh-CN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下降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90%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4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15">
            <a:extLst>
              <a:ext uri="{FF2B5EF4-FFF2-40B4-BE49-F238E27FC236}">
                <a16:creationId xmlns:a16="http://schemas.microsoft.com/office/drawing/2014/main" xmlns="" id="{A5C16F22-D746-4FD0-B525-6371DAD64F21}"/>
              </a:ext>
            </a:extLst>
          </p:cNvPr>
          <p:cNvSpPr/>
          <p:nvPr/>
        </p:nvSpPr>
        <p:spPr bwMode="auto">
          <a:xfrm>
            <a:off x="5689553" y="1598291"/>
            <a:ext cx="5804328" cy="4216609"/>
          </a:xfrm>
          <a:prstGeom prst="roundRect">
            <a:avLst/>
          </a:prstGeom>
          <a:noFill/>
          <a:ln w="28575" cap="flat" cmpd="sng" algn="ctr">
            <a:solidFill>
              <a:srgbClr val="0067BB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xmlns="" id="{43BF9538-960A-4378-AE56-7D867C18111A}"/>
              </a:ext>
            </a:extLst>
          </p:cNvPr>
          <p:cNvGrpSpPr/>
          <p:nvPr/>
        </p:nvGrpSpPr>
        <p:grpSpPr>
          <a:xfrm>
            <a:off x="5234456" y="2045759"/>
            <a:ext cx="6964918" cy="2187530"/>
            <a:chOff x="5958755" y="926102"/>
            <a:chExt cx="6964918" cy="2187530"/>
          </a:xfrm>
        </p:grpSpPr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xmlns="" id="{52917CAA-4408-491E-9B30-0131ABE172E3}"/>
                </a:ext>
              </a:extLst>
            </p:cNvPr>
            <p:cNvGrpSpPr/>
            <p:nvPr/>
          </p:nvGrpSpPr>
          <p:grpSpPr>
            <a:xfrm>
              <a:off x="9327032" y="1392101"/>
              <a:ext cx="3596641" cy="1063212"/>
              <a:chOff x="3493167" y="5247291"/>
              <a:chExt cx="6890291" cy="1063212"/>
            </a:xfrm>
          </p:grpSpPr>
          <p:sp>
            <p:nvSpPr>
              <p:cNvPr id="153" name="文本框 152">
                <a:extLst>
                  <a:ext uri="{FF2B5EF4-FFF2-40B4-BE49-F238E27FC236}">
                    <a16:creationId xmlns:a16="http://schemas.microsoft.com/office/drawing/2014/main" xmlns="" id="{FA5C8739-6186-4FAC-9142-1C7D398C6C4A}"/>
                  </a:ext>
                </a:extLst>
              </p:cNvPr>
              <p:cNvSpPr txBox="1"/>
              <p:nvPr/>
            </p:nvSpPr>
            <p:spPr>
              <a:xfrm>
                <a:off x="3493167" y="5276573"/>
                <a:ext cx="6890291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500"/>
                  </a:lnSpc>
                </a:pPr>
                <a:r>
                  <a:rPr lang="zh-CN" altLang="zh-CN" sz="2000" b="1" kern="1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年节约费用</a:t>
                </a:r>
                <a:endParaRPr lang="en-US" altLang="zh-CN" sz="20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ts val="3500"/>
                  </a:lnSpc>
                </a:pPr>
                <a:r>
                  <a:rPr lang="en-US" altLang="zh-CN" sz="2000" b="1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240</a:t>
                </a:r>
                <a:r>
                  <a:rPr lang="zh-CN" altLang="zh-CN" sz="2000" b="1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万元</a:t>
                </a:r>
                <a:endParaRPr lang="en-US" altLang="zh-CN" sz="2000" b="1" kern="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矩形: 圆角 15">
                <a:extLst>
                  <a:ext uri="{FF2B5EF4-FFF2-40B4-BE49-F238E27FC236}">
                    <a16:creationId xmlns:a16="http://schemas.microsoft.com/office/drawing/2014/main" xmlns="" id="{AEDD92C5-20E5-42A1-BE62-6E3B2DA9B976}"/>
                  </a:ext>
                </a:extLst>
              </p:cNvPr>
              <p:cNvSpPr/>
              <p:nvPr/>
            </p:nvSpPr>
            <p:spPr bwMode="auto">
              <a:xfrm>
                <a:off x="5022570" y="5247291"/>
                <a:ext cx="3741106" cy="1063212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67BB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xmlns="" id="{0D37C6E7-CC74-48E7-916C-EC3F2AE01009}"/>
                </a:ext>
              </a:extLst>
            </p:cNvPr>
            <p:cNvGrpSpPr/>
            <p:nvPr/>
          </p:nvGrpSpPr>
          <p:grpSpPr>
            <a:xfrm>
              <a:off x="5958755" y="926102"/>
              <a:ext cx="1034522" cy="1034522"/>
              <a:chOff x="335360" y="3737452"/>
              <a:chExt cx="1228511" cy="1228512"/>
            </a:xfrm>
          </p:grpSpPr>
          <p:sp>
            <p:nvSpPr>
              <p:cNvPr id="151" name="Oval 7">
                <a:extLst>
                  <a:ext uri="{FF2B5EF4-FFF2-40B4-BE49-F238E27FC236}">
                    <a16:creationId xmlns:a16="http://schemas.microsoft.com/office/drawing/2014/main" xmlns="" id="{ED09349B-BCD9-49E3-A422-D2D6A4B0670A}"/>
                  </a:ext>
                </a:extLst>
              </p:cNvPr>
              <p:cNvSpPr/>
              <p:nvPr/>
            </p:nvSpPr>
            <p:spPr bwMode="auto">
              <a:xfrm>
                <a:off x="335360" y="3737452"/>
                <a:ext cx="1228511" cy="1228512"/>
              </a:xfrm>
              <a:prstGeom prst="ellipse">
                <a:avLst/>
              </a:prstGeom>
              <a:gradFill>
                <a:gsLst>
                  <a:gs pos="0">
                    <a:srgbClr val="0060C0">
                      <a:alpha val="87999"/>
                    </a:srgbClr>
                  </a:gs>
                  <a:gs pos="100000">
                    <a:srgbClr val="003B76"/>
                  </a:gs>
                </a:gsLst>
                <a:lin ang="5400000" scaled="1"/>
              </a:gradFill>
              <a:ln w="635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25400" dist="38100" dir="1800000" sx="96000" sy="96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TextBox 18">
                <a:extLst>
                  <a:ext uri="{FF2B5EF4-FFF2-40B4-BE49-F238E27FC236}">
                    <a16:creationId xmlns:a16="http://schemas.microsoft.com/office/drawing/2014/main" xmlns="" id="{314D61BE-1361-4F73-8F63-6EAC497BFC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94" y="3936045"/>
                <a:ext cx="1041645" cy="767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各类</a:t>
                </a:r>
                <a:endPara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传感器</a:t>
                </a: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xmlns="" id="{2DAF5DEE-9B31-4845-B8EE-5CAA6579A9D8}"/>
                </a:ext>
              </a:extLst>
            </p:cNvPr>
            <p:cNvGrpSpPr/>
            <p:nvPr/>
          </p:nvGrpSpPr>
          <p:grpSpPr>
            <a:xfrm>
              <a:off x="7231652" y="1044460"/>
              <a:ext cx="2874966" cy="1137098"/>
              <a:chOff x="2993332" y="3358386"/>
              <a:chExt cx="2874966" cy="1137098"/>
            </a:xfrm>
          </p:grpSpPr>
          <p:grpSp>
            <p:nvGrpSpPr>
              <p:cNvPr id="145" name="组合 144">
                <a:extLst>
                  <a:ext uri="{FF2B5EF4-FFF2-40B4-BE49-F238E27FC236}">
                    <a16:creationId xmlns:a16="http://schemas.microsoft.com/office/drawing/2014/main" xmlns="" id="{6EC4AD6F-5ECC-4650-9247-5010CA5D3D46}"/>
                  </a:ext>
                </a:extLst>
              </p:cNvPr>
              <p:cNvGrpSpPr/>
              <p:nvPr/>
            </p:nvGrpSpPr>
            <p:grpSpPr>
              <a:xfrm>
                <a:off x="2993333" y="3358386"/>
                <a:ext cx="2874965" cy="494957"/>
                <a:chOff x="2121908" y="3696108"/>
                <a:chExt cx="2874965" cy="494957"/>
              </a:xfrm>
            </p:grpSpPr>
            <p:sp>
              <p:nvSpPr>
                <p:cNvPr id="149" name="Freeform 6">
                  <a:extLst>
                    <a:ext uri="{FF2B5EF4-FFF2-40B4-BE49-F238E27FC236}">
                      <a16:creationId xmlns:a16="http://schemas.microsoft.com/office/drawing/2014/main" xmlns="" id="{97067CC6-D592-4D92-8B4C-AB014AC8703C}"/>
                    </a:ext>
                  </a:extLst>
                </p:cNvPr>
                <p:cNvSpPr/>
                <p:nvPr/>
              </p:nvSpPr>
              <p:spPr bwMode="auto">
                <a:xfrm>
                  <a:off x="2133568" y="3716713"/>
                  <a:ext cx="2779025" cy="474352"/>
                </a:xfrm>
                <a:custGeom>
                  <a:avLst/>
                  <a:gdLst>
                    <a:gd name="connsiteX0" fmla="*/ 0 w 7301111"/>
                    <a:gd name="connsiteY0" fmla="*/ 0 h 1083733"/>
                    <a:gd name="connsiteX1" fmla="*/ 7301111 w 7301111"/>
                    <a:gd name="connsiteY1" fmla="*/ 0 h 1083733"/>
                    <a:gd name="connsiteX2" fmla="*/ 7301111 w 7301111"/>
                    <a:gd name="connsiteY2" fmla="*/ 1083733 h 1083733"/>
                    <a:gd name="connsiteX3" fmla="*/ 0 w 7301111"/>
                    <a:gd name="connsiteY3" fmla="*/ 1083733 h 1083733"/>
                    <a:gd name="connsiteX4" fmla="*/ 0 w 7301111"/>
                    <a:gd name="connsiteY4" fmla="*/ 0 h 1083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01111" h="1083733">
                      <a:moveTo>
                        <a:pt x="0" y="0"/>
                      </a:moveTo>
                      <a:lnTo>
                        <a:pt x="7301111" y="0"/>
                      </a:lnTo>
                      <a:lnTo>
                        <a:pt x="7301111" y="1083733"/>
                      </a:lnTo>
                      <a:lnTo>
                        <a:pt x="0" y="10837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6350" algn="ctr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92075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1B40C"/>
                    </a:buClr>
                    <a:buFont typeface="Wingdings" pitchFamily="2" charset="2"/>
                    <a:buNone/>
                  </a:pPr>
                  <a:endParaRPr lang="en-GB" sz="16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0" name="Rectangle 25">
                  <a:extLst>
                    <a:ext uri="{FF2B5EF4-FFF2-40B4-BE49-F238E27FC236}">
                      <a16:creationId xmlns:a16="http://schemas.microsoft.com/office/drawing/2014/main" xmlns="" id="{066CB451-E283-4150-A4CB-73733F27F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1908" y="3696108"/>
                  <a:ext cx="2874965" cy="435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lvl="0" algn="ctr" defTabSz="933450" fontAlgn="base">
                    <a:lnSpc>
                      <a:spcPts val="3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zh-CN" altLang="en-US" b="1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本部矿井减少投入</a:t>
                  </a:r>
                  <a:r>
                    <a:rPr lang="en-US" altLang="zh-CN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115</a:t>
                  </a:r>
                  <a:r>
                    <a:rPr lang="zh-CN" altLang="en-US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台</a:t>
                  </a:r>
                  <a:endParaRPr lang="zh-CN" altLang="en-US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46" name="组合 145">
                <a:extLst>
                  <a:ext uri="{FF2B5EF4-FFF2-40B4-BE49-F238E27FC236}">
                    <a16:creationId xmlns:a16="http://schemas.microsoft.com/office/drawing/2014/main" xmlns="" id="{0D25DBF0-3687-46C0-959A-BD94D5FA1F94}"/>
                  </a:ext>
                </a:extLst>
              </p:cNvPr>
              <p:cNvGrpSpPr/>
              <p:nvPr/>
            </p:nvGrpSpPr>
            <p:grpSpPr>
              <a:xfrm>
                <a:off x="2993332" y="4000527"/>
                <a:ext cx="2874965" cy="494957"/>
                <a:chOff x="2121908" y="3696108"/>
                <a:chExt cx="2874965" cy="494957"/>
              </a:xfrm>
            </p:grpSpPr>
            <p:sp>
              <p:nvSpPr>
                <p:cNvPr id="147" name="Freeform 6">
                  <a:extLst>
                    <a:ext uri="{FF2B5EF4-FFF2-40B4-BE49-F238E27FC236}">
                      <a16:creationId xmlns:a16="http://schemas.microsoft.com/office/drawing/2014/main" xmlns="" id="{C2AFAA04-499A-44F2-86E7-B6DB2EA86458}"/>
                    </a:ext>
                  </a:extLst>
                </p:cNvPr>
                <p:cNvSpPr/>
                <p:nvPr/>
              </p:nvSpPr>
              <p:spPr bwMode="auto">
                <a:xfrm>
                  <a:off x="2133568" y="3716713"/>
                  <a:ext cx="2779025" cy="474352"/>
                </a:xfrm>
                <a:custGeom>
                  <a:avLst/>
                  <a:gdLst>
                    <a:gd name="connsiteX0" fmla="*/ 0 w 7301111"/>
                    <a:gd name="connsiteY0" fmla="*/ 0 h 1083733"/>
                    <a:gd name="connsiteX1" fmla="*/ 7301111 w 7301111"/>
                    <a:gd name="connsiteY1" fmla="*/ 0 h 1083733"/>
                    <a:gd name="connsiteX2" fmla="*/ 7301111 w 7301111"/>
                    <a:gd name="connsiteY2" fmla="*/ 1083733 h 1083733"/>
                    <a:gd name="connsiteX3" fmla="*/ 0 w 7301111"/>
                    <a:gd name="connsiteY3" fmla="*/ 1083733 h 1083733"/>
                    <a:gd name="connsiteX4" fmla="*/ 0 w 7301111"/>
                    <a:gd name="connsiteY4" fmla="*/ 0 h 1083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01111" h="1083733">
                      <a:moveTo>
                        <a:pt x="0" y="0"/>
                      </a:moveTo>
                      <a:lnTo>
                        <a:pt x="7301111" y="0"/>
                      </a:lnTo>
                      <a:lnTo>
                        <a:pt x="7301111" y="1083733"/>
                      </a:lnTo>
                      <a:lnTo>
                        <a:pt x="0" y="10837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6350" algn="ctr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92075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1B40C"/>
                    </a:buClr>
                    <a:buFont typeface="Wingdings" pitchFamily="2" charset="2"/>
                    <a:buNone/>
                  </a:pPr>
                  <a:endParaRPr lang="en-GB" sz="16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48" name="Rectangle 25">
                  <a:extLst>
                    <a:ext uri="{FF2B5EF4-FFF2-40B4-BE49-F238E27FC236}">
                      <a16:creationId xmlns:a16="http://schemas.microsoft.com/office/drawing/2014/main" xmlns="" id="{0F9EEDB0-B25B-44AC-94A0-59DCBC2F7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1908" y="3696108"/>
                  <a:ext cx="2874965" cy="435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lvl="0" algn="ctr" defTabSz="933450" fontAlgn="base">
                    <a:lnSpc>
                      <a:spcPts val="3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zh-CN" altLang="en-US" b="1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分站减少投入</a:t>
                  </a:r>
                  <a:r>
                    <a:rPr lang="en-US" altLang="zh-CN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99</a:t>
                  </a:r>
                  <a:r>
                    <a:rPr lang="zh-CN" altLang="en-US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台</a:t>
                  </a:r>
                  <a:endParaRPr lang="zh-CN" altLang="en-US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xmlns="" id="{544C44C3-3CE0-43AF-904E-53E0B54ABF09}"/>
                </a:ext>
              </a:extLst>
            </p:cNvPr>
            <p:cNvGrpSpPr/>
            <p:nvPr/>
          </p:nvGrpSpPr>
          <p:grpSpPr>
            <a:xfrm>
              <a:off x="5958755" y="2079110"/>
              <a:ext cx="1034522" cy="1034522"/>
              <a:chOff x="335360" y="3737452"/>
              <a:chExt cx="1228511" cy="1228512"/>
            </a:xfrm>
          </p:grpSpPr>
          <p:sp>
            <p:nvSpPr>
              <p:cNvPr id="143" name="Oval 7">
                <a:extLst>
                  <a:ext uri="{FF2B5EF4-FFF2-40B4-BE49-F238E27FC236}">
                    <a16:creationId xmlns:a16="http://schemas.microsoft.com/office/drawing/2014/main" xmlns="" id="{119B0D8E-D26A-4F8F-BBA6-DD8C2C440C4A}"/>
                  </a:ext>
                </a:extLst>
              </p:cNvPr>
              <p:cNvSpPr/>
              <p:nvPr/>
            </p:nvSpPr>
            <p:spPr bwMode="auto">
              <a:xfrm>
                <a:off x="335360" y="3737452"/>
                <a:ext cx="1228511" cy="1228512"/>
              </a:xfrm>
              <a:prstGeom prst="ellipse">
                <a:avLst/>
              </a:prstGeom>
              <a:gradFill>
                <a:gsLst>
                  <a:gs pos="0">
                    <a:srgbClr val="0060C0">
                      <a:alpha val="87999"/>
                    </a:srgbClr>
                  </a:gs>
                  <a:gs pos="100000">
                    <a:srgbClr val="003B76"/>
                  </a:gs>
                </a:gsLst>
                <a:lin ang="5400000" scaled="1"/>
              </a:gradFill>
              <a:ln w="635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25400" dist="38100" dir="1800000" sx="96000" sy="96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TextBox 18">
                <a:extLst>
                  <a:ext uri="{FF2B5EF4-FFF2-40B4-BE49-F238E27FC236}">
                    <a16:creationId xmlns:a16="http://schemas.microsoft.com/office/drawing/2014/main" xmlns="" id="{1BA32A11-D684-475D-92DE-5ED14A3C8E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93" y="4126582"/>
                <a:ext cx="1041645" cy="438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电源箱</a:t>
                </a:r>
              </a:p>
            </p:txBody>
          </p: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xmlns="" id="{AD031D8A-B0A3-4EB2-B7D7-1EFC2729C40B}"/>
                </a:ext>
              </a:extLst>
            </p:cNvPr>
            <p:cNvGrpSpPr/>
            <p:nvPr/>
          </p:nvGrpSpPr>
          <p:grpSpPr>
            <a:xfrm>
              <a:off x="7243312" y="2502447"/>
              <a:ext cx="2874965" cy="494957"/>
              <a:chOff x="2121908" y="3696108"/>
              <a:chExt cx="2874965" cy="494957"/>
            </a:xfrm>
          </p:grpSpPr>
          <p:sp>
            <p:nvSpPr>
              <p:cNvPr id="141" name="Freeform 6">
                <a:extLst>
                  <a:ext uri="{FF2B5EF4-FFF2-40B4-BE49-F238E27FC236}">
                    <a16:creationId xmlns:a16="http://schemas.microsoft.com/office/drawing/2014/main" xmlns="" id="{0CAA26D9-A663-4B99-8E9A-6908A5FBB37D}"/>
                  </a:ext>
                </a:extLst>
              </p:cNvPr>
              <p:cNvSpPr/>
              <p:nvPr/>
            </p:nvSpPr>
            <p:spPr bwMode="auto">
              <a:xfrm>
                <a:off x="2133568" y="3716713"/>
                <a:ext cx="2779025" cy="47435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6350" algn="ctr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92075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1B40C"/>
                  </a:buClr>
                  <a:buFont typeface="Wingdings" pitchFamily="2" charset="2"/>
                  <a:buNone/>
                </a:pPr>
                <a:endParaRPr lang="en-GB" sz="16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2" name="Rectangle 25">
                <a:extLst>
                  <a:ext uri="{FF2B5EF4-FFF2-40B4-BE49-F238E27FC236}">
                    <a16:creationId xmlns:a16="http://schemas.microsoft.com/office/drawing/2014/main" xmlns="" id="{0A81729B-04B8-4604-8B3D-5C640CE8D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908" y="3696108"/>
                <a:ext cx="2874965" cy="43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93345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减少投入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83</a:t>
                </a:r>
                <a:r>
                  <a:rPr lang="zh-CN" altLang="en-US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台</a:t>
                </a:r>
              </a:p>
            </p:txBody>
          </p:sp>
        </p:grp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xmlns="" id="{68DD4776-24B4-48CE-909E-AB39589F241F}"/>
              </a:ext>
            </a:extLst>
          </p:cNvPr>
          <p:cNvGrpSpPr/>
          <p:nvPr/>
        </p:nvGrpSpPr>
        <p:grpSpPr>
          <a:xfrm>
            <a:off x="5234456" y="4265973"/>
            <a:ext cx="6862266" cy="1067368"/>
            <a:chOff x="6061407" y="3807644"/>
            <a:chExt cx="6862266" cy="1067368"/>
          </a:xfrm>
        </p:grpSpPr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xmlns="" id="{85E31202-F4FE-476F-93C8-41579455533D}"/>
                </a:ext>
              </a:extLst>
            </p:cNvPr>
            <p:cNvGrpSpPr/>
            <p:nvPr/>
          </p:nvGrpSpPr>
          <p:grpSpPr>
            <a:xfrm>
              <a:off x="6061407" y="3840490"/>
              <a:ext cx="1034522" cy="1034522"/>
              <a:chOff x="335360" y="3737452"/>
              <a:chExt cx="1228511" cy="1228512"/>
            </a:xfrm>
          </p:grpSpPr>
          <p:sp>
            <p:nvSpPr>
              <p:cNvPr id="170" name="Oval 7">
                <a:extLst>
                  <a:ext uri="{FF2B5EF4-FFF2-40B4-BE49-F238E27FC236}">
                    <a16:creationId xmlns:a16="http://schemas.microsoft.com/office/drawing/2014/main" xmlns="" id="{12EBAA2D-9FF7-4221-AF8C-144AD8997567}"/>
                  </a:ext>
                </a:extLst>
              </p:cNvPr>
              <p:cNvSpPr/>
              <p:nvPr/>
            </p:nvSpPr>
            <p:spPr bwMode="auto">
              <a:xfrm>
                <a:off x="335360" y="3737452"/>
                <a:ext cx="1228511" cy="1228512"/>
              </a:xfrm>
              <a:prstGeom prst="ellipse">
                <a:avLst/>
              </a:prstGeom>
              <a:gradFill>
                <a:gsLst>
                  <a:gs pos="0">
                    <a:srgbClr val="0060C0">
                      <a:alpha val="87999"/>
                    </a:srgbClr>
                  </a:gs>
                  <a:gs pos="100000">
                    <a:srgbClr val="003B76"/>
                  </a:gs>
                </a:gsLst>
                <a:lin ang="5400000" scaled="1"/>
              </a:gradFill>
              <a:ln w="635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25400" dist="38100" dir="1800000" sx="96000" sy="96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1" name="TextBox 18">
                <a:extLst>
                  <a:ext uri="{FF2B5EF4-FFF2-40B4-BE49-F238E27FC236}">
                    <a16:creationId xmlns:a16="http://schemas.microsoft.com/office/drawing/2014/main" xmlns="" id="{AEC6F580-D009-4476-9258-CA9F377A3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851" y="3936045"/>
                <a:ext cx="767528" cy="767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维护</a:t>
                </a:r>
                <a:endPara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人员</a:t>
                </a:r>
              </a:p>
            </p:txBody>
          </p:sp>
        </p:grpSp>
        <p:grpSp>
          <p:nvGrpSpPr>
            <p:cNvPr id="164" name="组合 163">
              <a:extLst>
                <a:ext uri="{FF2B5EF4-FFF2-40B4-BE49-F238E27FC236}">
                  <a16:creationId xmlns:a16="http://schemas.microsoft.com/office/drawing/2014/main" xmlns="" id="{11E3E074-B68E-4782-A0E5-B955C0F4B7F8}"/>
                </a:ext>
              </a:extLst>
            </p:cNvPr>
            <p:cNvGrpSpPr/>
            <p:nvPr/>
          </p:nvGrpSpPr>
          <p:grpSpPr>
            <a:xfrm>
              <a:off x="7282861" y="4174246"/>
              <a:ext cx="2802346" cy="477054"/>
              <a:chOff x="2076529" y="3714011"/>
              <a:chExt cx="1749598" cy="477054"/>
            </a:xfrm>
          </p:grpSpPr>
          <p:sp>
            <p:nvSpPr>
              <p:cNvPr id="168" name="Freeform 6">
                <a:extLst>
                  <a:ext uri="{FF2B5EF4-FFF2-40B4-BE49-F238E27FC236}">
                    <a16:creationId xmlns:a16="http://schemas.microsoft.com/office/drawing/2014/main" xmlns="" id="{C8067996-D763-4F44-A9C2-850CE43B2697}"/>
                  </a:ext>
                </a:extLst>
              </p:cNvPr>
              <p:cNvSpPr/>
              <p:nvPr/>
            </p:nvSpPr>
            <p:spPr bwMode="auto">
              <a:xfrm>
                <a:off x="2133569" y="3716713"/>
                <a:ext cx="1660587" cy="47435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6350" algn="ctr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92075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1B40C"/>
                  </a:buClr>
                  <a:buFont typeface="Wingdings" pitchFamily="2" charset="2"/>
                  <a:buNone/>
                </a:pPr>
                <a:endParaRPr lang="en-GB" sz="16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9" name="Rectangle 25">
                <a:extLst>
                  <a:ext uri="{FF2B5EF4-FFF2-40B4-BE49-F238E27FC236}">
                    <a16:creationId xmlns:a16="http://schemas.microsoft.com/office/drawing/2014/main" xmlns="" id="{190460B1-E53C-4A7A-A5EC-254056B61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6529" y="3714011"/>
                <a:ext cx="1749598" cy="44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93345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维护人员缩减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36</a:t>
                </a:r>
                <a:r>
                  <a:rPr lang="zh-CN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</a:t>
                </a:r>
                <a:endPara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xmlns="" id="{98654DF6-9B94-44D2-9923-53E9311417EE}"/>
                </a:ext>
              </a:extLst>
            </p:cNvPr>
            <p:cNvGrpSpPr/>
            <p:nvPr/>
          </p:nvGrpSpPr>
          <p:grpSpPr>
            <a:xfrm>
              <a:off x="9327032" y="3807644"/>
              <a:ext cx="3596641" cy="1063212"/>
              <a:chOff x="3493167" y="5247291"/>
              <a:chExt cx="6890291" cy="1063212"/>
            </a:xfrm>
          </p:grpSpPr>
          <p:sp>
            <p:nvSpPr>
              <p:cNvPr id="166" name="文本框 165">
                <a:extLst>
                  <a:ext uri="{FF2B5EF4-FFF2-40B4-BE49-F238E27FC236}">
                    <a16:creationId xmlns:a16="http://schemas.microsoft.com/office/drawing/2014/main" xmlns="" id="{82274893-586B-44D2-9ED6-8B29CA4B27EA}"/>
                  </a:ext>
                </a:extLst>
              </p:cNvPr>
              <p:cNvSpPr txBox="1"/>
              <p:nvPr/>
            </p:nvSpPr>
            <p:spPr>
              <a:xfrm>
                <a:off x="3493167" y="5276573"/>
                <a:ext cx="6890291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500"/>
                  </a:lnSpc>
                </a:pPr>
                <a:r>
                  <a:rPr lang="zh-CN" altLang="zh-CN" sz="2000" b="1" kern="1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年节约</a:t>
                </a:r>
                <a:r>
                  <a:rPr lang="zh-CN" altLang="en-US" sz="2000" b="1" kern="1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人工费用</a:t>
                </a:r>
                <a:endParaRPr lang="en-US" altLang="zh-CN" sz="20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ts val="3500"/>
                  </a:lnSpc>
                </a:pPr>
                <a:r>
                  <a:rPr lang="en-US" altLang="zh-CN" sz="2000" b="1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200</a:t>
                </a:r>
                <a:r>
                  <a:rPr lang="zh-CN" altLang="zh-CN" sz="2000" b="1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万元</a:t>
                </a:r>
                <a:endParaRPr lang="en-US" altLang="zh-CN" sz="2000" b="1" kern="1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矩形: 圆角 15">
                <a:extLst>
                  <a:ext uri="{FF2B5EF4-FFF2-40B4-BE49-F238E27FC236}">
                    <a16:creationId xmlns:a16="http://schemas.microsoft.com/office/drawing/2014/main" xmlns="" id="{84FF7570-45B6-4476-B110-8ED1796649BC}"/>
                  </a:ext>
                </a:extLst>
              </p:cNvPr>
              <p:cNvSpPr/>
              <p:nvPr/>
            </p:nvSpPr>
            <p:spPr bwMode="auto">
              <a:xfrm>
                <a:off x="5022568" y="5247291"/>
                <a:ext cx="3741108" cy="1063212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67BB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3243BE5-0C00-4D7C-B1E6-44E8A5C1DE21}"/>
              </a:ext>
            </a:extLst>
          </p:cNvPr>
          <p:cNvGrpSpPr/>
          <p:nvPr/>
        </p:nvGrpSpPr>
        <p:grpSpPr>
          <a:xfrm>
            <a:off x="718735" y="1590961"/>
            <a:ext cx="4209812" cy="4824945"/>
            <a:chOff x="547348" y="1032654"/>
            <a:chExt cx="4209812" cy="4824945"/>
          </a:xfrm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xmlns="" id="{FE6CE973-8077-47BC-85E4-0FDE2E0F514A}"/>
                </a:ext>
              </a:extLst>
            </p:cNvPr>
            <p:cNvGrpSpPr/>
            <p:nvPr/>
          </p:nvGrpSpPr>
          <p:grpSpPr>
            <a:xfrm>
              <a:off x="579192" y="1032654"/>
              <a:ext cx="4152357" cy="2396346"/>
              <a:chOff x="8128329" y="1235249"/>
              <a:chExt cx="3768183" cy="2465102"/>
            </a:xfrm>
          </p:grpSpPr>
          <p:pic>
            <p:nvPicPr>
              <p:cNvPr id="178" name="图片 177">
                <a:extLst>
                  <a:ext uri="{FF2B5EF4-FFF2-40B4-BE49-F238E27FC236}">
                    <a16:creationId xmlns:a16="http://schemas.microsoft.com/office/drawing/2014/main" xmlns="" id="{DE9CFDE3-D7AF-4459-B12F-8AB573176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8329" y="1235249"/>
                <a:ext cx="3768183" cy="246510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9" name="文本框 178">
                <a:extLst>
                  <a:ext uri="{FF2B5EF4-FFF2-40B4-BE49-F238E27FC236}">
                    <a16:creationId xmlns:a16="http://schemas.microsoft.com/office/drawing/2014/main" xmlns="" id="{1A55821F-0EF6-4D9B-A51D-7137CDE27AA1}"/>
                  </a:ext>
                </a:extLst>
              </p:cNvPr>
              <p:cNvSpPr txBox="1"/>
              <p:nvPr/>
            </p:nvSpPr>
            <p:spPr>
              <a:xfrm>
                <a:off x="8128873" y="1242789"/>
                <a:ext cx="3767639" cy="411590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000" b="1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升级前数据根据分站巡检周期采集</a:t>
                </a:r>
              </a:p>
            </p:txBody>
          </p:sp>
        </p:grpSp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xmlns="" id="{9170327E-0D10-4A36-93F4-3BDA7F3960B3}"/>
                </a:ext>
              </a:extLst>
            </p:cNvPr>
            <p:cNvGrpSpPr/>
            <p:nvPr/>
          </p:nvGrpSpPr>
          <p:grpSpPr>
            <a:xfrm>
              <a:off x="547348" y="3393238"/>
              <a:ext cx="4209812" cy="2464361"/>
              <a:chOff x="8160347" y="3918771"/>
              <a:chExt cx="3726812" cy="2374063"/>
            </a:xfrm>
          </p:grpSpPr>
          <p:pic>
            <p:nvPicPr>
              <p:cNvPr id="176" name="图片 175">
                <a:extLst>
                  <a:ext uri="{FF2B5EF4-FFF2-40B4-BE49-F238E27FC236}">
                    <a16:creationId xmlns:a16="http://schemas.microsoft.com/office/drawing/2014/main" xmlns="" id="{60E56269-9043-4869-86A3-92C7CD67C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3018" y="3918771"/>
                <a:ext cx="3704141" cy="23740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xmlns="" id="{EE9A2896-F991-4ED3-81F7-111AF600A67E}"/>
                  </a:ext>
                </a:extLst>
              </p:cNvPr>
              <p:cNvSpPr txBox="1"/>
              <p:nvPr/>
            </p:nvSpPr>
            <p:spPr>
              <a:xfrm>
                <a:off x="8160347" y="3925832"/>
                <a:ext cx="3704141" cy="385449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000" b="1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升级后数据根据分站巡检周期采集</a:t>
                </a:r>
              </a:p>
            </p:txBody>
          </p: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96E8BC46-AE9A-448A-9D13-F3491862A461}"/>
              </a:ext>
            </a:extLst>
          </p:cNvPr>
          <p:cNvGrpSpPr/>
          <p:nvPr/>
        </p:nvGrpSpPr>
        <p:grpSpPr>
          <a:xfrm>
            <a:off x="0" y="171601"/>
            <a:ext cx="10035913" cy="465793"/>
            <a:chOff x="0" y="168112"/>
            <a:chExt cx="10035913" cy="465793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CA20A4D3-CE72-49BC-A5CA-6A8B6D663A01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xmlns="" id="{C6132D11-CB86-4A01-957B-C7FA01922510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等腰三角形 59">
                <a:extLst>
                  <a:ext uri="{FF2B5EF4-FFF2-40B4-BE49-F238E27FC236}">
                    <a16:creationId xmlns:a16="http://schemas.microsoft.com/office/drawing/2014/main" xmlns="" id="{F439FFE4-883E-4CBB-8E8D-B99A8E95CCD2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8" name="标题层">
              <a:extLst>
                <a:ext uri="{FF2B5EF4-FFF2-40B4-BE49-F238E27FC236}">
                  <a16:creationId xmlns:a16="http://schemas.microsoft.com/office/drawing/2014/main" xmlns="" id="{70E9CAE8-F54C-4E3E-AEA1-919BA4544728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三、严格对照标准，实现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超前预警、精准预控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的改造效果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99CB03EF-A396-48B7-9D4A-773DA0F603E4}"/>
              </a:ext>
            </a:extLst>
          </p:cNvPr>
          <p:cNvGrpSpPr/>
          <p:nvPr/>
        </p:nvGrpSpPr>
        <p:grpSpPr>
          <a:xfrm>
            <a:off x="0" y="684618"/>
            <a:ext cx="4015608" cy="620653"/>
            <a:chOff x="5228367" y="771419"/>
            <a:chExt cx="4015608" cy="620653"/>
          </a:xfrm>
        </p:grpSpPr>
        <p:sp>
          <p:nvSpPr>
            <p:cNvPr id="62" name="圆角矩形 24">
              <a:extLst>
                <a:ext uri="{FF2B5EF4-FFF2-40B4-BE49-F238E27FC236}">
                  <a16:creationId xmlns:a16="http://schemas.microsoft.com/office/drawing/2014/main" xmlns="" id="{91861A4A-057C-40D0-A401-FE6F841CE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3889506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xmlns="" id="{FCA9E286-D466-4851-BCF4-E7EDC9C10EA5}"/>
                </a:ext>
              </a:extLst>
            </p:cNvPr>
            <p:cNvSpPr/>
            <p:nvPr/>
          </p:nvSpPr>
          <p:spPr>
            <a:xfrm>
              <a:off x="5375938" y="771419"/>
              <a:ext cx="3868037" cy="540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三是区域布置集中化少人化</a:t>
              </a: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9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4493BCEC-9C6D-47D9-9B43-065E2A1E9A07}"/>
              </a:ext>
            </a:extLst>
          </p:cNvPr>
          <p:cNvGrpSpPr/>
          <p:nvPr/>
        </p:nvGrpSpPr>
        <p:grpSpPr>
          <a:xfrm>
            <a:off x="0" y="171601"/>
            <a:ext cx="10035913" cy="465793"/>
            <a:chOff x="0" y="168112"/>
            <a:chExt cx="10035913" cy="46579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xmlns="" id="{57B9F196-A9FD-453D-88E6-1B387D1CB51E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xmlns="" id="{46F4EC1B-AF2D-4F8B-BCA3-EAD6A43520B3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>
                <a:extLst>
                  <a:ext uri="{FF2B5EF4-FFF2-40B4-BE49-F238E27FC236}">
                    <a16:creationId xmlns:a16="http://schemas.microsoft.com/office/drawing/2014/main" xmlns="" id="{5ADF4F83-B2B9-493D-B8C6-99290DD4CBED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标题层">
              <a:extLst>
                <a:ext uri="{FF2B5EF4-FFF2-40B4-BE49-F238E27FC236}">
                  <a16:creationId xmlns:a16="http://schemas.microsoft.com/office/drawing/2014/main" xmlns="" id="{C7486F37-E962-44F1-B90B-B030AB39C8EE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三、严格对照标准，实现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超前预警、精准预控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的改造效果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B3B40F79-6D25-4C0B-AD67-4F83F4DC9244}"/>
              </a:ext>
            </a:extLst>
          </p:cNvPr>
          <p:cNvGrpSpPr/>
          <p:nvPr/>
        </p:nvGrpSpPr>
        <p:grpSpPr>
          <a:xfrm>
            <a:off x="0" y="684618"/>
            <a:ext cx="4015608" cy="620653"/>
            <a:chOff x="5228367" y="771419"/>
            <a:chExt cx="4015608" cy="620653"/>
          </a:xfrm>
        </p:grpSpPr>
        <p:sp>
          <p:nvSpPr>
            <p:cNvPr id="34" name="圆角矩形 24">
              <a:extLst>
                <a:ext uri="{FF2B5EF4-FFF2-40B4-BE49-F238E27FC236}">
                  <a16:creationId xmlns:a16="http://schemas.microsoft.com/office/drawing/2014/main" xmlns="" id="{CB39847F-31A7-4A54-A599-1166851636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3889506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4007962D-C543-4F68-A591-D1A0A97AD226}"/>
                </a:ext>
              </a:extLst>
            </p:cNvPr>
            <p:cNvSpPr/>
            <p:nvPr/>
          </p:nvSpPr>
          <p:spPr>
            <a:xfrm>
              <a:off x="5375938" y="771419"/>
              <a:ext cx="386803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四是调度分析关联化</a:t>
              </a:r>
              <a:r>
                <a:rPr lang="zh-CN" altLang="en-US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</a:t>
              </a: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化</a:t>
              </a: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0F9037CA-9B06-451A-83F6-C4A2E2CAE563}"/>
              </a:ext>
            </a:extLst>
          </p:cNvPr>
          <p:cNvGrpSpPr/>
          <p:nvPr/>
        </p:nvGrpSpPr>
        <p:grpSpPr>
          <a:xfrm>
            <a:off x="403781" y="1367969"/>
            <a:ext cx="12029023" cy="5649196"/>
            <a:chOff x="403781" y="1367969"/>
            <a:chExt cx="12029023" cy="5649196"/>
          </a:xfrm>
        </p:grpSpPr>
        <p:sp>
          <p:nvSpPr>
            <p:cNvPr id="37" name="圆角矩形 23">
              <a:extLst>
                <a:ext uri="{FF2B5EF4-FFF2-40B4-BE49-F238E27FC236}">
                  <a16:creationId xmlns:a16="http://schemas.microsoft.com/office/drawing/2014/main" xmlns="" id="{CE7C6770-A0DE-4199-81FA-E6CEA1D4E9FA}"/>
                </a:ext>
              </a:extLst>
            </p:cNvPr>
            <p:cNvSpPr/>
            <p:nvPr/>
          </p:nvSpPr>
          <p:spPr bwMode="auto">
            <a:xfrm>
              <a:off x="3095904" y="5586958"/>
              <a:ext cx="6255594" cy="1124731"/>
            </a:xfrm>
            <a:prstGeom prst="roundRect">
              <a:avLst>
                <a:gd name="adj" fmla="val 7848"/>
              </a:avLst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65100" h="127000" prst="artDeco"/>
              <a:bevelB w="0" h="0"/>
              <a:contourClr>
                <a:sysClr val="window" lastClr="FFFFFF"/>
              </a:contourClr>
            </a:sp3d>
          </p:spPr>
          <p:txBody>
            <a:bodyPr anchor="ctr">
              <a:sp3d/>
            </a:bodyPr>
            <a:lstStyle/>
            <a:p>
              <a:pPr marL="0" marR="0" lvl="2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4B94D3B9-C60E-4729-BA70-4B54102204BA}"/>
                </a:ext>
              </a:extLst>
            </p:cNvPr>
            <p:cNvGrpSpPr/>
            <p:nvPr/>
          </p:nvGrpSpPr>
          <p:grpSpPr>
            <a:xfrm>
              <a:off x="403781" y="1367969"/>
              <a:ext cx="12029023" cy="5649196"/>
              <a:chOff x="403781" y="1367969"/>
              <a:chExt cx="12029023" cy="5649196"/>
            </a:xfrm>
          </p:grpSpPr>
          <p:sp>
            <p:nvSpPr>
              <p:cNvPr id="71" name="矩形 6"/>
              <p:cNvSpPr/>
              <p:nvPr/>
            </p:nvSpPr>
            <p:spPr>
              <a:xfrm>
                <a:off x="1063224" y="4079188"/>
                <a:ext cx="1559888" cy="593877"/>
              </a:xfrm>
              <a:prstGeom prst="rect">
                <a:avLst/>
              </a:prstGeom>
              <a:solidFill>
                <a:srgbClr val="0070C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8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改 变</a:t>
                </a:r>
              </a:p>
            </p:txBody>
          </p: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xmlns="" id="{3A607D44-85D7-4BA8-8D3A-6DEC2DC3479E}"/>
                  </a:ext>
                </a:extLst>
              </p:cNvPr>
              <p:cNvGrpSpPr/>
              <p:nvPr/>
            </p:nvGrpSpPr>
            <p:grpSpPr>
              <a:xfrm>
                <a:off x="403781" y="1367969"/>
                <a:ext cx="12029023" cy="5649196"/>
                <a:chOff x="403781" y="1367969"/>
                <a:chExt cx="12029023" cy="5649196"/>
              </a:xfrm>
            </p:grpSpPr>
            <p:grpSp>
              <p:nvGrpSpPr>
                <p:cNvPr id="5" name="组合 4"/>
                <p:cNvGrpSpPr/>
                <p:nvPr/>
              </p:nvGrpSpPr>
              <p:grpSpPr>
                <a:xfrm>
                  <a:off x="1063224" y="4592753"/>
                  <a:ext cx="5772292" cy="839059"/>
                  <a:chOff x="6302944" y="4441777"/>
                  <a:chExt cx="5772292" cy="839059"/>
                </a:xfrm>
              </p:grpSpPr>
              <p:sp>
                <p:nvSpPr>
                  <p:cNvPr id="70" name="Freeform 5"/>
                  <p:cNvSpPr/>
                  <p:nvPr/>
                </p:nvSpPr>
                <p:spPr bwMode="auto">
                  <a:xfrm>
                    <a:off x="6302944" y="4441777"/>
                    <a:ext cx="5365342" cy="839059"/>
                  </a:xfrm>
                  <a:custGeom>
                    <a:avLst/>
                    <a:gdLst>
                      <a:gd name="T0" fmla="*/ 97 w 9549"/>
                      <a:gd name="T1" fmla="*/ 0 h 4700"/>
                      <a:gd name="T2" fmla="*/ 9452 w 9549"/>
                      <a:gd name="T3" fmla="*/ 0 h 4700"/>
                      <a:gd name="T4" fmla="*/ 9549 w 9549"/>
                      <a:gd name="T5" fmla="*/ 97 h 4700"/>
                      <a:gd name="T6" fmla="*/ 9549 w 9549"/>
                      <a:gd name="T7" fmla="*/ 4603 h 4700"/>
                      <a:gd name="T8" fmla="*/ 9452 w 9549"/>
                      <a:gd name="T9" fmla="*/ 4700 h 4700"/>
                      <a:gd name="T10" fmla="*/ 97 w 9549"/>
                      <a:gd name="T11" fmla="*/ 4700 h 4700"/>
                      <a:gd name="T12" fmla="*/ 0 w 9549"/>
                      <a:gd name="T13" fmla="*/ 4603 h 4700"/>
                      <a:gd name="T14" fmla="*/ 0 w 9549"/>
                      <a:gd name="T15" fmla="*/ 97 h 4700"/>
                      <a:gd name="T16" fmla="*/ 97 w 9549"/>
                      <a:gd name="T17" fmla="*/ 0 h 47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549" h="4700">
                        <a:moveTo>
                          <a:pt x="97" y="0"/>
                        </a:moveTo>
                        <a:lnTo>
                          <a:pt x="9452" y="0"/>
                        </a:lnTo>
                        <a:cubicBezTo>
                          <a:pt x="9505" y="0"/>
                          <a:pt x="9549" y="43"/>
                          <a:pt x="9549" y="97"/>
                        </a:cubicBezTo>
                        <a:lnTo>
                          <a:pt x="9549" y="4603"/>
                        </a:lnTo>
                        <a:cubicBezTo>
                          <a:pt x="9549" y="4656"/>
                          <a:pt x="9505" y="4700"/>
                          <a:pt x="9452" y="4700"/>
                        </a:cubicBezTo>
                        <a:lnTo>
                          <a:pt x="97" y="4700"/>
                        </a:lnTo>
                        <a:cubicBezTo>
                          <a:pt x="44" y="4700"/>
                          <a:pt x="0" y="4656"/>
                          <a:pt x="0" y="4603"/>
                        </a:cubicBezTo>
                        <a:lnTo>
                          <a:pt x="0" y="97"/>
                        </a:lnTo>
                        <a:cubicBezTo>
                          <a:pt x="0" y="43"/>
                          <a:pt x="44" y="0"/>
                          <a:pt x="97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45000">
                        <a:srgbClr val="FFFFFF"/>
                      </a:gs>
                      <a:gs pos="100000">
                        <a:srgbClr val="FFFFFF">
                          <a:lumMod val="85000"/>
                        </a:srgbClr>
                      </a:gs>
                    </a:gsLst>
                    <a:lin ang="18000000" scaled="0"/>
                    <a:tileRect/>
                  </a:gradFill>
                  <a:ln w="6350" cap="flat" cmpd="sng" algn="ctr">
                    <a:solidFill>
                      <a:srgbClr val="0072A2"/>
                    </a:solidFill>
                    <a:prstDash val="solid"/>
                  </a:ln>
                  <a:effectLst>
                    <a:outerShdw blurRad="152400" dist="38100" dir="8100000" algn="tr" rotWithShape="0">
                      <a:sysClr val="windowText" lastClr="000000">
                        <a:lumMod val="50000"/>
                        <a:lumOff val="50000"/>
                        <a:alpha val="34000"/>
                      </a:sysClr>
                    </a:outerShdw>
                  </a:effectLst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2" name="TextBox 57">
                    <a:extLst>
                      <a:ext uri="{FF2B5EF4-FFF2-40B4-BE49-F238E27FC236}">
                        <a16:creationId xmlns:a16="http://schemas.microsoft.com/office/drawing/2014/main" xmlns="" id="{26E776D8-6934-4713-8D3A-442D0A44D5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99769" y="4634235"/>
                    <a:ext cx="5675467" cy="5539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marL="285750" indent="-285750" eaLnBrk="0" hangingPunct="0">
                      <a:lnSpc>
                        <a:spcPct val="150000"/>
                      </a:lnSpc>
                      <a:buFont typeface="Wingdings" panose="05000000000000000000" pitchFamily="2" charset="2"/>
                      <a:buChar char="l"/>
                    </a:pPr>
                    <a:r>
                      <a:rPr lang="zh-CN" altLang="zh-CN" sz="2000" b="1" kern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重采集轻分析、重监测轻</a:t>
                    </a:r>
                    <a:r>
                      <a:rPr lang="zh-CN" altLang="en-US" sz="2000" b="1" kern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预警</a:t>
                    </a:r>
                    <a:r>
                      <a:rPr lang="zh-CN" altLang="zh-CN" sz="2000" b="1" kern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的工作模式</a:t>
                    </a:r>
                    <a:endParaRPr lang="zh-CN" altLang="en-US" sz="20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" name="组合 1"/>
                <p:cNvGrpSpPr/>
                <p:nvPr/>
              </p:nvGrpSpPr>
              <p:grpSpPr>
                <a:xfrm>
                  <a:off x="6660512" y="4079189"/>
                  <a:ext cx="5772292" cy="1385543"/>
                  <a:chOff x="6671596" y="1598063"/>
                  <a:chExt cx="5772292" cy="1385543"/>
                </a:xfrm>
              </p:grpSpPr>
              <p:grpSp>
                <p:nvGrpSpPr>
                  <p:cNvPr id="6" name="组合 5"/>
                  <p:cNvGrpSpPr/>
                  <p:nvPr/>
                </p:nvGrpSpPr>
                <p:grpSpPr>
                  <a:xfrm>
                    <a:off x="6671596" y="2144547"/>
                    <a:ext cx="5772292" cy="839059"/>
                    <a:chOff x="6302944" y="5838434"/>
                    <a:chExt cx="5772292" cy="839059"/>
                  </a:xfrm>
                </p:grpSpPr>
                <p:sp>
                  <p:nvSpPr>
                    <p:cNvPr id="73" name="Freeform 5"/>
                    <p:cNvSpPr/>
                    <p:nvPr/>
                  </p:nvSpPr>
                  <p:spPr bwMode="auto">
                    <a:xfrm>
                      <a:off x="6302944" y="5838434"/>
                      <a:ext cx="5365342" cy="839059"/>
                    </a:xfrm>
                    <a:custGeom>
                      <a:avLst/>
                      <a:gdLst>
                        <a:gd name="T0" fmla="*/ 97 w 9549"/>
                        <a:gd name="T1" fmla="*/ 0 h 4700"/>
                        <a:gd name="T2" fmla="*/ 9452 w 9549"/>
                        <a:gd name="T3" fmla="*/ 0 h 4700"/>
                        <a:gd name="T4" fmla="*/ 9549 w 9549"/>
                        <a:gd name="T5" fmla="*/ 97 h 4700"/>
                        <a:gd name="T6" fmla="*/ 9549 w 9549"/>
                        <a:gd name="T7" fmla="*/ 4603 h 4700"/>
                        <a:gd name="T8" fmla="*/ 9452 w 9549"/>
                        <a:gd name="T9" fmla="*/ 4700 h 4700"/>
                        <a:gd name="T10" fmla="*/ 97 w 9549"/>
                        <a:gd name="T11" fmla="*/ 4700 h 4700"/>
                        <a:gd name="T12" fmla="*/ 0 w 9549"/>
                        <a:gd name="T13" fmla="*/ 4603 h 4700"/>
                        <a:gd name="T14" fmla="*/ 0 w 9549"/>
                        <a:gd name="T15" fmla="*/ 97 h 4700"/>
                        <a:gd name="T16" fmla="*/ 97 w 9549"/>
                        <a:gd name="T17" fmla="*/ 0 h 47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9549" h="4700">
                          <a:moveTo>
                            <a:pt x="97" y="0"/>
                          </a:moveTo>
                          <a:lnTo>
                            <a:pt x="9452" y="0"/>
                          </a:lnTo>
                          <a:cubicBezTo>
                            <a:pt x="9505" y="0"/>
                            <a:pt x="9549" y="43"/>
                            <a:pt x="9549" y="97"/>
                          </a:cubicBezTo>
                          <a:lnTo>
                            <a:pt x="9549" y="4603"/>
                          </a:lnTo>
                          <a:cubicBezTo>
                            <a:pt x="9549" y="4656"/>
                            <a:pt x="9505" y="4700"/>
                            <a:pt x="9452" y="4700"/>
                          </a:cubicBezTo>
                          <a:lnTo>
                            <a:pt x="97" y="4700"/>
                          </a:lnTo>
                          <a:cubicBezTo>
                            <a:pt x="44" y="4700"/>
                            <a:pt x="0" y="4656"/>
                            <a:pt x="0" y="4603"/>
                          </a:cubicBezTo>
                          <a:lnTo>
                            <a:pt x="0" y="97"/>
                          </a:lnTo>
                          <a:cubicBezTo>
                            <a:pt x="0" y="43"/>
                            <a:pt x="44" y="0"/>
                            <a:pt x="97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45000">
                          <a:srgbClr val="FFFFFF"/>
                        </a:gs>
                        <a:gs pos="100000">
                          <a:srgbClr val="FFFFFF">
                            <a:lumMod val="85000"/>
                          </a:srgbClr>
                        </a:gs>
                      </a:gsLst>
                      <a:lin ang="18000000" scaled="0"/>
                      <a:tileRect/>
                    </a:gradFill>
                    <a:ln w="6350" cap="flat" cmpd="sng" algn="ctr">
                      <a:solidFill>
                        <a:srgbClr val="0072A2"/>
                      </a:solidFill>
                      <a:prstDash val="solid"/>
                    </a:ln>
                    <a:effectLst>
                      <a:outerShdw blurRad="152400" dist="38100" dir="8100000" algn="tr" rotWithShape="0">
                        <a:sysClr val="windowText" lastClr="000000">
                          <a:lumMod val="50000"/>
                          <a:lumOff val="50000"/>
                          <a:alpha val="34000"/>
                        </a:sysClr>
                      </a:outerShdw>
                    </a:effectLst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6" name="TextBox 57">
                      <a:extLst>
                        <a:ext uri="{FF2B5EF4-FFF2-40B4-BE49-F238E27FC236}">
                          <a16:creationId xmlns:a16="http://schemas.microsoft.com/office/drawing/2014/main" xmlns="" id="{B7E3FDE8-13AB-4E05-95ED-459F13B13A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99769" y="5995510"/>
                      <a:ext cx="5675467" cy="49962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marL="285750" indent="-285750" eaLnBrk="0" hangingPunc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由</a:t>
                      </a:r>
                      <a:r>
                        <a:rPr lang="en-US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</a:t>
                      </a:r>
                      <a:r>
                        <a:rPr lang="zh-CN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分散采集</a:t>
                      </a:r>
                      <a:r>
                        <a:rPr lang="zh-CN" altLang="en-US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控制</a:t>
                      </a:r>
                      <a:r>
                        <a:rPr lang="en-US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</a:t>
                      </a:r>
                      <a:r>
                        <a:rPr lang="en-US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</a:t>
                      </a:r>
                      <a:r>
                        <a:rPr lang="zh-CN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关联分析</a:t>
                      </a:r>
                      <a:r>
                        <a:rPr lang="en-US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zh-CN" sz="20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转变</a:t>
                      </a:r>
                      <a:endParaRPr lang="zh-CN" altLang="en-US" sz="2000" b="1" kern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74" name="矩形 6"/>
                  <p:cNvSpPr/>
                  <p:nvPr/>
                </p:nvSpPr>
                <p:spPr>
                  <a:xfrm>
                    <a:off x="6671596" y="1598063"/>
                    <a:ext cx="1559888" cy="609932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zh-CN" altLang="en-US" sz="2800" b="1" dirty="0">
                        <a:solidFill>
                          <a:prstClr val="whit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实 现</a:t>
                    </a:r>
                  </a:p>
                </p:txBody>
              </p:sp>
            </p:grpSp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xmlns="" id="{370766E5-2AB4-47A9-9FA5-4A02CCE2666B}"/>
                    </a:ext>
                  </a:extLst>
                </p:cNvPr>
                <p:cNvGrpSpPr/>
                <p:nvPr/>
              </p:nvGrpSpPr>
              <p:grpSpPr>
                <a:xfrm>
                  <a:off x="403781" y="3375102"/>
                  <a:ext cx="11384437" cy="553998"/>
                  <a:chOff x="4013157" y="825347"/>
                  <a:chExt cx="8235561" cy="1022679"/>
                </a:xfrm>
              </p:grpSpPr>
              <p:sp>
                <p:nvSpPr>
                  <p:cNvPr id="35" name="矩形: 圆角 15">
                    <a:extLst>
                      <a:ext uri="{FF2B5EF4-FFF2-40B4-BE49-F238E27FC236}">
                        <a16:creationId xmlns:a16="http://schemas.microsoft.com/office/drawing/2014/main" xmlns="" id="{31F64F06-F647-4C8A-912A-26F5438BA9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3179" y="825347"/>
                    <a:ext cx="7881250" cy="1022679"/>
                  </a:xfrm>
                  <a:prstGeom prst="roundRect">
                    <a:avLst/>
                  </a:prstGeom>
                  <a:noFill/>
                  <a:ln w="28575" cap="flat" cmpd="sng" algn="ctr">
                    <a:solidFill>
                      <a:srgbClr val="0067BB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defTabSz="914400" eaLnBrk="1" fontAlgn="auto" latinLnBrk="0" hangingPunct="1">
                      <a:lnSpc>
                        <a:spcPts val="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xmlns="" id="{5ED9E0AA-51DE-4E47-857D-CDAFADAC233C}"/>
                      </a:ext>
                    </a:extLst>
                  </p:cNvPr>
                  <p:cNvSpPr/>
                  <p:nvPr/>
                </p:nvSpPr>
                <p:spPr>
                  <a:xfrm>
                    <a:off x="4013157" y="878375"/>
                    <a:ext cx="8235561" cy="461665"/>
                  </a:xfrm>
                  <a:prstGeom prst="rect">
                    <a:avLst/>
                  </a:prstGeom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zh-CN" altLang="zh-CN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井下有线和无线传输网络、监测监控与</a:t>
                    </a:r>
                    <a:r>
                      <a:rPr lang="en-US" altLang="zh-CN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GIS</a:t>
                    </a:r>
                    <a:r>
                      <a:rPr lang="zh-CN" altLang="zh-CN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技术的多网有机融合</a:t>
                    </a:r>
                    <a:endParaRPr lang="zh-CN" altLang="en-US" sz="2400" b="1" dirty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8" name="Text Box 76">
                  <a:extLst>
                    <a:ext uri="{FF2B5EF4-FFF2-40B4-BE49-F238E27FC236}">
                      <a16:creationId xmlns:a16="http://schemas.microsoft.com/office/drawing/2014/main" xmlns="" id="{8B686AB7-FB7C-4174-A046-A82676A3BF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0574" y="5594211"/>
                  <a:ext cx="5879437" cy="14229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融合系统提供的大数据综合智能分析预测各类事故隐患能力，实现由监测监控向监控预警一体化转变</a:t>
                  </a:r>
                </a:p>
                <a:p>
                  <a:pPr>
                    <a:lnSpc>
                      <a:spcPts val="3600"/>
                    </a:lnSpc>
                  </a:pPr>
                  <a:endParaRPr lang="zh-CN" altLang="zh-CN" sz="2000" b="1" kern="0" dirty="0">
                    <a:solidFill>
                      <a:srgbClr val="4472C4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3" name="组合 2">
                  <a:extLst>
                    <a:ext uri="{FF2B5EF4-FFF2-40B4-BE49-F238E27FC236}">
                      <a16:creationId xmlns:a16="http://schemas.microsoft.com/office/drawing/2014/main" xmlns="" id="{83B60493-101C-48EC-990A-3C2781FDF9F7}"/>
                    </a:ext>
                  </a:extLst>
                </p:cNvPr>
                <p:cNvGrpSpPr/>
                <p:nvPr/>
              </p:nvGrpSpPr>
              <p:grpSpPr>
                <a:xfrm>
                  <a:off x="1160048" y="1367969"/>
                  <a:ext cx="10165095" cy="1969563"/>
                  <a:chOff x="1160048" y="1367969"/>
                  <a:chExt cx="10165095" cy="1969563"/>
                </a:xfrm>
              </p:grpSpPr>
              <p:pic>
                <p:nvPicPr>
                  <p:cNvPr id="25" name="Picture 2">
                    <a:extLst>
                      <a:ext uri="{FF2B5EF4-FFF2-40B4-BE49-F238E27FC236}">
                        <a16:creationId xmlns:a16="http://schemas.microsoft.com/office/drawing/2014/main" xmlns="" id="{7032DF57-715C-4984-9433-EAD864274A4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60048" y="1367969"/>
                    <a:ext cx="5024851" cy="19695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6" name="Picture 3">
                    <a:extLst>
                      <a:ext uri="{FF2B5EF4-FFF2-40B4-BE49-F238E27FC236}">
                        <a16:creationId xmlns:a16="http://schemas.microsoft.com/office/drawing/2014/main" xmlns="" id="{D962CC2D-198E-4D88-BA8F-65B2F68872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83227" y="1367970"/>
                    <a:ext cx="4941916" cy="19460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4760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13">
            <a:extLst>
              <a:ext uri="{FF2B5EF4-FFF2-40B4-BE49-F238E27FC236}">
                <a16:creationId xmlns:a16="http://schemas.microsoft.com/office/drawing/2014/main" xmlns="" id="{6C72BECC-3956-442E-AAA3-A51020484B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3378" y="1276821"/>
            <a:ext cx="7480868" cy="3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" name="组合 102">
            <a:extLst>
              <a:ext uri="{FF2B5EF4-FFF2-40B4-BE49-F238E27FC236}">
                <a16:creationId xmlns:a16="http://schemas.microsoft.com/office/drawing/2014/main" xmlns="" id="{DBB240C2-6D91-4265-BF59-B5B506EE10F7}"/>
              </a:ext>
            </a:extLst>
          </p:cNvPr>
          <p:cNvGrpSpPr>
            <a:grpSpLocks/>
          </p:cNvGrpSpPr>
          <p:nvPr/>
        </p:nvGrpSpPr>
        <p:grpSpPr bwMode="auto">
          <a:xfrm>
            <a:off x="482642" y="5046717"/>
            <a:ext cx="7268202" cy="1068924"/>
            <a:chOff x="840932" y="4305762"/>
            <a:chExt cx="7268905" cy="1067588"/>
          </a:xfrm>
        </p:grpSpPr>
        <p:grpSp>
          <p:nvGrpSpPr>
            <p:cNvPr id="104" name="组合 4">
              <a:extLst>
                <a:ext uri="{FF2B5EF4-FFF2-40B4-BE49-F238E27FC236}">
                  <a16:creationId xmlns:a16="http://schemas.microsoft.com/office/drawing/2014/main" xmlns="" id="{489EA25A-C9AB-43DE-A491-88CF5EE4A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932" y="4956359"/>
              <a:ext cx="7268905" cy="416991"/>
              <a:chOff x="827584" y="5525670"/>
              <a:chExt cx="7414890" cy="425215"/>
            </a:xfrm>
          </p:grpSpPr>
          <p:sp>
            <p:nvSpPr>
              <p:cNvPr id="111" name="Rectangle 16">
                <a:extLst>
                  <a:ext uri="{FF2B5EF4-FFF2-40B4-BE49-F238E27FC236}">
                    <a16:creationId xmlns:a16="http://schemas.microsoft.com/office/drawing/2014/main" xmlns="" id="{13744EDA-EEF0-4EB2-AB9D-5310A5BF5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84" y="5732618"/>
                <a:ext cx="6497592" cy="2182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2" name="AutoShape 17">
                <a:extLst>
                  <a:ext uri="{FF2B5EF4-FFF2-40B4-BE49-F238E27FC236}">
                    <a16:creationId xmlns:a16="http://schemas.microsoft.com/office/drawing/2014/main" xmlns="" id="{7272EAD8-7FDF-481A-86BF-C2E2BE196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3068" y="5525670"/>
                <a:ext cx="959406" cy="425215"/>
              </a:xfrm>
              <a:prstGeom prst="rtTriangle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05" name="组合 5">
              <a:extLst>
                <a:ext uri="{FF2B5EF4-FFF2-40B4-BE49-F238E27FC236}">
                  <a16:creationId xmlns:a16="http://schemas.microsoft.com/office/drawing/2014/main" xmlns="" id="{3A7694B3-5222-4E40-9066-3AFBA3EC3C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377" y="4926236"/>
              <a:ext cx="5963226" cy="439188"/>
              <a:chOff x="1719326" y="5481697"/>
              <a:chExt cx="5300366" cy="384403"/>
            </a:xfrm>
          </p:grpSpPr>
          <p:sp>
            <p:nvSpPr>
              <p:cNvPr id="107" name="TextBox 61439">
                <a:extLst>
                  <a:ext uri="{FF2B5EF4-FFF2-40B4-BE49-F238E27FC236}">
                    <a16:creationId xmlns:a16="http://schemas.microsoft.com/office/drawing/2014/main" xmlns="" id="{9FF75DF1-3D88-4EF4-937A-0DDA0ED8F9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9326" y="5481697"/>
                <a:ext cx="1203730" cy="384403"/>
              </a:xfrm>
              <a:prstGeom prst="roundRect">
                <a:avLst/>
              </a:prstGeom>
              <a:solidFill>
                <a:srgbClr val="ED7D31">
                  <a:lumMod val="75000"/>
                </a:srgbClr>
              </a:soli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18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环境监测</a:t>
                </a:r>
                <a:endParaRPr lang="zh-CN" altLang="en-US" sz="1800" b="1" kern="0" dirty="0">
                  <a:solidFill>
                    <a:prstClr val="white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08" name="TextBox 61439">
                <a:extLst>
                  <a:ext uri="{FF2B5EF4-FFF2-40B4-BE49-F238E27FC236}">
                    <a16:creationId xmlns:a16="http://schemas.microsoft.com/office/drawing/2014/main" xmlns="" id="{2FBE9D3C-EF3D-4179-BC66-05D5D2C54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0749" y="5481697"/>
                <a:ext cx="1302512" cy="384403"/>
              </a:xfrm>
              <a:prstGeom prst="roundRect">
                <a:avLst/>
              </a:prstGeom>
              <a:solidFill>
                <a:srgbClr val="ED7D31">
                  <a:lumMod val="75000"/>
                </a:srgbClr>
              </a:soli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18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人员位置监测</a:t>
                </a:r>
                <a:endParaRPr lang="zh-CN" altLang="en-US" sz="1800" b="1" kern="0" dirty="0">
                  <a:solidFill>
                    <a:prstClr val="white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09" name="TextBox 61439">
                <a:extLst>
                  <a:ext uri="{FF2B5EF4-FFF2-40B4-BE49-F238E27FC236}">
                    <a16:creationId xmlns:a16="http://schemas.microsoft.com/office/drawing/2014/main" xmlns="" id="{76262D9C-E6D9-443C-BED7-4896430F8F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9945" y="5481697"/>
                <a:ext cx="1203731" cy="384403"/>
              </a:xfrm>
              <a:prstGeom prst="roundRect">
                <a:avLst/>
              </a:prstGeom>
              <a:solidFill>
                <a:srgbClr val="ED7D31">
                  <a:lumMod val="75000"/>
                </a:srgbClr>
              </a:soli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18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调度通信</a:t>
                </a:r>
                <a:endParaRPr lang="zh-CN" altLang="en-US" sz="1800" b="1" kern="0" dirty="0">
                  <a:solidFill>
                    <a:prstClr val="white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10" name="TextBox 61439">
                <a:extLst>
                  <a:ext uri="{FF2B5EF4-FFF2-40B4-BE49-F238E27FC236}">
                    <a16:creationId xmlns:a16="http://schemas.microsoft.com/office/drawing/2014/main" xmlns="" id="{BB6884FB-D783-4579-859F-1714A33E95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5961" y="5481697"/>
                <a:ext cx="1203731" cy="384403"/>
              </a:xfrm>
              <a:prstGeom prst="roundRect">
                <a:avLst/>
              </a:prstGeom>
              <a:solidFill>
                <a:srgbClr val="ED7D31">
                  <a:lumMod val="75000"/>
                </a:srgbClr>
              </a:soli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18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应急广播</a:t>
                </a:r>
                <a:endParaRPr lang="zh-CN" altLang="en-US" sz="1800" b="1" kern="0" dirty="0">
                  <a:solidFill>
                    <a:prstClr val="white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xmlns="" id="{6A6E8683-0A4B-4E85-BC4E-7D27864B8F29}"/>
                </a:ext>
              </a:extLst>
            </p:cNvPr>
            <p:cNvSpPr/>
            <p:nvPr/>
          </p:nvSpPr>
          <p:spPr>
            <a:xfrm>
              <a:off x="3131757" y="4305762"/>
              <a:ext cx="2047984" cy="522566"/>
            </a:xfrm>
            <a:prstGeom prst="rect">
              <a:avLst/>
            </a:prstGeom>
          </p:spPr>
          <p:txBody>
            <a:bodyPr anchor="ctr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zh-CN" sz="2800" b="1" kern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多系统融合</a:t>
              </a:r>
              <a:endParaRPr lang="zh-CN" altLang="en-US" sz="2800" b="1" kern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569FAAF3-13E0-48A5-8B98-115D0564E8EA}"/>
              </a:ext>
            </a:extLst>
          </p:cNvPr>
          <p:cNvGrpSpPr/>
          <p:nvPr/>
        </p:nvGrpSpPr>
        <p:grpSpPr>
          <a:xfrm>
            <a:off x="7877175" y="1099770"/>
            <a:ext cx="4089071" cy="5299228"/>
            <a:chOff x="7941820" y="892886"/>
            <a:chExt cx="4089071" cy="529922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A9FA105D-2EE9-4F24-94CD-8585422063BA}"/>
                </a:ext>
              </a:extLst>
            </p:cNvPr>
            <p:cNvGrpSpPr/>
            <p:nvPr/>
          </p:nvGrpSpPr>
          <p:grpSpPr>
            <a:xfrm>
              <a:off x="7941820" y="3382855"/>
              <a:ext cx="4089071" cy="2809259"/>
              <a:chOff x="141507" y="2011546"/>
              <a:chExt cx="5669077" cy="3856476"/>
            </a:xfrm>
          </p:grpSpPr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xmlns="" id="{7C31F68B-E123-4D7A-8DA7-D3A0B7C2B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61" y="2011546"/>
                <a:ext cx="5539299" cy="377851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xmlns="" id="{7F015A74-EDA1-48DB-A3B3-700A6DFD0463}"/>
                  </a:ext>
                </a:extLst>
              </p:cNvPr>
              <p:cNvSpPr txBox="1"/>
              <p:nvPr/>
            </p:nvSpPr>
            <p:spPr>
              <a:xfrm>
                <a:off x="141507" y="5403264"/>
                <a:ext cx="5669077" cy="464758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b="1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矿井地面控制系统</a:t>
                </a:r>
                <a:endParaRPr lang="en-US" altLang="zh-CN" sz="16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49C78FE8-3F75-487A-BA4A-8FC0B5EB7845}"/>
                </a:ext>
              </a:extLst>
            </p:cNvPr>
            <p:cNvGrpSpPr/>
            <p:nvPr/>
          </p:nvGrpSpPr>
          <p:grpSpPr>
            <a:xfrm>
              <a:off x="7987804" y="892886"/>
              <a:ext cx="3995463" cy="2301207"/>
              <a:chOff x="6093227" y="2128828"/>
              <a:chExt cx="5939303" cy="3579541"/>
            </a:xfrm>
          </p:grpSpPr>
          <p:pic>
            <p:nvPicPr>
              <p:cNvPr id="114" name="图片 113">
                <a:extLst>
                  <a:ext uri="{FF2B5EF4-FFF2-40B4-BE49-F238E27FC236}">
                    <a16:creationId xmlns:a16="http://schemas.microsoft.com/office/drawing/2014/main" xmlns="" id="{63199EF2-3594-45F3-84D4-D808D423C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3228" y="2128828"/>
                <a:ext cx="5904134" cy="35409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xmlns="" id="{D2EC7F1E-3AC5-4BE4-BEE1-44AE0290457E}"/>
                  </a:ext>
                </a:extLst>
              </p:cNvPr>
              <p:cNvSpPr txBox="1"/>
              <p:nvPr/>
            </p:nvSpPr>
            <p:spPr>
              <a:xfrm>
                <a:off x="6093227" y="5181746"/>
                <a:ext cx="5939303" cy="526623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b="1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矿井多系统融合监控系统风险预警</a:t>
                </a:r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B8E1CF18-E313-4846-82D0-80BF8AAEC732}"/>
              </a:ext>
            </a:extLst>
          </p:cNvPr>
          <p:cNvGrpSpPr/>
          <p:nvPr/>
        </p:nvGrpSpPr>
        <p:grpSpPr>
          <a:xfrm>
            <a:off x="0" y="171601"/>
            <a:ext cx="10035913" cy="465793"/>
            <a:chOff x="0" y="168112"/>
            <a:chExt cx="10035913" cy="46579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B9561F5A-2FF7-4858-9FBE-ABB2D125CF63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xmlns="" id="{1B39D168-CD6E-44B2-A6FD-0C21EE3CFA01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xmlns="" id="{F69FEFA0-80C9-4B07-92E0-3DE13AD90C2A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标题层">
              <a:extLst>
                <a:ext uri="{FF2B5EF4-FFF2-40B4-BE49-F238E27FC236}">
                  <a16:creationId xmlns:a16="http://schemas.microsoft.com/office/drawing/2014/main" xmlns="" id="{939FAB75-E813-4D07-887E-6B664400D94E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三、严格对照标准，实现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超前预警、精准预控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的改造效果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DE196601-2962-43BA-88F5-EC172E71B52C}"/>
              </a:ext>
            </a:extLst>
          </p:cNvPr>
          <p:cNvGrpSpPr/>
          <p:nvPr/>
        </p:nvGrpSpPr>
        <p:grpSpPr>
          <a:xfrm>
            <a:off x="0" y="684618"/>
            <a:ext cx="4015608" cy="620653"/>
            <a:chOff x="5228367" y="771419"/>
            <a:chExt cx="4015608" cy="620653"/>
          </a:xfrm>
        </p:grpSpPr>
        <p:sp>
          <p:nvSpPr>
            <p:cNvPr id="35" name="圆角矩形 24">
              <a:extLst>
                <a:ext uri="{FF2B5EF4-FFF2-40B4-BE49-F238E27FC236}">
                  <a16:creationId xmlns:a16="http://schemas.microsoft.com/office/drawing/2014/main" xmlns="" id="{D525710F-886A-46C2-AA68-8C28781BCE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7" y="806626"/>
              <a:ext cx="3889506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0138360E-E9C8-4263-A3FF-E74F173A501E}"/>
                </a:ext>
              </a:extLst>
            </p:cNvPr>
            <p:cNvSpPr/>
            <p:nvPr/>
          </p:nvSpPr>
          <p:spPr>
            <a:xfrm>
              <a:off x="5375938" y="771419"/>
              <a:ext cx="386803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五是应急联动</a:t>
              </a:r>
              <a:r>
                <a:rPr lang="zh-CN" altLang="en-US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自动化</a:t>
              </a: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一体化</a:t>
              </a: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2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xmlns="" id="{BB846F63-68D4-4024-8610-D95967571834}"/>
              </a:ext>
            </a:extLst>
          </p:cNvPr>
          <p:cNvGrpSpPr>
            <a:grpSpLocks/>
          </p:cNvGrpSpPr>
          <p:nvPr/>
        </p:nvGrpSpPr>
        <p:grpSpPr bwMode="auto">
          <a:xfrm>
            <a:off x="2088839" y="5728921"/>
            <a:ext cx="8264436" cy="707886"/>
            <a:chOff x="840932" y="4728911"/>
            <a:chExt cx="8265236" cy="707001"/>
          </a:xfrm>
        </p:grpSpPr>
        <p:grpSp>
          <p:nvGrpSpPr>
            <p:cNvPr id="53" name="组合 4">
              <a:extLst>
                <a:ext uri="{FF2B5EF4-FFF2-40B4-BE49-F238E27FC236}">
                  <a16:creationId xmlns:a16="http://schemas.microsoft.com/office/drawing/2014/main" xmlns="" id="{C10D1EAC-D77C-4479-9FF3-16859CAAB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932" y="4956968"/>
              <a:ext cx="7835524" cy="416248"/>
              <a:chOff x="827584" y="5526287"/>
              <a:chExt cx="7992889" cy="424457"/>
            </a:xfrm>
          </p:grpSpPr>
          <p:sp>
            <p:nvSpPr>
              <p:cNvPr id="60" name="Rectangle 16">
                <a:extLst>
                  <a:ext uri="{FF2B5EF4-FFF2-40B4-BE49-F238E27FC236}">
                    <a16:creationId xmlns:a16="http://schemas.microsoft.com/office/drawing/2014/main" xmlns="" id="{0873B131-A001-4016-9751-C2413D655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84" y="5732618"/>
                <a:ext cx="6497592" cy="2182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1" name="AutoShape 17">
                <a:extLst>
                  <a:ext uri="{FF2B5EF4-FFF2-40B4-BE49-F238E27FC236}">
                    <a16:creationId xmlns:a16="http://schemas.microsoft.com/office/drawing/2014/main" xmlns="" id="{319B6E38-5F94-4F40-A746-58AB6F51E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3068" y="5525670"/>
                <a:ext cx="1536943" cy="425215"/>
              </a:xfrm>
              <a:prstGeom prst="rtTriangle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54" name="组合 5">
              <a:extLst>
                <a:ext uri="{FF2B5EF4-FFF2-40B4-BE49-F238E27FC236}">
                  <a16:creationId xmlns:a16="http://schemas.microsoft.com/office/drawing/2014/main" xmlns="" id="{274987BB-0E3B-45C3-85E7-163AF9E53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941" y="4925653"/>
              <a:ext cx="5963315" cy="440542"/>
              <a:chOff x="1719827" y="5481185"/>
              <a:chExt cx="5300445" cy="385588"/>
            </a:xfrm>
          </p:grpSpPr>
          <p:sp>
            <p:nvSpPr>
              <p:cNvPr id="56" name="TextBox 61439">
                <a:extLst>
                  <a:ext uri="{FF2B5EF4-FFF2-40B4-BE49-F238E27FC236}">
                    <a16:creationId xmlns:a16="http://schemas.microsoft.com/office/drawing/2014/main" xmlns="" id="{E1185503-B21A-46C2-B5CC-405CA39E4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9326" y="5481697"/>
                <a:ext cx="1203730" cy="384403"/>
              </a:xfrm>
              <a:prstGeom prst="roundRect">
                <a:avLst/>
              </a:prstGeom>
              <a:gradFill>
                <a:gsLst>
                  <a:gs pos="0">
                    <a:srgbClr val="1F497D">
                      <a:shade val="30000"/>
                      <a:satMod val="115000"/>
                    </a:srgbClr>
                  </a:gs>
                  <a:gs pos="50000">
                    <a:srgbClr val="1F497D">
                      <a:shade val="67500"/>
                      <a:satMod val="115000"/>
                    </a:srgbClr>
                  </a:gs>
                  <a:gs pos="100000">
                    <a:srgbClr val="1F497D">
                      <a:shade val="100000"/>
                      <a:satMod val="115000"/>
                    </a:srgbClr>
                  </a:gs>
                </a:gsLst>
                <a:lin ang="16200000" scaled="1"/>
              </a:gra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marR="0" lvl="0" indent="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zh-CN" altLang="en-US" sz="24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美国</a:t>
                </a:r>
              </a:p>
            </p:txBody>
          </p:sp>
          <p:sp>
            <p:nvSpPr>
              <p:cNvPr id="57" name="TextBox 61439">
                <a:extLst>
                  <a:ext uri="{FF2B5EF4-FFF2-40B4-BE49-F238E27FC236}">
                    <a16:creationId xmlns:a16="http://schemas.microsoft.com/office/drawing/2014/main" xmlns="" id="{F00D485E-2F38-446A-A90A-7EC39C81AF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5341" y="5481697"/>
                <a:ext cx="1203730" cy="384403"/>
              </a:xfrm>
              <a:prstGeom prst="roundRect">
                <a:avLst/>
              </a:prstGeom>
              <a:gradFill>
                <a:gsLst>
                  <a:gs pos="0">
                    <a:srgbClr val="1F497D">
                      <a:shade val="30000"/>
                      <a:satMod val="115000"/>
                    </a:srgbClr>
                  </a:gs>
                  <a:gs pos="50000">
                    <a:srgbClr val="1F497D">
                      <a:shade val="67500"/>
                      <a:satMod val="115000"/>
                    </a:srgbClr>
                  </a:gs>
                  <a:gs pos="100000">
                    <a:srgbClr val="1F497D">
                      <a:shade val="100000"/>
                      <a:satMod val="115000"/>
                    </a:srgbClr>
                  </a:gs>
                </a:gsLst>
                <a:lin ang="16200000" scaled="1"/>
              </a:gra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澳大利亚</a:t>
                </a:r>
              </a:p>
            </p:txBody>
          </p:sp>
          <p:sp>
            <p:nvSpPr>
              <p:cNvPr id="58" name="TextBox 61439">
                <a:extLst>
                  <a:ext uri="{FF2B5EF4-FFF2-40B4-BE49-F238E27FC236}">
                    <a16:creationId xmlns:a16="http://schemas.microsoft.com/office/drawing/2014/main" xmlns="" id="{5D4A4EF6-26C8-467A-96F0-ED27046704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9945" y="5481697"/>
                <a:ext cx="1203731" cy="384403"/>
              </a:xfrm>
              <a:prstGeom prst="roundRect">
                <a:avLst/>
              </a:prstGeom>
              <a:gradFill>
                <a:gsLst>
                  <a:gs pos="0">
                    <a:srgbClr val="1F497D">
                      <a:shade val="30000"/>
                      <a:satMod val="115000"/>
                    </a:srgbClr>
                  </a:gs>
                  <a:gs pos="50000">
                    <a:srgbClr val="1F497D">
                      <a:shade val="67500"/>
                      <a:satMod val="115000"/>
                    </a:srgbClr>
                  </a:gs>
                  <a:gs pos="100000">
                    <a:srgbClr val="1F497D">
                      <a:shade val="100000"/>
                      <a:satMod val="115000"/>
                    </a:srgbClr>
                  </a:gs>
                </a:gsLst>
                <a:lin ang="16200000" scaled="1"/>
              </a:gra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香港</a:t>
                </a:r>
              </a:p>
            </p:txBody>
          </p:sp>
          <p:sp>
            <p:nvSpPr>
              <p:cNvPr id="59" name="TextBox 61439">
                <a:extLst>
                  <a:ext uri="{FF2B5EF4-FFF2-40B4-BE49-F238E27FC236}">
                    <a16:creationId xmlns:a16="http://schemas.microsoft.com/office/drawing/2014/main" xmlns="" id="{D1C4D089-47C5-4BF1-8B4C-7AAF1ACB86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5961" y="5481697"/>
                <a:ext cx="1203731" cy="384403"/>
              </a:xfrm>
              <a:prstGeom prst="roundRect">
                <a:avLst/>
              </a:prstGeom>
              <a:gradFill>
                <a:gsLst>
                  <a:gs pos="0">
                    <a:srgbClr val="1F497D">
                      <a:shade val="30000"/>
                      <a:satMod val="115000"/>
                    </a:srgbClr>
                  </a:gs>
                  <a:gs pos="50000">
                    <a:srgbClr val="1F497D">
                      <a:shade val="67500"/>
                      <a:satMod val="115000"/>
                    </a:srgbClr>
                  </a:gs>
                  <a:gs pos="100000">
                    <a:srgbClr val="1F497D">
                      <a:shade val="100000"/>
                      <a:satMod val="115000"/>
                    </a:srgbClr>
                  </a:gs>
                </a:gsLst>
                <a:lin ang="16200000" scaled="1"/>
              </a:gradFill>
              <a:ln w="6350" algn="ctr">
                <a:solidFill>
                  <a:sysClr val="window" lastClr="FFFFFF"/>
                </a:solidFill>
                <a:round/>
                <a:headEnd/>
                <a:tailEnd/>
              </a:ln>
              <a:effectLst>
                <a:outerShdw blurRad="44450" dist="27940" dir="5400000" algn="ctr" rotWithShape="0">
                  <a:srgbClr val="000000">
                    <a:alpha val="32000"/>
                  </a:srgbClr>
                </a:outerShdw>
              </a:effectLst>
              <a:extLst/>
            </p:spPr>
            <p:txBody>
              <a:bodyPr wrap="none" anchor="ctr"/>
              <a:lstStyle>
                <a:defPPr>
                  <a:defRPr lang="zh-CN"/>
                </a:defPPr>
                <a:lvl1pPr marL="92075">
                  <a:buFont typeface="Wingdings" pitchFamily="2" charset="2"/>
                  <a:buNone/>
                  <a:defRPr sz="2000">
                    <a:solidFill>
                      <a:srgbClr val="000000"/>
                    </a:solidFill>
                    <a:latin typeface="微软雅黑" pitchFamily="34" charset="-122"/>
                  </a:defRPr>
                </a:lvl1pPr>
              </a:lstStyle>
              <a:p>
                <a:pPr mar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kern="0" dirty="0">
                    <a:solidFill>
                      <a:prstClr val="white"/>
                    </a:solidFill>
                    <a:ea typeface="微软雅黑" pitchFamily="34" charset="-122"/>
                  </a:rPr>
                  <a:t>上海</a:t>
                </a:r>
              </a:p>
            </p:txBody>
          </p:sp>
        </p:grp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xmlns="" id="{CA067439-8EF7-4AC9-85D8-2C8D5172054E}"/>
                </a:ext>
              </a:extLst>
            </p:cNvPr>
            <p:cNvSpPr/>
            <p:nvPr/>
          </p:nvSpPr>
          <p:spPr>
            <a:xfrm>
              <a:off x="7058184" y="4728911"/>
              <a:ext cx="2047984" cy="707001"/>
            </a:xfrm>
            <a:prstGeom prst="rect">
              <a:avLst/>
            </a:prstGeom>
          </p:spPr>
          <p:txBody>
            <a:bodyPr anchor="ctr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上 市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FC297D0-4987-4BA5-B911-92410B7624C0}"/>
              </a:ext>
            </a:extLst>
          </p:cNvPr>
          <p:cNvGrpSpPr/>
          <p:nvPr/>
        </p:nvGrpSpPr>
        <p:grpSpPr>
          <a:xfrm>
            <a:off x="1007399" y="2397487"/>
            <a:ext cx="10177201" cy="1675872"/>
            <a:chOff x="1096383" y="1515365"/>
            <a:chExt cx="10177201" cy="167587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6FFEE1DA-DE1C-4635-9C66-E3D59700B3AB}"/>
                </a:ext>
              </a:extLst>
            </p:cNvPr>
            <p:cNvGrpSpPr/>
            <p:nvPr/>
          </p:nvGrpSpPr>
          <p:grpSpPr>
            <a:xfrm>
              <a:off x="1096383" y="1546510"/>
              <a:ext cx="3098032" cy="1644727"/>
              <a:chOff x="827494" y="1522824"/>
              <a:chExt cx="3098032" cy="1644727"/>
            </a:xfrm>
          </p:grpSpPr>
          <p:pic>
            <p:nvPicPr>
              <p:cNvPr id="81" name="图片 80">
                <a:extLst>
                  <a:ext uri="{FF2B5EF4-FFF2-40B4-BE49-F238E27FC236}">
                    <a16:creationId xmlns:a16="http://schemas.microsoft.com/office/drawing/2014/main" xmlns="" id="{23EEBC09-0ABD-43A6-8ADF-67CC4001227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494" y="1522824"/>
                <a:ext cx="3087145" cy="1615307"/>
              </a:xfrm>
              <a:prstGeom prst="roundRect">
                <a:avLst/>
              </a:prstGeom>
              <a:ln w="28575">
                <a:solidFill>
                  <a:srgbClr val="00A1DA"/>
                </a:solidFill>
              </a:ln>
            </p:spPr>
          </p:pic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xmlns="" id="{9CF3219A-4F4E-431C-9699-D84C9E855CD8}"/>
                  </a:ext>
                </a:extLst>
              </p:cNvPr>
              <p:cNvSpPr/>
              <p:nvPr/>
            </p:nvSpPr>
            <p:spPr>
              <a:xfrm>
                <a:off x="827494" y="2778404"/>
                <a:ext cx="3098032" cy="389147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r>
                  <a:rPr lang="zh-CN" altLang="zh-CN" sz="2400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矿业</a:t>
                </a:r>
                <a:r>
                  <a:rPr lang="zh-CN" altLang="zh-CN" sz="2400" b="1" kern="0" dirty="0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开采</a:t>
                </a:r>
                <a:endPara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87AC4AB7-CA31-440C-9499-1B5FAC789F84}"/>
                </a:ext>
              </a:extLst>
            </p:cNvPr>
            <p:cNvGrpSpPr/>
            <p:nvPr/>
          </p:nvGrpSpPr>
          <p:grpSpPr>
            <a:xfrm>
              <a:off x="4625654" y="1545777"/>
              <a:ext cx="3108917" cy="1612212"/>
              <a:chOff x="4625654" y="1545777"/>
              <a:chExt cx="3108917" cy="1612212"/>
            </a:xfrm>
          </p:grpSpPr>
          <p:pic>
            <p:nvPicPr>
              <p:cNvPr id="83" name="图片 82">
                <a:extLst>
                  <a:ext uri="{FF2B5EF4-FFF2-40B4-BE49-F238E27FC236}">
                    <a16:creationId xmlns:a16="http://schemas.microsoft.com/office/drawing/2014/main" xmlns="" id="{AAC85E1A-C4A1-413D-9F41-EE8F96986329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6541" y="1545777"/>
                <a:ext cx="3087145" cy="1592354"/>
              </a:xfrm>
              <a:prstGeom prst="roundRect">
                <a:avLst/>
              </a:prstGeom>
              <a:ln w="28575">
                <a:solidFill>
                  <a:srgbClr val="00A1DA"/>
                </a:solidFill>
              </a:ln>
            </p:spPr>
          </p:pic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xmlns="" id="{0EE02588-C205-4DAE-8ADF-F25BE240A0DD}"/>
                  </a:ext>
                </a:extLst>
              </p:cNvPr>
              <p:cNvSpPr/>
              <p:nvPr/>
            </p:nvSpPr>
            <p:spPr>
              <a:xfrm>
                <a:off x="4625654" y="2768842"/>
                <a:ext cx="3108917" cy="389147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r>
                  <a:rPr lang="zh-CN" altLang="zh-CN" sz="2400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高端煤化工</a:t>
                </a:r>
                <a:endPara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D4F53CA9-4418-420B-BF5C-037A67EEAF79}"/>
                </a:ext>
              </a:extLst>
            </p:cNvPr>
            <p:cNvGrpSpPr/>
            <p:nvPr/>
          </p:nvGrpSpPr>
          <p:grpSpPr>
            <a:xfrm>
              <a:off x="8008474" y="1515365"/>
              <a:ext cx="3265110" cy="1642186"/>
              <a:chOff x="8629712" y="1545776"/>
              <a:chExt cx="3265110" cy="1642186"/>
            </a:xfrm>
          </p:grpSpPr>
          <p:pic>
            <p:nvPicPr>
              <p:cNvPr id="82" name="Picture 3">
                <a:extLst>
                  <a:ext uri="{FF2B5EF4-FFF2-40B4-BE49-F238E27FC236}">
                    <a16:creationId xmlns:a16="http://schemas.microsoft.com/office/drawing/2014/main" xmlns="" id="{AF670D1F-5644-4E12-AEFB-114EE5ADE96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29712" y="1545776"/>
                <a:ext cx="3232452" cy="1610889"/>
              </a:xfrm>
              <a:prstGeom prst="roundRect">
                <a:avLst/>
              </a:prstGeom>
              <a:noFill/>
              <a:ln w="28575">
                <a:solidFill>
                  <a:srgbClr val="00A1DA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xmlns="" id="{E5545DA3-E5B5-4EAF-8E51-797ACBA9F6B9}"/>
                  </a:ext>
                </a:extLst>
              </p:cNvPr>
              <p:cNvSpPr/>
              <p:nvPr/>
            </p:nvSpPr>
            <p:spPr>
              <a:xfrm>
                <a:off x="8629712" y="2798815"/>
                <a:ext cx="3265110" cy="389147"/>
              </a:xfrm>
              <a:prstGeom prst="rect">
                <a:avLst/>
              </a:prstGeom>
              <a:solidFill>
                <a:srgbClr val="00A1DA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zh-CN" altLang="zh-CN" sz="2400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现代物流</a:t>
                </a:r>
                <a:endPara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86" name="矩形 85">
            <a:extLst>
              <a:ext uri="{FF2B5EF4-FFF2-40B4-BE49-F238E27FC236}">
                <a16:creationId xmlns:a16="http://schemas.microsoft.com/office/drawing/2014/main" xmlns="" id="{70BBC0E4-25F6-44DF-8E45-874FA8490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20" y="1221077"/>
            <a:ext cx="10515780" cy="629094"/>
          </a:xfrm>
          <a:prstGeom prst="rect">
            <a:avLst/>
          </a:prstGeom>
          <a:effectLst/>
          <a:scene3d>
            <a:camera prst="orthographicFront"/>
            <a:lightRig rig="twoPt" dir="t"/>
          </a:scene3d>
          <a:sp3d extrusionH="44450">
            <a:bevelT w="69850" prst="angle"/>
          </a:sp3d>
          <a:extLst/>
        </p:spPr>
        <p:txBody>
          <a:bodyPr wrap="square" lIns="74367" tIns="37185" rIns="74367" bIns="37185">
            <a:spAutoFit/>
            <a:sp3d extrusionH="273050" prstMaterial="flat">
              <a:bevelB w="0" h="0"/>
              <a:extrusionClr>
                <a:srgbClr val="0033CC"/>
              </a:extrusionClr>
              <a:contourClr>
                <a:schemeClr val="bg1">
                  <a:lumMod val="95000"/>
                </a:schemeClr>
              </a:contourClr>
            </a:sp3d>
          </a:bodyPr>
          <a:lstStyle/>
          <a:p>
            <a:pPr algn="ctr"/>
            <a:r>
              <a:rPr lang="zh-CN" altLang="zh-CN" sz="3600" b="1" cap="all" dirty="0">
                <a:ln w="0"/>
                <a:solidFill>
                  <a:srgbClr val="C00000"/>
                </a:solidFill>
                <a:effectLst>
                  <a:reflection blurRad="12700" stA="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中国开放程度最高的能源企业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xmlns="" id="{E565E121-140A-40E4-93A8-59C7CFCA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04" y="4420038"/>
            <a:ext cx="11656847" cy="808182"/>
          </a:xfrm>
          <a:prstGeom prst="rect">
            <a:avLst/>
          </a:prstGeom>
          <a:effectLst/>
          <a:scene3d>
            <a:camera prst="orthographicFront"/>
            <a:lightRig rig="twoPt" dir="t"/>
          </a:scene3d>
          <a:sp3d extrusionH="44450">
            <a:bevelT w="69850" prst="angle"/>
          </a:sp3d>
          <a:extLst/>
        </p:spPr>
        <p:txBody>
          <a:bodyPr wrap="square" lIns="74367" tIns="37185" rIns="74367" bIns="37185">
            <a:spAutoFit/>
            <a:sp3d extrusionH="273050" prstMaterial="flat">
              <a:bevelB w="0" h="0"/>
              <a:extrusionClr>
                <a:srgbClr val="0033CC"/>
              </a:extrusionClr>
              <a:contourClr>
                <a:schemeClr val="bg1">
                  <a:lumMod val="95000"/>
                </a:schemeClr>
              </a:contourClr>
            </a:sp3d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3600" b="1" cap="all" dirty="0">
                <a:ln w="0"/>
                <a:solidFill>
                  <a:srgbClr val="C00000"/>
                </a:solidFill>
                <a:effectLst>
                  <a:reflection blurRad="12700" stA="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我国唯一一家拥有境内外四地上市平台的煤炭企业</a:t>
            </a:r>
            <a:endParaRPr lang="en-US" altLang="zh-CN" sz="3600" b="1" cap="all" dirty="0">
              <a:ln w="0"/>
              <a:solidFill>
                <a:srgbClr val="C00000"/>
              </a:solidFill>
              <a:effectLst>
                <a:reflection blurRad="12700" stA="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88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/>
          <p:cNvGrpSpPr/>
          <p:nvPr/>
        </p:nvGrpSpPr>
        <p:grpSpPr>
          <a:xfrm>
            <a:off x="304800" y="2159000"/>
            <a:ext cx="12407902" cy="1825557"/>
            <a:chOff x="299542" y="1551709"/>
            <a:chExt cx="10849030" cy="1740121"/>
          </a:xfrm>
        </p:grpSpPr>
        <p:grpSp>
          <p:nvGrpSpPr>
            <p:cNvPr id="106" name="组合 105"/>
            <p:cNvGrpSpPr>
              <a:grpSpLocks/>
            </p:cNvGrpSpPr>
            <p:nvPr/>
          </p:nvGrpSpPr>
          <p:grpSpPr bwMode="auto">
            <a:xfrm rot="10800000">
              <a:off x="755576" y="2233890"/>
              <a:ext cx="10392996" cy="841915"/>
              <a:chOff x="3030761" y="1082743"/>
              <a:chExt cx="4205535" cy="347277"/>
            </a:xfrm>
          </p:grpSpPr>
          <p:sp>
            <p:nvSpPr>
              <p:cNvPr id="108" name="圆角矩形 107"/>
              <p:cNvSpPr/>
              <p:nvPr/>
            </p:nvSpPr>
            <p:spPr bwMode="auto">
              <a:xfrm>
                <a:off x="3264420" y="1082743"/>
                <a:ext cx="3971876" cy="3472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9" name="标题层"/>
              <p:cNvSpPr txBox="1"/>
              <p:nvPr/>
            </p:nvSpPr>
            <p:spPr>
              <a:xfrm rot="10800000">
                <a:off x="3030761" y="1136703"/>
                <a:ext cx="4133993" cy="21582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en-US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四、注重系统融合，夯实“线上监测、远程监控”的基础保障</a:t>
                </a:r>
              </a:p>
            </p:txBody>
          </p:sp>
        </p:grpSp>
        <p:pic>
          <p:nvPicPr>
            <p:cNvPr id="107" name="Picture 4" descr="I:\mln资料\素材资料\兖矿标志\图片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42" y="1551709"/>
              <a:ext cx="1524710" cy="174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59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组合 203">
            <a:extLst>
              <a:ext uri="{FF2B5EF4-FFF2-40B4-BE49-F238E27FC236}">
                <a16:creationId xmlns:a16="http://schemas.microsoft.com/office/drawing/2014/main" xmlns="" id="{025EEF13-35CC-459C-B624-EC78AA508BFA}"/>
              </a:ext>
            </a:extLst>
          </p:cNvPr>
          <p:cNvGrpSpPr/>
          <p:nvPr/>
        </p:nvGrpSpPr>
        <p:grpSpPr>
          <a:xfrm>
            <a:off x="-40364" y="170678"/>
            <a:ext cx="10035913" cy="465793"/>
            <a:chOff x="0" y="168112"/>
            <a:chExt cx="10035913" cy="465793"/>
          </a:xfrm>
        </p:grpSpPr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xmlns="" id="{72B113F6-430C-4A81-AE88-3BE61017B4A7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xmlns="" id="{CE1C73A5-9645-4CC3-84B9-836D1884BB7E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等腰三角形 207">
                <a:extLst>
                  <a:ext uri="{FF2B5EF4-FFF2-40B4-BE49-F238E27FC236}">
                    <a16:creationId xmlns:a16="http://schemas.microsoft.com/office/drawing/2014/main" xmlns="" id="{23B4A684-B880-4D4F-8CC0-8F53719E0CA3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6" name="标题层">
              <a:extLst>
                <a:ext uri="{FF2B5EF4-FFF2-40B4-BE49-F238E27FC236}">
                  <a16:creationId xmlns:a16="http://schemas.microsoft.com/office/drawing/2014/main" xmlns="" id="{D106035C-217E-4864-B01F-3E99F81A7704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四、注重系统融合，夯实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线上监测、远程监控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的基础保障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组合 208">
            <a:extLst>
              <a:ext uri="{FF2B5EF4-FFF2-40B4-BE49-F238E27FC236}">
                <a16:creationId xmlns:a16="http://schemas.microsoft.com/office/drawing/2014/main" xmlns="" id="{C58621CD-7241-4C47-81AA-1D668A585C17}"/>
              </a:ext>
            </a:extLst>
          </p:cNvPr>
          <p:cNvGrpSpPr/>
          <p:nvPr/>
        </p:nvGrpSpPr>
        <p:grpSpPr>
          <a:xfrm>
            <a:off x="-1" y="684618"/>
            <a:ext cx="7015501" cy="620653"/>
            <a:chOff x="5228366" y="771419"/>
            <a:chExt cx="7015501" cy="620653"/>
          </a:xfrm>
        </p:grpSpPr>
        <p:sp>
          <p:nvSpPr>
            <p:cNvPr id="210" name="圆角矩形 24">
              <a:extLst>
                <a:ext uri="{FF2B5EF4-FFF2-40B4-BE49-F238E27FC236}">
                  <a16:creationId xmlns:a16="http://schemas.microsoft.com/office/drawing/2014/main" xmlns="" id="{DB0033F9-19AE-4BC2-A2C4-D792E6890B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6" y="806626"/>
              <a:ext cx="5880101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xmlns="" id="{7FDAB13D-A174-42EE-A269-E118E3683DA0}"/>
                </a:ext>
              </a:extLst>
            </p:cNvPr>
            <p:cNvSpPr/>
            <p:nvPr/>
          </p:nvSpPr>
          <p:spPr>
            <a:xfrm>
              <a:off x="5375938" y="771419"/>
              <a:ext cx="6867929" cy="5403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一是深化“三减三提”，做强高端装备支撑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0674D6C-68AA-4376-A5E4-979BE54AAE42}"/>
              </a:ext>
            </a:extLst>
          </p:cNvPr>
          <p:cNvGrpSpPr/>
          <p:nvPr/>
        </p:nvGrpSpPr>
        <p:grpSpPr>
          <a:xfrm>
            <a:off x="137486" y="1568165"/>
            <a:ext cx="5887679" cy="4738054"/>
            <a:chOff x="363819" y="1535952"/>
            <a:chExt cx="5887679" cy="473805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1B45EAE4-8EB4-4026-AEB2-CAB6754BDA67}"/>
                </a:ext>
              </a:extLst>
            </p:cNvPr>
            <p:cNvGrpSpPr/>
            <p:nvPr/>
          </p:nvGrpSpPr>
          <p:grpSpPr>
            <a:xfrm>
              <a:off x="363819" y="4790245"/>
              <a:ext cx="5887679" cy="1483761"/>
              <a:chOff x="227292" y="3597884"/>
              <a:chExt cx="5887679" cy="1483761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xmlns="" id="{2755D3E4-C481-4E33-A0E7-5F338D3B6844}"/>
                  </a:ext>
                </a:extLst>
              </p:cNvPr>
              <p:cNvSpPr txBox="1"/>
              <p:nvPr/>
            </p:nvSpPr>
            <p:spPr>
              <a:xfrm>
                <a:off x="269985" y="3783554"/>
                <a:ext cx="5844986" cy="944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ts val="3500"/>
                  </a:lnSpc>
                </a:pPr>
                <a:r>
                  <a:rPr lang="zh-CN" altLang="zh-CN" sz="2200" b="1" kern="1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研究应用世界首套</a:t>
                </a:r>
                <a:r>
                  <a:rPr lang="en-US" altLang="zh-CN" sz="2200" b="1" kern="1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8.2</a:t>
                </a:r>
                <a:r>
                  <a:rPr lang="zh-CN" altLang="zh-CN" sz="2200" b="1" kern="1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米超大采高综采、大功率硬岩掘进机、中厚煤层高效开采等先进装备</a:t>
                </a:r>
                <a:endParaRPr lang="en-US" altLang="zh-CN" sz="22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矩形: 圆角 15">
                <a:extLst>
                  <a:ext uri="{FF2B5EF4-FFF2-40B4-BE49-F238E27FC236}">
                    <a16:creationId xmlns:a16="http://schemas.microsoft.com/office/drawing/2014/main" xmlns="" id="{999ADF5A-F6D1-43F2-A676-63F004879FC2}"/>
                  </a:ext>
                </a:extLst>
              </p:cNvPr>
              <p:cNvSpPr/>
              <p:nvPr/>
            </p:nvSpPr>
            <p:spPr bwMode="auto">
              <a:xfrm>
                <a:off x="227292" y="3597884"/>
                <a:ext cx="5880100" cy="148376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67BB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xmlns="" id="{DB8695A3-DF93-47A3-B777-F2E61E472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651" y="1535952"/>
              <a:ext cx="4908435" cy="299139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D3C8362-9F5D-4246-97DB-163436ED90AB}"/>
              </a:ext>
            </a:extLst>
          </p:cNvPr>
          <p:cNvGrpSpPr/>
          <p:nvPr/>
        </p:nvGrpSpPr>
        <p:grpSpPr>
          <a:xfrm>
            <a:off x="5977220" y="1012548"/>
            <a:ext cx="2861979" cy="5477660"/>
            <a:chOff x="7815958" y="1018794"/>
            <a:chExt cx="2861979" cy="547766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9461EDED-61D1-4599-94B2-CCFEDED621D7}"/>
                </a:ext>
              </a:extLst>
            </p:cNvPr>
            <p:cNvGrpSpPr/>
            <p:nvPr/>
          </p:nvGrpSpPr>
          <p:grpSpPr>
            <a:xfrm>
              <a:off x="7815958" y="3874020"/>
              <a:ext cx="2829886" cy="2622434"/>
              <a:chOff x="1795087" y="3992766"/>
              <a:chExt cx="1986277" cy="2622434"/>
            </a:xfrm>
          </p:grpSpPr>
          <p:sp>
            <p:nvSpPr>
              <p:cNvPr id="33" name="Rectangle 45">
                <a:extLst>
                  <a:ext uri="{FF2B5EF4-FFF2-40B4-BE49-F238E27FC236}">
                    <a16:creationId xmlns:a16="http://schemas.microsoft.com/office/drawing/2014/main" xmlns="" id="{73BCC51F-5328-4860-B027-E0723CD41B1E}"/>
                  </a:ext>
                </a:extLst>
              </p:cNvPr>
              <p:cNvSpPr/>
              <p:nvPr/>
            </p:nvSpPr>
            <p:spPr>
              <a:xfrm>
                <a:off x="1860428" y="4271237"/>
                <a:ext cx="1766605" cy="2343963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036">
                  <a:defRPr/>
                </a:pPr>
                <a:endParaRPr lang="id-ID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4" name="Flowchart: Merge 46">
                <a:extLst>
                  <a:ext uri="{FF2B5EF4-FFF2-40B4-BE49-F238E27FC236}">
                    <a16:creationId xmlns:a16="http://schemas.microsoft.com/office/drawing/2014/main" xmlns="" id="{2FC4D5BF-67E8-48CA-8F23-A75C9F53F90E}"/>
                  </a:ext>
                </a:extLst>
              </p:cNvPr>
              <p:cNvSpPr/>
              <p:nvPr/>
            </p:nvSpPr>
            <p:spPr>
              <a:xfrm rot="10800000">
                <a:off x="1860428" y="3992766"/>
                <a:ext cx="1771924" cy="282520"/>
              </a:xfrm>
              <a:prstGeom prst="flowChartMerg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036">
                  <a:defRPr/>
                </a:pPr>
                <a:endParaRPr lang="id-ID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5" name="Rectangle 47">
                <a:extLst>
                  <a:ext uri="{FF2B5EF4-FFF2-40B4-BE49-F238E27FC236}">
                    <a16:creationId xmlns:a16="http://schemas.microsoft.com/office/drawing/2014/main" xmlns="" id="{47A1BD31-E708-415A-A70A-EE8A20F1064A}"/>
                  </a:ext>
                </a:extLst>
              </p:cNvPr>
              <p:cNvSpPr/>
              <p:nvPr/>
            </p:nvSpPr>
            <p:spPr>
              <a:xfrm>
                <a:off x="1860429" y="4271237"/>
                <a:ext cx="1771925" cy="628814"/>
              </a:xfrm>
              <a:prstGeom prst="rect">
                <a:avLst/>
              </a:prstGeom>
              <a:solidFill>
                <a:srgbClr val="0B43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036">
                  <a:defRPr/>
                </a:pPr>
                <a:endParaRPr lang="id-ID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6" name="TextBox 126">
                <a:extLst>
                  <a:ext uri="{FF2B5EF4-FFF2-40B4-BE49-F238E27FC236}">
                    <a16:creationId xmlns:a16="http://schemas.microsoft.com/office/drawing/2014/main" xmlns="" id="{DEB8BEB5-9CFB-4D84-9F26-F3F5274AAED5}"/>
                  </a:ext>
                </a:extLst>
              </p:cNvPr>
              <p:cNvSpPr txBox="1"/>
              <p:nvPr/>
            </p:nvSpPr>
            <p:spPr>
              <a:xfrm>
                <a:off x="1919896" y="4270714"/>
                <a:ext cx="1766605" cy="798090"/>
              </a:xfrm>
              <a:prstGeom prst="rect">
                <a:avLst/>
              </a:prstGeom>
              <a:noFill/>
            </p:spPr>
            <p:txBody>
              <a:bodyPr wrap="square" lIns="0" tIns="0" rIns="68555" bIns="0" rtlCol="0">
                <a:noAutofit/>
              </a:bodyPr>
              <a:lstStyle/>
              <a:p>
                <a:pPr algn="ctr"/>
                <a:r>
                  <a:rPr lang="zh-CN" altLang="en-US" sz="3200" b="1" kern="0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加快</a:t>
                </a:r>
                <a:endParaRPr lang="id-ID" sz="32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xmlns="" id="{D79B2F05-9660-4B9D-B5D4-C74F1FC653A9}"/>
                  </a:ext>
                </a:extLst>
              </p:cNvPr>
              <p:cNvSpPr/>
              <p:nvPr/>
            </p:nvSpPr>
            <p:spPr>
              <a:xfrm>
                <a:off x="1795087" y="4890747"/>
                <a:ext cx="1986277" cy="1517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800"/>
                  </a:lnSpc>
                </a:pPr>
                <a:r>
                  <a:rPr lang="zh-CN" altLang="zh-CN" sz="2400" b="1" kern="0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装备换人</a:t>
                </a:r>
                <a:endPara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ts val="3800"/>
                  </a:lnSpc>
                </a:pPr>
                <a:r>
                  <a:rPr lang="zh-CN" altLang="zh-CN" sz="2400" b="1" kern="0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技术换人</a:t>
                </a:r>
                <a:endPara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ts val="3800"/>
                  </a:lnSpc>
                </a:pPr>
                <a:r>
                  <a:rPr lang="zh-CN" altLang="zh-CN" sz="2400" b="1" kern="0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管理换人</a:t>
                </a:r>
                <a:endParaRPr lang="zh-CN" altLang="en-US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30D5DFC7-9BC6-417A-B08B-F75F012AF388}"/>
                </a:ext>
              </a:extLst>
            </p:cNvPr>
            <p:cNvGrpSpPr/>
            <p:nvPr/>
          </p:nvGrpSpPr>
          <p:grpSpPr>
            <a:xfrm>
              <a:off x="7848051" y="1018794"/>
              <a:ext cx="2829886" cy="2270220"/>
              <a:chOff x="1840557" y="3992766"/>
              <a:chExt cx="1986277" cy="2270220"/>
            </a:xfrm>
          </p:grpSpPr>
          <p:sp>
            <p:nvSpPr>
              <p:cNvPr id="39" name="Rectangle 45">
                <a:extLst>
                  <a:ext uri="{FF2B5EF4-FFF2-40B4-BE49-F238E27FC236}">
                    <a16:creationId xmlns:a16="http://schemas.microsoft.com/office/drawing/2014/main" xmlns="" id="{65E922DF-4D73-4176-9AA4-006B0F1F5263}"/>
                  </a:ext>
                </a:extLst>
              </p:cNvPr>
              <p:cNvSpPr/>
              <p:nvPr/>
            </p:nvSpPr>
            <p:spPr>
              <a:xfrm>
                <a:off x="1860429" y="4271237"/>
                <a:ext cx="1794868" cy="1991749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036">
                  <a:defRPr/>
                </a:pPr>
                <a:endParaRPr lang="id-ID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0" name="Flowchart: Merge 46">
                <a:extLst>
                  <a:ext uri="{FF2B5EF4-FFF2-40B4-BE49-F238E27FC236}">
                    <a16:creationId xmlns:a16="http://schemas.microsoft.com/office/drawing/2014/main" xmlns="" id="{FBB4DA06-A718-4AA2-AE52-14C41D59AE48}"/>
                  </a:ext>
                </a:extLst>
              </p:cNvPr>
              <p:cNvSpPr/>
              <p:nvPr/>
            </p:nvSpPr>
            <p:spPr>
              <a:xfrm rot="10800000">
                <a:off x="1860428" y="3992766"/>
                <a:ext cx="1789549" cy="282520"/>
              </a:xfrm>
              <a:prstGeom prst="flowChartMerg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036">
                  <a:defRPr/>
                </a:pPr>
                <a:endParaRPr lang="id-ID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1" name="Rectangle 47">
                <a:extLst>
                  <a:ext uri="{FF2B5EF4-FFF2-40B4-BE49-F238E27FC236}">
                    <a16:creationId xmlns:a16="http://schemas.microsoft.com/office/drawing/2014/main" xmlns="" id="{228EE5F6-42E7-4D3B-905F-E7875F1A8E5C}"/>
                  </a:ext>
                </a:extLst>
              </p:cNvPr>
              <p:cNvSpPr/>
              <p:nvPr/>
            </p:nvSpPr>
            <p:spPr>
              <a:xfrm>
                <a:off x="1860429" y="4271237"/>
                <a:ext cx="1794868" cy="628814"/>
              </a:xfrm>
              <a:prstGeom prst="rect">
                <a:avLst/>
              </a:prstGeom>
              <a:solidFill>
                <a:srgbClr val="0B43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036">
                  <a:defRPr/>
                </a:pPr>
                <a:endParaRPr lang="id-ID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2" name="TextBox 126">
                <a:extLst>
                  <a:ext uri="{FF2B5EF4-FFF2-40B4-BE49-F238E27FC236}">
                    <a16:creationId xmlns:a16="http://schemas.microsoft.com/office/drawing/2014/main" xmlns="" id="{270D0ECE-92E9-4083-A02D-B50785D8F7EB}"/>
                  </a:ext>
                </a:extLst>
              </p:cNvPr>
              <p:cNvSpPr txBox="1"/>
              <p:nvPr/>
            </p:nvSpPr>
            <p:spPr>
              <a:xfrm>
                <a:off x="2002308" y="4281330"/>
                <a:ext cx="1652988" cy="798090"/>
              </a:xfrm>
              <a:prstGeom prst="rect">
                <a:avLst/>
              </a:prstGeom>
              <a:noFill/>
            </p:spPr>
            <p:txBody>
              <a:bodyPr wrap="square" lIns="0" tIns="0" rIns="68555" bIns="0" rtlCol="0">
                <a:noAutofit/>
              </a:bodyPr>
              <a:lstStyle/>
              <a:p>
                <a:pPr algn="ctr"/>
                <a:r>
                  <a:rPr lang="zh-CN" altLang="en-US" sz="3200" b="1" kern="0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推动</a:t>
                </a:r>
                <a:endParaRPr lang="id-ID" sz="3200" b="1" kern="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xmlns="" id="{412B80E9-6CBA-4B32-9EDE-1E675AF06FA7}"/>
                  </a:ext>
                </a:extLst>
              </p:cNvPr>
              <p:cNvSpPr/>
              <p:nvPr/>
            </p:nvSpPr>
            <p:spPr>
              <a:xfrm>
                <a:off x="1840557" y="5009585"/>
                <a:ext cx="1986277" cy="103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800"/>
                  </a:lnSpc>
                </a:pPr>
                <a:r>
                  <a:rPr lang="zh-CN" altLang="zh-CN" sz="2400" b="1" kern="0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减头减面减系统</a:t>
                </a:r>
                <a:endPara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ts val="3800"/>
                  </a:lnSpc>
                </a:pPr>
                <a:r>
                  <a:rPr lang="zh-CN" altLang="zh-CN" sz="2400" b="1" kern="0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提速提质提效</a:t>
                </a:r>
                <a:endPara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1627334-1EEE-4C3C-961D-1D9D10CF711E}"/>
              </a:ext>
            </a:extLst>
          </p:cNvPr>
          <p:cNvGrpSpPr/>
          <p:nvPr/>
        </p:nvGrpSpPr>
        <p:grpSpPr>
          <a:xfrm>
            <a:off x="8796944" y="1480375"/>
            <a:ext cx="3007822" cy="4774798"/>
            <a:chOff x="9041466" y="1399005"/>
            <a:chExt cx="3007822" cy="4774798"/>
          </a:xfrm>
        </p:grpSpPr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xmlns="" id="{66FE0F36-6564-4AAC-A89F-33C83F4963C7}"/>
                </a:ext>
              </a:extLst>
            </p:cNvPr>
            <p:cNvSpPr/>
            <p:nvPr/>
          </p:nvSpPr>
          <p:spPr>
            <a:xfrm>
              <a:off x="9126930" y="5321195"/>
              <a:ext cx="2922358" cy="852608"/>
            </a:xfrm>
            <a:custGeom>
              <a:avLst/>
              <a:gdLst>
                <a:gd name="connsiteX0" fmla="*/ 0 w 8128000"/>
                <a:gd name="connsiteY0" fmla="*/ 0 h 997680"/>
                <a:gd name="connsiteX1" fmla="*/ 8128000 w 8128000"/>
                <a:gd name="connsiteY1" fmla="*/ 0 h 997680"/>
                <a:gd name="connsiteX2" fmla="*/ 8128000 w 8128000"/>
                <a:gd name="connsiteY2" fmla="*/ 997680 h 997680"/>
                <a:gd name="connsiteX3" fmla="*/ 0 w 8128000"/>
                <a:gd name="connsiteY3" fmla="*/ 997680 h 997680"/>
                <a:gd name="connsiteX4" fmla="*/ 0 w 8128000"/>
                <a:gd name="connsiteY4" fmla="*/ 0 h 99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997680">
                  <a:moveTo>
                    <a:pt x="0" y="0"/>
                  </a:moveTo>
                  <a:lnTo>
                    <a:pt x="8128000" y="0"/>
                  </a:lnTo>
                  <a:lnTo>
                    <a:pt x="8128000" y="997680"/>
                  </a:lnTo>
                  <a:lnTo>
                    <a:pt x="0" y="9976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减少巷道掘进量</a:t>
              </a:r>
              <a:r>
                <a: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3.89</a:t>
              </a: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万米</a:t>
              </a:r>
              <a:endParaRPr lang="zh-CN" altLang="en-US" sz="24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xmlns="" id="{604179FA-C82A-4943-A307-B534DE66A827}"/>
                </a:ext>
              </a:extLst>
            </p:cNvPr>
            <p:cNvSpPr/>
            <p:nvPr/>
          </p:nvSpPr>
          <p:spPr>
            <a:xfrm>
              <a:off x="9041466" y="2697528"/>
              <a:ext cx="2922358" cy="1311312"/>
            </a:xfrm>
            <a:custGeom>
              <a:avLst/>
              <a:gdLst>
                <a:gd name="connsiteX0" fmla="*/ 0 w 8128000"/>
                <a:gd name="connsiteY0" fmla="*/ 537404 h 1534432"/>
                <a:gd name="connsiteX1" fmla="*/ 3872196 w 8128000"/>
                <a:gd name="connsiteY1" fmla="*/ 537404 h 1534432"/>
                <a:gd name="connsiteX2" fmla="*/ 3872196 w 8128000"/>
                <a:gd name="connsiteY2" fmla="*/ 383608 h 1534432"/>
                <a:gd name="connsiteX3" fmla="*/ 3680392 w 8128000"/>
                <a:gd name="connsiteY3" fmla="*/ 383608 h 1534432"/>
                <a:gd name="connsiteX4" fmla="*/ 4064000 w 8128000"/>
                <a:gd name="connsiteY4" fmla="*/ 0 h 1534432"/>
                <a:gd name="connsiteX5" fmla="*/ 4447608 w 8128000"/>
                <a:gd name="connsiteY5" fmla="*/ 383608 h 1534432"/>
                <a:gd name="connsiteX6" fmla="*/ 4255804 w 8128000"/>
                <a:gd name="connsiteY6" fmla="*/ 383608 h 1534432"/>
                <a:gd name="connsiteX7" fmla="*/ 4255804 w 8128000"/>
                <a:gd name="connsiteY7" fmla="*/ 537404 h 1534432"/>
                <a:gd name="connsiteX8" fmla="*/ 8128000 w 8128000"/>
                <a:gd name="connsiteY8" fmla="*/ 537404 h 1534432"/>
                <a:gd name="connsiteX9" fmla="*/ 8128000 w 8128000"/>
                <a:gd name="connsiteY9" fmla="*/ 1534432 h 1534432"/>
                <a:gd name="connsiteX10" fmla="*/ 0 w 8128000"/>
                <a:gd name="connsiteY10" fmla="*/ 1534432 h 1534432"/>
                <a:gd name="connsiteX11" fmla="*/ 0 w 8128000"/>
                <a:gd name="connsiteY11" fmla="*/ 537404 h 153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8000" h="1534432">
                  <a:moveTo>
                    <a:pt x="8128000" y="997028"/>
                  </a:moveTo>
                  <a:lnTo>
                    <a:pt x="4255804" y="997028"/>
                  </a:lnTo>
                  <a:lnTo>
                    <a:pt x="4255804" y="1150824"/>
                  </a:lnTo>
                  <a:lnTo>
                    <a:pt x="4447608" y="1150824"/>
                  </a:lnTo>
                  <a:lnTo>
                    <a:pt x="4064000" y="1534431"/>
                  </a:lnTo>
                  <a:lnTo>
                    <a:pt x="3680392" y="1150824"/>
                  </a:lnTo>
                  <a:lnTo>
                    <a:pt x="3872196" y="1150824"/>
                  </a:lnTo>
                  <a:lnTo>
                    <a:pt x="3872196" y="997028"/>
                  </a:lnTo>
                  <a:lnTo>
                    <a:pt x="0" y="997028"/>
                  </a:lnTo>
                  <a:lnTo>
                    <a:pt x="0" y="1"/>
                  </a:lnTo>
                  <a:lnTo>
                    <a:pt x="8128000" y="1"/>
                  </a:lnTo>
                  <a:lnTo>
                    <a:pt x="8128000" y="997028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2232385"/>
                    <a:satOff val="13449"/>
                    <a:lumOff val="1078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2232385"/>
                    <a:satOff val="13449"/>
                    <a:lumOff val="1078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2232385"/>
                    <a:satOff val="13449"/>
                    <a:lumOff val="107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70687" tIns="170689" rIns="170688" bIns="70809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封闭老巷</a:t>
              </a:r>
              <a:r>
                <a: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3.36</a:t>
              </a: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万米</a:t>
              </a:r>
              <a:endParaRPr lang="zh-CN" altLang="en-US" sz="24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xmlns="" id="{347F1384-9F2E-422B-A877-6C91BF4C48AC}"/>
                </a:ext>
              </a:extLst>
            </p:cNvPr>
            <p:cNvSpPr/>
            <p:nvPr/>
          </p:nvSpPr>
          <p:spPr>
            <a:xfrm>
              <a:off x="9041466" y="1399005"/>
              <a:ext cx="2922358" cy="1311313"/>
            </a:xfrm>
            <a:custGeom>
              <a:avLst/>
              <a:gdLst>
                <a:gd name="connsiteX0" fmla="*/ 0 w 8128000"/>
                <a:gd name="connsiteY0" fmla="*/ 537404 h 1534432"/>
                <a:gd name="connsiteX1" fmla="*/ 3872196 w 8128000"/>
                <a:gd name="connsiteY1" fmla="*/ 537404 h 1534432"/>
                <a:gd name="connsiteX2" fmla="*/ 3872196 w 8128000"/>
                <a:gd name="connsiteY2" fmla="*/ 383608 h 1534432"/>
                <a:gd name="connsiteX3" fmla="*/ 3680392 w 8128000"/>
                <a:gd name="connsiteY3" fmla="*/ 383608 h 1534432"/>
                <a:gd name="connsiteX4" fmla="*/ 4064000 w 8128000"/>
                <a:gd name="connsiteY4" fmla="*/ 0 h 1534432"/>
                <a:gd name="connsiteX5" fmla="*/ 4447608 w 8128000"/>
                <a:gd name="connsiteY5" fmla="*/ 383608 h 1534432"/>
                <a:gd name="connsiteX6" fmla="*/ 4255804 w 8128000"/>
                <a:gd name="connsiteY6" fmla="*/ 383608 h 1534432"/>
                <a:gd name="connsiteX7" fmla="*/ 4255804 w 8128000"/>
                <a:gd name="connsiteY7" fmla="*/ 537404 h 1534432"/>
                <a:gd name="connsiteX8" fmla="*/ 8128000 w 8128000"/>
                <a:gd name="connsiteY8" fmla="*/ 537404 h 1534432"/>
                <a:gd name="connsiteX9" fmla="*/ 8128000 w 8128000"/>
                <a:gd name="connsiteY9" fmla="*/ 1534432 h 1534432"/>
                <a:gd name="connsiteX10" fmla="*/ 0 w 8128000"/>
                <a:gd name="connsiteY10" fmla="*/ 1534432 h 1534432"/>
                <a:gd name="connsiteX11" fmla="*/ 0 w 8128000"/>
                <a:gd name="connsiteY11" fmla="*/ 537404 h 153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8000" h="1534432">
                  <a:moveTo>
                    <a:pt x="8128000" y="997028"/>
                  </a:moveTo>
                  <a:lnTo>
                    <a:pt x="4255804" y="997028"/>
                  </a:lnTo>
                  <a:lnTo>
                    <a:pt x="4255804" y="1150824"/>
                  </a:lnTo>
                  <a:lnTo>
                    <a:pt x="4447608" y="1150824"/>
                  </a:lnTo>
                  <a:lnTo>
                    <a:pt x="4064000" y="1534431"/>
                  </a:lnTo>
                  <a:lnTo>
                    <a:pt x="3680392" y="1150824"/>
                  </a:lnTo>
                  <a:lnTo>
                    <a:pt x="3872196" y="1150824"/>
                  </a:lnTo>
                  <a:lnTo>
                    <a:pt x="3872196" y="997028"/>
                  </a:lnTo>
                  <a:lnTo>
                    <a:pt x="0" y="997028"/>
                  </a:lnTo>
                  <a:lnTo>
                    <a:pt x="0" y="1"/>
                  </a:lnTo>
                  <a:lnTo>
                    <a:pt x="8128000" y="1"/>
                  </a:lnTo>
                  <a:lnTo>
                    <a:pt x="8128000" y="997028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70687" tIns="170688" rIns="170688" bIns="708093" numCol="1" spcCol="1270" anchor="ctr" anchorCtr="0">
              <a:noAutofit/>
            </a:bodyPr>
            <a:lstStyle/>
            <a:p>
              <a:pPr lvl="0" algn="ctr">
                <a:lnSpc>
                  <a:spcPts val="38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减少工作面</a:t>
              </a:r>
              <a:r>
                <a: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endParaRPr lang="zh-CN" altLang="en-US" sz="24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xmlns="" id="{A95F6347-920D-445B-8314-955E3E94C644}"/>
                </a:ext>
              </a:extLst>
            </p:cNvPr>
            <p:cNvSpPr/>
            <p:nvPr/>
          </p:nvSpPr>
          <p:spPr>
            <a:xfrm>
              <a:off x="9081384" y="4066405"/>
              <a:ext cx="2922358" cy="1311313"/>
            </a:xfrm>
            <a:custGeom>
              <a:avLst/>
              <a:gdLst>
                <a:gd name="connsiteX0" fmla="*/ 0 w 8128000"/>
                <a:gd name="connsiteY0" fmla="*/ 537404 h 1534432"/>
                <a:gd name="connsiteX1" fmla="*/ 3872196 w 8128000"/>
                <a:gd name="connsiteY1" fmla="*/ 537404 h 1534432"/>
                <a:gd name="connsiteX2" fmla="*/ 3872196 w 8128000"/>
                <a:gd name="connsiteY2" fmla="*/ 383608 h 1534432"/>
                <a:gd name="connsiteX3" fmla="*/ 3680392 w 8128000"/>
                <a:gd name="connsiteY3" fmla="*/ 383608 h 1534432"/>
                <a:gd name="connsiteX4" fmla="*/ 4064000 w 8128000"/>
                <a:gd name="connsiteY4" fmla="*/ 0 h 1534432"/>
                <a:gd name="connsiteX5" fmla="*/ 4447608 w 8128000"/>
                <a:gd name="connsiteY5" fmla="*/ 383608 h 1534432"/>
                <a:gd name="connsiteX6" fmla="*/ 4255804 w 8128000"/>
                <a:gd name="connsiteY6" fmla="*/ 383608 h 1534432"/>
                <a:gd name="connsiteX7" fmla="*/ 4255804 w 8128000"/>
                <a:gd name="connsiteY7" fmla="*/ 537404 h 1534432"/>
                <a:gd name="connsiteX8" fmla="*/ 8128000 w 8128000"/>
                <a:gd name="connsiteY8" fmla="*/ 537404 h 1534432"/>
                <a:gd name="connsiteX9" fmla="*/ 8128000 w 8128000"/>
                <a:gd name="connsiteY9" fmla="*/ 1534432 h 1534432"/>
                <a:gd name="connsiteX10" fmla="*/ 0 w 8128000"/>
                <a:gd name="connsiteY10" fmla="*/ 1534432 h 1534432"/>
                <a:gd name="connsiteX11" fmla="*/ 0 w 8128000"/>
                <a:gd name="connsiteY11" fmla="*/ 537404 h 153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8000" h="1534432">
                  <a:moveTo>
                    <a:pt x="8128000" y="997028"/>
                  </a:moveTo>
                  <a:lnTo>
                    <a:pt x="4255804" y="997028"/>
                  </a:lnTo>
                  <a:lnTo>
                    <a:pt x="4255804" y="1150824"/>
                  </a:lnTo>
                  <a:lnTo>
                    <a:pt x="4447608" y="1150824"/>
                  </a:lnTo>
                  <a:lnTo>
                    <a:pt x="4064000" y="1534431"/>
                  </a:lnTo>
                  <a:lnTo>
                    <a:pt x="3680392" y="1150824"/>
                  </a:lnTo>
                  <a:lnTo>
                    <a:pt x="3872196" y="1150824"/>
                  </a:lnTo>
                  <a:lnTo>
                    <a:pt x="3872196" y="997028"/>
                  </a:lnTo>
                  <a:lnTo>
                    <a:pt x="0" y="997028"/>
                  </a:lnTo>
                  <a:lnTo>
                    <a:pt x="0" y="1"/>
                  </a:lnTo>
                  <a:lnTo>
                    <a:pt x="8128000" y="1"/>
                  </a:lnTo>
                  <a:lnTo>
                    <a:pt x="8128000" y="997028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70687" tIns="170688" rIns="170688" bIns="70809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多回收煤炭</a:t>
              </a:r>
              <a:r>
                <a:rPr lang="en-US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366.74</a:t>
              </a:r>
              <a:r>
                <a:rPr lang="zh-CN" altLang="zh-CN" sz="24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</a:t>
              </a:r>
              <a:endParaRPr lang="zh-CN" altLang="en-US" sz="24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BE5DB4F1-7AD9-45AD-A84D-582A382181DF}"/>
              </a:ext>
            </a:extLst>
          </p:cNvPr>
          <p:cNvGrpSpPr/>
          <p:nvPr/>
        </p:nvGrpSpPr>
        <p:grpSpPr>
          <a:xfrm>
            <a:off x="4514580" y="2614367"/>
            <a:ext cx="3679353" cy="1188661"/>
            <a:chOff x="4274348" y="2780529"/>
            <a:chExt cx="3679353" cy="1188661"/>
          </a:xfrm>
        </p:grpSpPr>
        <p:sp>
          <p:nvSpPr>
            <p:cNvPr id="120" name="Line 29">
              <a:extLst>
                <a:ext uri="{FF2B5EF4-FFF2-40B4-BE49-F238E27FC236}">
                  <a16:creationId xmlns:a16="http://schemas.microsoft.com/office/drawing/2014/main" xmlns="" id="{878A5D8F-1DC6-4289-B343-A15BEA891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4348" y="3048291"/>
              <a:ext cx="849334" cy="0"/>
            </a:xfrm>
            <a:prstGeom prst="line">
              <a:avLst/>
            </a:prstGeom>
            <a:noFill/>
            <a:ln w="38100">
              <a:solidFill>
                <a:srgbClr val="558E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eaVert" wrap="square" anchor="ctr">
              <a:spAutoFit/>
            </a:bodyPr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21" name="Group 7">
              <a:extLst>
                <a:ext uri="{FF2B5EF4-FFF2-40B4-BE49-F238E27FC236}">
                  <a16:creationId xmlns:a16="http://schemas.microsoft.com/office/drawing/2014/main" xmlns="" id="{8646AEAA-F1FE-40FA-97BA-57891E0B5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3056" y="2780529"/>
              <a:ext cx="1980685" cy="1188661"/>
              <a:chOff x="0" y="0"/>
              <a:chExt cx="1583" cy="950"/>
            </a:xfrm>
          </p:grpSpPr>
          <p:sp>
            <p:nvSpPr>
              <p:cNvPr id="123" name="Arc 32">
                <a:extLst>
                  <a:ext uri="{FF2B5EF4-FFF2-40B4-BE49-F238E27FC236}">
                    <a16:creationId xmlns:a16="http://schemas.microsoft.com/office/drawing/2014/main" xmlns="" id="{31AAEA45-3C9C-456B-B254-4EB3AB1E706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3" y="-383"/>
                <a:ext cx="818" cy="1583"/>
              </a:xfrm>
              <a:custGeom>
                <a:avLst/>
                <a:gdLst>
                  <a:gd name="T0" fmla="*/ 8 w 21600"/>
                  <a:gd name="T1" fmla="*/ 0 h 41807"/>
                  <a:gd name="T2" fmla="*/ 31 w 21600"/>
                  <a:gd name="T3" fmla="*/ 30 h 41807"/>
                  <a:gd name="T4" fmla="*/ 8 w 21600"/>
                  <a:gd name="T5" fmla="*/ 60 h 41807"/>
                  <a:gd name="T6" fmla="*/ 8 w 21600"/>
                  <a:gd name="T7" fmla="*/ 0 h 41807"/>
                  <a:gd name="T8" fmla="*/ 31 w 21600"/>
                  <a:gd name="T9" fmla="*/ 30 h 41807"/>
                  <a:gd name="T10" fmla="*/ 8 w 21600"/>
                  <a:gd name="T11" fmla="*/ 60 h 41807"/>
                  <a:gd name="T12" fmla="*/ 0 w 21600"/>
                  <a:gd name="T13" fmla="*/ 30 h 41807"/>
                  <a:gd name="T14" fmla="*/ 8 w 21600"/>
                  <a:gd name="T15" fmla="*/ 0 h 4180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41807"/>
                  <a:gd name="T26" fmla="*/ 21600 w 21600"/>
                  <a:gd name="T27" fmla="*/ 41807 h 4180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41807" fill="none" extrusionOk="0">
                    <a:moveTo>
                      <a:pt x="5419" y="-1"/>
                    </a:moveTo>
                    <a:cubicBezTo>
                      <a:pt x="14946" y="2469"/>
                      <a:pt x="21600" y="11066"/>
                      <a:pt x="21600" y="20909"/>
                    </a:cubicBezTo>
                    <a:cubicBezTo>
                      <a:pt x="21600" y="30734"/>
                      <a:pt x="14968" y="39322"/>
                      <a:pt x="5462" y="41807"/>
                    </a:cubicBezTo>
                  </a:path>
                  <a:path w="21600" h="41807" stroke="0" extrusionOk="0">
                    <a:moveTo>
                      <a:pt x="5419" y="-1"/>
                    </a:moveTo>
                    <a:cubicBezTo>
                      <a:pt x="14946" y="2469"/>
                      <a:pt x="21600" y="11066"/>
                      <a:pt x="21600" y="20909"/>
                    </a:cubicBezTo>
                    <a:cubicBezTo>
                      <a:pt x="21600" y="30734"/>
                      <a:pt x="14968" y="39322"/>
                      <a:pt x="5462" y="41807"/>
                    </a:cubicBezTo>
                    <a:lnTo>
                      <a:pt x="0" y="20909"/>
                    </a:lnTo>
                    <a:lnTo>
                      <a:pt x="5419" y="-1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558E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anchor="ctr">
                <a:spAutoFit/>
              </a:bodyPr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Line 33">
                <a:extLst>
                  <a:ext uri="{FF2B5EF4-FFF2-40B4-BE49-F238E27FC236}">
                    <a16:creationId xmlns:a16="http://schemas.microsoft.com/office/drawing/2014/main" xmlns="" id="{C12C9586-2282-4FA0-954F-DCB64ABF5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" y="822"/>
                <a:ext cx="0" cy="128"/>
              </a:xfrm>
              <a:prstGeom prst="line">
                <a:avLst/>
              </a:prstGeom>
              <a:noFill/>
              <a:ln w="38100">
                <a:solidFill>
                  <a:srgbClr val="558E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eaVert" anchor="ctr">
                <a:spAutoFit/>
              </a:bodyPr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2" name="Line 29">
              <a:extLst>
                <a:ext uri="{FF2B5EF4-FFF2-40B4-BE49-F238E27FC236}">
                  <a16:creationId xmlns:a16="http://schemas.microsoft.com/office/drawing/2014/main" xmlns="" id="{991216EF-4728-4B56-80E7-4DF9934337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04367" y="3048291"/>
              <a:ext cx="849334" cy="0"/>
            </a:xfrm>
            <a:prstGeom prst="line">
              <a:avLst/>
            </a:prstGeom>
            <a:noFill/>
            <a:ln w="38100">
              <a:solidFill>
                <a:srgbClr val="558E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eaVert" wrap="square" anchor="ctr">
              <a:spAutoFit/>
            </a:bodyPr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xmlns="" id="{3A6D1860-5608-48E0-B29F-CE13270C8871}"/>
              </a:ext>
            </a:extLst>
          </p:cNvPr>
          <p:cNvGrpSpPr/>
          <p:nvPr/>
        </p:nvGrpSpPr>
        <p:grpSpPr>
          <a:xfrm>
            <a:off x="-40364" y="170678"/>
            <a:ext cx="10035913" cy="465793"/>
            <a:chOff x="0" y="168112"/>
            <a:chExt cx="10035913" cy="465793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xmlns="" id="{2F52EE5E-37CA-4E60-B5EB-150E19BC2CCF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xmlns="" id="{5F76F626-27C5-42C5-8FCC-F6E3FE42CE51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等腰三角形 55">
                <a:extLst>
                  <a:ext uri="{FF2B5EF4-FFF2-40B4-BE49-F238E27FC236}">
                    <a16:creationId xmlns:a16="http://schemas.microsoft.com/office/drawing/2014/main" xmlns="" id="{89182B42-0166-4E8F-9950-BC20B8819874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标题层">
              <a:extLst>
                <a:ext uri="{FF2B5EF4-FFF2-40B4-BE49-F238E27FC236}">
                  <a16:creationId xmlns:a16="http://schemas.microsoft.com/office/drawing/2014/main" xmlns="" id="{3FA48F48-2AAD-4D0B-BEF1-2CC20497BDA4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四、注重系统融合，夯实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线上监测、远程监控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的基础保障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59E8BAE1-DAC3-4C23-AB46-D48947A652DF}"/>
              </a:ext>
            </a:extLst>
          </p:cNvPr>
          <p:cNvGrpSpPr/>
          <p:nvPr/>
        </p:nvGrpSpPr>
        <p:grpSpPr>
          <a:xfrm>
            <a:off x="-1" y="684618"/>
            <a:ext cx="7015501" cy="1048172"/>
            <a:chOff x="5228366" y="771419"/>
            <a:chExt cx="7015501" cy="1048172"/>
          </a:xfrm>
        </p:grpSpPr>
        <p:sp>
          <p:nvSpPr>
            <p:cNvPr id="58" name="圆角矩形 24">
              <a:extLst>
                <a:ext uri="{FF2B5EF4-FFF2-40B4-BE49-F238E27FC236}">
                  <a16:creationId xmlns:a16="http://schemas.microsoft.com/office/drawing/2014/main" xmlns="" id="{39F666F7-82C9-4C3F-B333-4ABA2A224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6" y="806626"/>
              <a:ext cx="5880101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xmlns="" id="{A5F97432-3B1C-4665-9DFD-644C32D125C2}"/>
                </a:ext>
              </a:extLst>
            </p:cNvPr>
            <p:cNvSpPr/>
            <p:nvPr/>
          </p:nvSpPr>
          <p:spPr>
            <a:xfrm>
              <a:off x="5375938" y="771419"/>
              <a:ext cx="6867929" cy="104817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二是实施“三化融合”，做强数据平台支撑</a:t>
              </a:r>
            </a:p>
            <a:p>
              <a:pPr>
                <a:lnSpc>
                  <a:spcPct val="150000"/>
                </a:lnSpc>
              </a:pP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xmlns="" id="{0913EF78-7024-477D-B7F1-0B610276B24A}"/>
              </a:ext>
            </a:extLst>
          </p:cNvPr>
          <p:cNvGrpSpPr/>
          <p:nvPr/>
        </p:nvGrpSpPr>
        <p:grpSpPr>
          <a:xfrm>
            <a:off x="8120959" y="1557959"/>
            <a:ext cx="4028713" cy="2256931"/>
            <a:chOff x="7872745" y="2334678"/>
            <a:chExt cx="3593305" cy="2742072"/>
          </a:xfrm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xmlns="" id="{3423BC92-A343-40EE-AC15-38E8D03D70EC}"/>
                </a:ext>
              </a:extLst>
            </p:cNvPr>
            <p:cNvSpPr/>
            <p:nvPr/>
          </p:nvSpPr>
          <p:spPr bwMode="auto">
            <a:xfrm>
              <a:off x="7872745" y="2334678"/>
              <a:ext cx="3536763" cy="2742072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FFFF"/>
                </a:gs>
                <a:gs pos="100000">
                  <a:srgbClr val="FFFFFF">
                    <a:lumMod val="85000"/>
                  </a:srgbClr>
                </a:gs>
              </a:gsLst>
              <a:lin ang="18000000" scaled="0"/>
              <a:tileRect/>
            </a:gradFill>
            <a:ln w="6350" cap="flat" cmpd="sng" algn="ctr">
              <a:solidFill>
                <a:srgbClr val="C00000"/>
              </a:solidFill>
              <a:prstDash val="solid"/>
            </a:ln>
            <a:effectLst>
              <a:outerShdw blurRad="152400" dist="38100" dir="8100000" algn="tr" rotWithShape="0">
                <a:sysClr val="windowText" lastClr="000000">
                  <a:lumMod val="50000"/>
                  <a:lumOff val="50000"/>
                  <a:alpha val="34000"/>
                </a:sys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500" kern="0" dirty="0">
                <a:solidFill>
                  <a:srgbClr val="FFFFFF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xmlns="" id="{5C7BF02A-10F8-49BE-8C80-C1324DB0E1CF}"/>
                </a:ext>
              </a:extLst>
            </p:cNvPr>
            <p:cNvSpPr txBox="1"/>
            <p:nvPr/>
          </p:nvSpPr>
          <p:spPr>
            <a:xfrm>
              <a:off x="8022862" y="2818648"/>
              <a:ext cx="3443188" cy="147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3000"/>
                </a:lnSpc>
              </a:pP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加快自动化机器设备投入，推进巡检机器人、顺槽支护机器人等</a:t>
              </a: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个机器人科研项目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xmlns="" id="{820129A9-B222-4C78-9852-90FAF2CBD058}"/>
              </a:ext>
            </a:extLst>
          </p:cNvPr>
          <p:cNvGrpSpPr/>
          <p:nvPr/>
        </p:nvGrpSpPr>
        <p:grpSpPr>
          <a:xfrm>
            <a:off x="4415733" y="3806145"/>
            <a:ext cx="3965320" cy="2526479"/>
            <a:chOff x="4437480" y="4289185"/>
            <a:chExt cx="3411162" cy="1658746"/>
          </a:xfrm>
        </p:grpSpPr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xmlns="" id="{DE95177C-2A0C-4189-98BE-8720CF40AF7C}"/>
                </a:ext>
              </a:extLst>
            </p:cNvPr>
            <p:cNvSpPr/>
            <p:nvPr/>
          </p:nvSpPr>
          <p:spPr bwMode="auto">
            <a:xfrm>
              <a:off x="4437480" y="4289185"/>
              <a:ext cx="3411162" cy="1658746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FFFF"/>
                </a:gs>
                <a:gs pos="100000">
                  <a:srgbClr val="FFFFFF">
                    <a:lumMod val="85000"/>
                  </a:srgbClr>
                </a:gs>
              </a:gsLst>
              <a:lin ang="18000000" scaled="0"/>
              <a:tileRect/>
            </a:gradFill>
            <a:ln w="6350" cap="flat" cmpd="sng" algn="ctr">
              <a:solidFill>
                <a:srgbClr val="558ED5"/>
              </a:solidFill>
              <a:prstDash val="solid"/>
            </a:ln>
            <a:effectLst>
              <a:outerShdw blurRad="152400" dist="38100" dir="8100000" algn="tr" rotWithShape="0">
                <a:sysClr val="windowText" lastClr="000000">
                  <a:lumMod val="50000"/>
                  <a:lumOff val="50000"/>
                  <a:alpha val="34000"/>
                </a:sys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500" kern="0" dirty="0">
                <a:solidFill>
                  <a:srgbClr val="FFFFFF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xmlns="" id="{72F9FAF2-0624-4CA3-BD57-147F4AF30B81}"/>
                </a:ext>
              </a:extLst>
            </p:cNvPr>
            <p:cNvSpPr txBox="1"/>
            <p:nvPr/>
          </p:nvSpPr>
          <p:spPr>
            <a:xfrm>
              <a:off x="4587293" y="4568372"/>
              <a:ext cx="3093941" cy="1047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3000"/>
                </a:lnSpc>
              </a:pP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加快智能化示范矿山建设，开展远程遥控自动控制研究，实现辅助运输连续化、井下车辆调度数字化、选煤生产可视化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xmlns="" id="{59E91082-5AD2-497B-9988-5E402B87F347}"/>
              </a:ext>
            </a:extLst>
          </p:cNvPr>
          <p:cNvGrpSpPr/>
          <p:nvPr/>
        </p:nvGrpSpPr>
        <p:grpSpPr>
          <a:xfrm>
            <a:off x="381821" y="1557959"/>
            <a:ext cx="4144425" cy="2409391"/>
            <a:chOff x="601924" y="2168902"/>
            <a:chExt cx="3696512" cy="2920101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xmlns="" id="{491482FD-1C6E-4B10-A172-28FEDDC629D8}"/>
                </a:ext>
              </a:extLst>
            </p:cNvPr>
            <p:cNvSpPr/>
            <p:nvPr/>
          </p:nvSpPr>
          <p:spPr bwMode="auto">
            <a:xfrm>
              <a:off x="601924" y="2168902"/>
              <a:ext cx="3680499" cy="2920101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FFFF"/>
                </a:gs>
                <a:gs pos="100000">
                  <a:srgbClr val="FFFFFF">
                    <a:lumMod val="85000"/>
                  </a:srgbClr>
                </a:gs>
              </a:gsLst>
              <a:lin ang="18000000" scaled="0"/>
              <a:tileRect/>
            </a:gradFill>
            <a:ln w="6350" cap="flat" cmpd="sng" algn="ctr">
              <a:solidFill>
                <a:srgbClr val="C00000"/>
              </a:solidFill>
              <a:prstDash val="solid"/>
            </a:ln>
            <a:effectLst>
              <a:outerShdw blurRad="152400" dist="38100" dir="8100000" algn="tr" rotWithShape="0">
                <a:sysClr val="windowText" lastClr="000000">
                  <a:lumMod val="50000"/>
                  <a:lumOff val="50000"/>
                  <a:alpha val="34000"/>
                </a:sys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500" kern="0" dirty="0">
                <a:solidFill>
                  <a:srgbClr val="FFFFFF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xmlns="" id="{183542A3-B57C-4DF6-835A-5647E087A498}"/>
                </a:ext>
              </a:extLst>
            </p:cNvPr>
            <p:cNvSpPr txBox="1"/>
            <p:nvPr/>
          </p:nvSpPr>
          <p:spPr>
            <a:xfrm>
              <a:off x="761671" y="2375477"/>
              <a:ext cx="3536765" cy="2400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3000"/>
                </a:lnSpc>
              </a:pP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实施</a:t>
              </a: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三化融合</a:t>
              </a: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三年攻坚行动，加快建设工业大数据平台</a:t>
              </a: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zh-CN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建立灾害预警分析模型，实现对生产系统和设备工况环境在线预警和安全信息自动分析处理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2" name="Oval 11">
            <a:extLst>
              <a:ext uri="{FF2B5EF4-FFF2-40B4-BE49-F238E27FC236}">
                <a16:creationId xmlns:a16="http://schemas.microsoft.com/office/drawing/2014/main" xmlns="" id="{7D4B0C01-8FDD-4643-B780-DABE462C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050" y="2554308"/>
            <a:ext cx="1248720" cy="1248720"/>
          </a:xfrm>
          <a:prstGeom prst="ellipse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13" name="组合 1">
            <a:extLst>
              <a:ext uri="{FF2B5EF4-FFF2-40B4-BE49-F238E27FC236}">
                <a16:creationId xmlns:a16="http://schemas.microsoft.com/office/drawing/2014/main" xmlns="" id="{42A18775-30C6-4D6F-A6CC-11B8B461B1B3}"/>
              </a:ext>
            </a:extLst>
          </p:cNvPr>
          <p:cNvGrpSpPr/>
          <p:nvPr/>
        </p:nvGrpSpPr>
        <p:grpSpPr>
          <a:xfrm>
            <a:off x="5438277" y="1719163"/>
            <a:ext cx="1846971" cy="1831707"/>
            <a:chOff x="10790286" y="2483735"/>
            <a:chExt cx="1152525" cy="1143000"/>
          </a:xfrm>
        </p:grpSpPr>
        <p:pic>
          <p:nvPicPr>
            <p:cNvPr id="114" name="Picture 15" descr="circuler_1">
              <a:extLst>
                <a:ext uri="{FF2B5EF4-FFF2-40B4-BE49-F238E27FC236}">
                  <a16:creationId xmlns:a16="http://schemas.microsoft.com/office/drawing/2014/main" xmlns="" id="{AD19EBC8-8015-489E-B8D8-642A20F7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790286" y="2483735"/>
              <a:ext cx="1152525" cy="113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Oval 16">
              <a:extLst>
                <a:ext uri="{FF2B5EF4-FFF2-40B4-BE49-F238E27FC236}">
                  <a16:creationId xmlns:a16="http://schemas.microsoft.com/office/drawing/2014/main" xmlns="" id="{3A3C4704-AD04-4CE2-A594-47362832D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790286" y="2483735"/>
              <a:ext cx="1144588" cy="1143000"/>
            </a:xfrm>
            <a:prstGeom prst="ellipse">
              <a:avLst/>
            </a:prstGeom>
            <a:gradFill rotWithShape="1">
              <a:gsLst>
                <a:gs pos="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7" name="Text Box 23">
              <a:extLst>
                <a:ext uri="{FF2B5EF4-FFF2-40B4-BE49-F238E27FC236}">
                  <a16:creationId xmlns:a16="http://schemas.microsoft.com/office/drawing/2014/main" xmlns="" id="{2C43B005-BC7A-4C26-B5C5-90E1E5A06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1057" y="2559465"/>
              <a:ext cx="1101932" cy="97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1B40C"/>
                </a:buClr>
                <a:buSzPct val="80000"/>
                <a:buFont typeface="Wingdings" panose="05000000000000000000" pitchFamily="2" charset="2"/>
                <a:buNone/>
                <a:tabLst/>
                <a:defRPr/>
              </a:pPr>
              <a:r>
                <a:rPr lang="zh-CN" altLang="zh-CN" sz="28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自动化</a:t>
              </a:r>
              <a:endParaRPr lang="en-US" altLang="zh-CN" sz="2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1B40C"/>
                </a:buClr>
                <a:buSzPct val="80000"/>
                <a:buFont typeface="Wingdings" panose="05000000000000000000" pitchFamily="2" charset="2"/>
                <a:buNone/>
                <a:tabLst/>
                <a:defRPr/>
              </a:pPr>
              <a:r>
                <a:rPr lang="zh-CN" altLang="zh-CN" sz="28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信息化</a:t>
              </a:r>
              <a:endParaRPr lang="en-US" altLang="zh-CN" sz="2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1B40C"/>
                </a:buClr>
                <a:buSzPct val="80000"/>
                <a:buFont typeface="Wingdings" panose="05000000000000000000" pitchFamily="2" charset="2"/>
                <a:buNone/>
                <a:tabLst/>
                <a:defRPr/>
              </a:pPr>
              <a:r>
                <a:rPr lang="zh-CN" altLang="zh-CN" sz="28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智能化</a:t>
              </a:r>
              <a:endParaRPr lang="zh-CN" altLang="en-US" sz="2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AutoShape 36">
              <a:extLst>
                <a:ext uri="{FF2B5EF4-FFF2-40B4-BE49-F238E27FC236}">
                  <a16:creationId xmlns:a16="http://schemas.microsoft.com/office/drawing/2014/main" xmlns="" id="{E1059054-C820-451C-B514-091FE50888E6}"/>
                </a:ext>
              </a:extLst>
            </p:cNvPr>
            <p:cNvSpPr>
              <a:spLocks noChangeArrowheads="1"/>
            </p:cNvSpPr>
            <p:nvPr/>
          </p:nvSpPr>
          <p:spPr bwMode="white">
            <a:xfrm rot="6430042" flipH="1" flipV="1">
              <a:off x="11181634" y="3111626"/>
              <a:ext cx="156255" cy="644949"/>
            </a:xfrm>
            <a:prstGeom prst="moon">
              <a:avLst>
                <a:gd name="adj" fmla="val 49773"/>
              </a:avLst>
            </a:prstGeom>
            <a:solidFill>
              <a:sysClr val="window" lastClr="FFFFFF">
                <a:alpha val="3922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7C7CC91-865A-4DE3-B200-768F810C9E85}"/>
              </a:ext>
            </a:extLst>
          </p:cNvPr>
          <p:cNvGrpSpPr/>
          <p:nvPr/>
        </p:nvGrpSpPr>
        <p:grpSpPr>
          <a:xfrm>
            <a:off x="381821" y="3850276"/>
            <a:ext cx="11704458" cy="2554357"/>
            <a:chOff x="381821" y="3850276"/>
            <a:chExt cx="11704458" cy="255435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9D2E1472-2373-4B02-BD8B-785ED523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21" y="3992751"/>
              <a:ext cx="4013459" cy="240939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4E870762-DF74-4196-8F22-FEB15B5FD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053" y="3850276"/>
              <a:ext cx="3705226" cy="2554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1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xmlns="" id="{0D3E7BBC-BD84-41C5-A62D-08229176AB92}"/>
              </a:ext>
            </a:extLst>
          </p:cNvPr>
          <p:cNvGrpSpPr/>
          <p:nvPr/>
        </p:nvGrpSpPr>
        <p:grpSpPr>
          <a:xfrm>
            <a:off x="-2264" y="170678"/>
            <a:ext cx="10035913" cy="465793"/>
            <a:chOff x="0" y="168112"/>
            <a:chExt cx="10035913" cy="465793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D32D5972-C096-4DC8-AD5F-92E446175994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xmlns="" id="{76BD18C2-BDF5-477C-AB46-3A608B7D915D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64">
                <a:extLst>
                  <a:ext uri="{FF2B5EF4-FFF2-40B4-BE49-F238E27FC236}">
                    <a16:creationId xmlns:a16="http://schemas.microsoft.com/office/drawing/2014/main" xmlns="" id="{0A7E1BD0-727E-4EF0-A0B8-4DF0550F14B1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标题层">
              <a:extLst>
                <a:ext uri="{FF2B5EF4-FFF2-40B4-BE49-F238E27FC236}">
                  <a16:creationId xmlns:a16="http://schemas.microsoft.com/office/drawing/2014/main" xmlns="" id="{ABA7C313-EF25-47AB-A284-583DE8AAEC24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四、注重系统融合，夯实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线上监测、远程监控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的基础保障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4C0E7911-5277-4501-8E8D-E25EDCF39AAD}"/>
              </a:ext>
            </a:extLst>
          </p:cNvPr>
          <p:cNvGrpSpPr/>
          <p:nvPr/>
        </p:nvGrpSpPr>
        <p:grpSpPr>
          <a:xfrm>
            <a:off x="-1" y="684618"/>
            <a:ext cx="7015501" cy="620653"/>
            <a:chOff x="5228366" y="771419"/>
            <a:chExt cx="7015501" cy="620653"/>
          </a:xfrm>
        </p:grpSpPr>
        <p:sp>
          <p:nvSpPr>
            <p:cNvPr id="67" name="圆角矩形 24">
              <a:extLst>
                <a:ext uri="{FF2B5EF4-FFF2-40B4-BE49-F238E27FC236}">
                  <a16:creationId xmlns:a16="http://schemas.microsoft.com/office/drawing/2014/main" xmlns="" id="{5FD9B478-536E-4563-BD54-F4031AAEC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6" y="806626"/>
              <a:ext cx="5880101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xmlns="" id="{372AAF07-87B4-46AA-A03E-B2EAA4CACD18}"/>
                </a:ext>
              </a:extLst>
            </p:cNvPr>
            <p:cNvSpPr/>
            <p:nvPr/>
          </p:nvSpPr>
          <p:spPr>
            <a:xfrm>
              <a:off x="5375938" y="771419"/>
              <a:ext cx="6867929" cy="5403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三是坚持</a:t>
              </a:r>
              <a:r>
                <a:rPr lang="en-US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科技兴安</a:t>
              </a:r>
              <a:r>
                <a:rPr lang="en-US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，做强灾害预警支撑</a:t>
              </a: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FC9B5E2-C619-4654-92CB-4A6E280610F0}"/>
              </a:ext>
            </a:extLst>
          </p:cNvPr>
          <p:cNvGrpSpPr/>
          <p:nvPr/>
        </p:nvGrpSpPr>
        <p:grpSpPr>
          <a:xfrm>
            <a:off x="6096000" y="1472904"/>
            <a:ext cx="5743989" cy="3478753"/>
            <a:chOff x="6096000" y="1472904"/>
            <a:chExt cx="5743989" cy="3478753"/>
          </a:xfrm>
        </p:grpSpPr>
        <p:sp>
          <p:nvSpPr>
            <p:cNvPr id="80" name="TextBox 11">
              <a:extLst>
                <a:ext uri="{FF2B5EF4-FFF2-40B4-BE49-F238E27FC236}">
                  <a16:creationId xmlns:a16="http://schemas.microsoft.com/office/drawing/2014/main" xmlns="" id="{56E708FB-91A9-4D4B-B176-FA5D945F40C5}"/>
                </a:ext>
              </a:extLst>
            </p:cNvPr>
            <p:cNvSpPr txBox="1"/>
            <p:nvPr/>
          </p:nvSpPr>
          <p:spPr>
            <a:xfrm>
              <a:off x="6363585" y="1472904"/>
              <a:ext cx="5340449" cy="1111959"/>
            </a:xfrm>
            <a:prstGeom prst="rect">
              <a:avLst/>
            </a:prstGeom>
            <a:noFill/>
          </p:spPr>
          <p:txBody>
            <a:bodyPr wrap="square" lIns="68570" tIns="34284" rIns="68570" bIns="34284" rtlCol="0">
              <a:spAutoFit/>
            </a:bodyPr>
            <a:lstStyle/>
            <a:p>
              <a:pPr defTabSz="685783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开发应用智能化降尘、除尘、降温技术</a:t>
              </a:r>
            </a:p>
            <a:p>
              <a:pPr defTabSz="685783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B8B2BB6F-1CF0-4CA3-8F8C-70D96EC74E2D}"/>
                </a:ext>
              </a:extLst>
            </p:cNvPr>
            <p:cNvGrpSpPr/>
            <p:nvPr/>
          </p:nvGrpSpPr>
          <p:grpSpPr>
            <a:xfrm>
              <a:off x="6096000" y="1500126"/>
              <a:ext cx="5743989" cy="3451531"/>
              <a:chOff x="6096000" y="1500126"/>
              <a:chExt cx="5743989" cy="3451531"/>
            </a:xfrm>
          </p:grpSpPr>
          <p:sp>
            <p:nvSpPr>
              <p:cNvPr id="81" name="圆角矩形 28">
                <a:extLst>
                  <a:ext uri="{FF2B5EF4-FFF2-40B4-BE49-F238E27FC236}">
                    <a16:creationId xmlns:a16="http://schemas.microsoft.com/office/drawing/2014/main" xmlns="" id="{D2DEB49D-9373-4AD4-9968-70D0E6E83503}"/>
                  </a:ext>
                </a:extLst>
              </p:cNvPr>
              <p:cNvSpPr/>
              <p:nvPr/>
            </p:nvSpPr>
            <p:spPr>
              <a:xfrm>
                <a:off x="6096000" y="1500126"/>
                <a:ext cx="5743989" cy="592269"/>
              </a:xfrm>
              <a:prstGeom prst="roundRect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449B61EC-BB35-46C5-8C88-4D99B5BF0AA5}"/>
                  </a:ext>
                </a:extLst>
              </p:cNvPr>
              <p:cNvGrpSpPr/>
              <p:nvPr/>
            </p:nvGrpSpPr>
            <p:grpSpPr>
              <a:xfrm>
                <a:off x="6166261" y="2892554"/>
                <a:ext cx="5237843" cy="2059103"/>
                <a:chOff x="5880100" y="3003164"/>
                <a:chExt cx="5237843" cy="2059103"/>
              </a:xfrm>
            </p:grpSpPr>
            <p:grpSp>
              <p:nvGrpSpPr>
                <p:cNvPr id="82" name="组合 81">
                  <a:extLst>
                    <a:ext uri="{FF2B5EF4-FFF2-40B4-BE49-F238E27FC236}">
                      <a16:creationId xmlns:a16="http://schemas.microsoft.com/office/drawing/2014/main" xmlns="" id="{14FF281E-A25E-402B-8AC2-6909655590F9}"/>
                    </a:ext>
                  </a:extLst>
                </p:cNvPr>
                <p:cNvGrpSpPr/>
                <p:nvPr/>
              </p:nvGrpSpPr>
              <p:grpSpPr>
                <a:xfrm>
                  <a:off x="5880100" y="4065589"/>
                  <a:ext cx="5237843" cy="996678"/>
                  <a:chOff x="3378839" y="2216968"/>
                  <a:chExt cx="5237843" cy="996678"/>
                </a:xfrm>
              </p:grpSpPr>
              <p:grpSp>
                <p:nvGrpSpPr>
                  <p:cNvPr id="83" name="组合 82">
                    <a:extLst>
                      <a:ext uri="{FF2B5EF4-FFF2-40B4-BE49-F238E27FC236}">
                        <a16:creationId xmlns:a16="http://schemas.microsoft.com/office/drawing/2014/main" xmlns="" id="{8D2FAEA2-865F-4568-81F0-D69EF854D223}"/>
                      </a:ext>
                    </a:extLst>
                  </p:cNvPr>
                  <p:cNvGrpSpPr/>
                  <p:nvPr/>
                </p:nvGrpSpPr>
                <p:grpSpPr>
                  <a:xfrm>
                    <a:off x="3378839" y="2216968"/>
                    <a:ext cx="5237843" cy="996678"/>
                    <a:chOff x="3378839" y="2216968"/>
                    <a:chExt cx="5237843" cy="996678"/>
                  </a:xfrm>
                </p:grpSpPr>
                <p:sp>
                  <p:nvSpPr>
                    <p:cNvPr id="85" name="等腰三角形 84">
                      <a:extLst>
                        <a:ext uri="{FF2B5EF4-FFF2-40B4-BE49-F238E27FC236}">
                          <a16:creationId xmlns:a16="http://schemas.microsoft.com/office/drawing/2014/main" xmlns="" id="{2825EF58-8738-4B7B-BBF9-5AD043B752C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378839" y="2216968"/>
                      <a:ext cx="5237843" cy="996678"/>
                    </a:xfrm>
                    <a:prstGeom prst="triangle">
                      <a:avLst/>
                    </a:prstGeom>
                    <a:gradFill flip="none" rotWithShape="1">
                      <a:gsLst>
                        <a:gs pos="0">
                          <a:srgbClr val="0060C0">
                            <a:tint val="66000"/>
                            <a:satMod val="160000"/>
                          </a:srgbClr>
                        </a:gs>
                        <a:gs pos="50000">
                          <a:srgbClr val="0060C0">
                            <a:tint val="44500"/>
                            <a:satMod val="160000"/>
                          </a:srgbClr>
                        </a:gs>
                        <a:gs pos="100000">
                          <a:srgbClr val="0060C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  <a:ln w="9525" cap="flat" cmpd="sng" algn="ctr">
                      <a:solidFill>
                        <a:srgbClr val="0060C0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7961" dir="2700000" algn="ctr" rotWithShape="0">
                        <a:srgbClr val="404040"/>
                      </a:outerShdw>
                    </a:effectLst>
                  </p:spPr>
                  <p:txBody>
                    <a:bodyPr wrap="square" lIns="90000" tIns="46800" rIns="90000" bIns="46800">
                      <a:noAutofit/>
                    </a:bodyPr>
                    <a:lstStyle/>
                    <a:p>
                      <a:pPr marL="342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1B40C"/>
                        </a:buClr>
                        <a:buSzPct val="80000"/>
                        <a:buFont typeface="Wingdings" pitchFamily="2" charset="2"/>
                        <a:buChar char="n"/>
                        <a:defRPr/>
                      </a:pPr>
                      <a:endParaRPr lang="zh-CN" altLang="en-US" sz="1600" ker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6" name="AutoShape 5">
                      <a:extLst>
                        <a:ext uri="{FF2B5EF4-FFF2-40B4-BE49-F238E27FC236}">
                          <a16:creationId xmlns:a16="http://schemas.microsoft.com/office/drawing/2014/main" xmlns="" id="{61C74CA5-287B-49F7-B42F-B859A32F98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869" y="2491122"/>
                      <a:ext cx="3035337" cy="596461"/>
                    </a:xfrm>
                    <a:prstGeom prst="roundRect">
                      <a:avLst>
                        <a:gd name="adj" fmla="val 8380"/>
                      </a:avLst>
                    </a:prstGeom>
                    <a:gradFill rotWithShape="1">
                      <a:gsLst>
                        <a:gs pos="0">
                          <a:srgbClr val="0060C0"/>
                        </a:gs>
                        <a:gs pos="100000">
                          <a:srgbClr val="003B76"/>
                        </a:gs>
                      </a:gsLst>
                      <a:lin ang="5400000" scaled="1"/>
                    </a:gradFill>
                    <a:ln w="6350" algn="ctr">
                      <a:noFill/>
                      <a:round/>
                      <a:headEnd/>
                      <a:tailEnd/>
                    </a:ln>
                    <a:effectLst>
                      <a:prstShdw prst="shdw18" dist="17961" dir="13500000">
                        <a:srgbClr val="0060C0">
                          <a:gamma/>
                          <a:shade val="60000"/>
                          <a:invGamma/>
                        </a:srgbClr>
                      </a:prstShdw>
                    </a:effectLst>
                  </p:spPr>
                  <p:txBody>
                    <a:bodyPr wrap="none" anchor="ctr"/>
                    <a:lstStyle/>
                    <a:p>
                      <a:pPr marL="342900" indent="-342900" algn="ctr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1B40C"/>
                        </a:buClr>
                        <a:buSzPct val="80000"/>
                        <a:buFont typeface="Wingdings" pitchFamily="2" charset="2"/>
                        <a:buNone/>
                        <a:defRPr/>
                      </a:pPr>
                      <a:endParaRPr lang="zh-CN" altLang="en-US" sz="1600" b="1" kern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84" name="矩形 83">
                    <a:extLst>
                      <a:ext uri="{FF2B5EF4-FFF2-40B4-BE49-F238E27FC236}">
                        <a16:creationId xmlns:a16="http://schemas.microsoft.com/office/drawing/2014/main" xmlns="" id="{C7864497-2C99-4A75-843C-7057C1B8F100}"/>
                      </a:ext>
                    </a:extLst>
                  </p:cNvPr>
                  <p:cNvSpPr/>
                  <p:nvPr/>
                </p:nvSpPr>
                <p:spPr>
                  <a:xfrm>
                    <a:off x="4812315" y="2549437"/>
                    <a:ext cx="2646878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zh-CN" sz="2400" b="1" dirty="0">
                        <a:solidFill>
                          <a:sysClr val="window" lastClr="FFFFFF">
                            <a:lumMod val="95000"/>
                          </a:sysClr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软雅黑" pitchFamily="34" charset="-122"/>
                        <a:ea typeface="微软雅黑" pitchFamily="34" charset="-122"/>
                      </a:rPr>
                      <a:t>冲击地压防治体系</a:t>
                    </a:r>
                    <a:endParaRPr lang="zh-CN" altLang="en-US" sz="2400" b="1" dirty="0">
                      <a:solidFill>
                        <a:sysClr val="window" lastClr="FFFFFF">
                          <a:lumMod val="95000"/>
                        </a:sysClr>
                      </a:solidFill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xmlns="" id="{A0CB282E-357A-41DC-95AD-9EE3DF378EB4}"/>
                    </a:ext>
                  </a:extLst>
                </p:cNvPr>
                <p:cNvGrpSpPr/>
                <p:nvPr/>
              </p:nvGrpSpPr>
              <p:grpSpPr>
                <a:xfrm>
                  <a:off x="5995839" y="3077828"/>
                  <a:ext cx="1229784" cy="1200270"/>
                  <a:chOff x="4984127" y="4293096"/>
                  <a:chExt cx="1560807" cy="1523349"/>
                </a:xfrm>
              </p:grpSpPr>
              <p:sp>
                <p:nvSpPr>
                  <p:cNvPr id="101" name="타원 151">
                    <a:extLst>
                      <a:ext uri="{FF2B5EF4-FFF2-40B4-BE49-F238E27FC236}">
                        <a16:creationId xmlns:a16="http://schemas.microsoft.com/office/drawing/2014/main" xmlns="" id="{A2A1B4E6-F9A4-4572-9360-66C704324F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84127" y="4293096"/>
                    <a:ext cx="1523347" cy="15233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2" name="椭圆 101">
                    <a:extLst>
                      <a:ext uri="{FF2B5EF4-FFF2-40B4-BE49-F238E27FC236}">
                        <a16:creationId xmlns:a16="http://schemas.microsoft.com/office/drawing/2014/main" xmlns="" id="{80D26C53-1795-410A-A6E8-AB1435629D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39991" y="4448958"/>
                    <a:ext cx="1211620" cy="121162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18900000" scaled="1"/>
                    <a:tileRect/>
                  </a:gradFill>
                  <a:ln w="12700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152400" dist="63500" dir="8100000" algn="tr" rotWithShape="0">
                      <a:prstClr val="black">
                        <a:alpha val="26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3" name="矩形 4">
                    <a:extLst>
                      <a:ext uri="{FF2B5EF4-FFF2-40B4-BE49-F238E27FC236}">
                        <a16:creationId xmlns:a16="http://schemas.microsoft.com/office/drawing/2014/main" xmlns="" id="{A1CE00FF-AFA5-4F04-B3D3-9F7D123BD8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84127" y="4784282"/>
                    <a:ext cx="1560807" cy="4998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ts val="2500"/>
                      </a:lnSpc>
                      <a:defRPr/>
                    </a:pPr>
                    <a:r>
                      <a:rPr lang="zh-CN" altLang="zh-CN" sz="2000" b="1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强监测</a:t>
                    </a:r>
                    <a:endParaRPr lang="zh-CN" altLang="en-US" sz="2000" b="1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89" name="组合 88">
                  <a:extLst>
                    <a:ext uri="{FF2B5EF4-FFF2-40B4-BE49-F238E27FC236}">
                      <a16:creationId xmlns:a16="http://schemas.microsoft.com/office/drawing/2014/main" xmlns="" id="{81E6C33E-1B26-4963-AA6B-02AA7C63AB37}"/>
                    </a:ext>
                  </a:extLst>
                </p:cNvPr>
                <p:cNvGrpSpPr/>
                <p:nvPr/>
              </p:nvGrpSpPr>
              <p:grpSpPr>
                <a:xfrm>
                  <a:off x="7229879" y="3030324"/>
                  <a:ext cx="1250921" cy="1200270"/>
                  <a:chOff x="4984127" y="4293096"/>
                  <a:chExt cx="1587633" cy="1523349"/>
                </a:xfrm>
              </p:grpSpPr>
              <p:sp>
                <p:nvSpPr>
                  <p:cNvPr id="98" name="타원 151">
                    <a:extLst>
                      <a:ext uri="{FF2B5EF4-FFF2-40B4-BE49-F238E27FC236}">
                        <a16:creationId xmlns:a16="http://schemas.microsoft.com/office/drawing/2014/main" xmlns="" id="{98C45463-2246-4296-ABA5-F90AFE2556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84127" y="4293096"/>
                    <a:ext cx="1523347" cy="15233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9" name="椭圆 98">
                    <a:extLst>
                      <a:ext uri="{FF2B5EF4-FFF2-40B4-BE49-F238E27FC236}">
                        <a16:creationId xmlns:a16="http://schemas.microsoft.com/office/drawing/2014/main" xmlns="" id="{449D097C-2B3C-4473-B406-3CC1551906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39991" y="4448958"/>
                    <a:ext cx="1211620" cy="121162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18900000" scaled="1"/>
                    <a:tileRect/>
                  </a:gradFill>
                  <a:ln w="12700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152400" dist="63500" dir="8100000" algn="tr" rotWithShape="0">
                      <a:prstClr val="black">
                        <a:alpha val="26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0" name="矩形 4">
                    <a:extLst>
                      <a:ext uri="{FF2B5EF4-FFF2-40B4-BE49-F238E27FC236}">
                        <a16:creationId xmlns:a16="http://schemas.microsoft.com/office/drawing/2014/main" xmlns="" id="{ACA3CEA8-125D-4751-BFFD-550F5FA1ED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10953" y="4751818"/>
                    <a:ext cx="1560807" cy="4998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ts val="2500"/>
                      </a:lnSpc>
                      <a:defRPr/>
                    </a:pPr>
                    <a:r>
                      <a:rPr lang="zh-CN" altLang="zh-CN" sz="2000" b="1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强卸压</a:t>
                    </a:r>
                    <a:endParaRPr lang="zh-CN" altLang="en-US" sz="2000" b="1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90" name="组合 89">
                  <a:extLst>
                    <a:ext uri="{FF2B5EF4-FFF2-40B4-BE49-F238E27FC236}">
                      <a16:creationId xmlns:a16="http://schemas.microsoft.com/office/drawing/2014/main" xmlns="" id="{0E2ED9ED-D9C7-4052-8262-FAE8BE36FA56}"/>
                    </a:ext>
                  </a:extLst>
                </p:cNvPr>
                <p:cNvGrpSpPr/>
                <p:nvPr/>
              </p:nvGrpSpPr>
              <p:grpSpPr>
                <a:xfrm>
                  <a:off x="8463919" y="3003164"/>
                  <a:ext cx="1256315" cy="1200270"/>
                  <a:chOff x="4984127" y="4293096"/>
                  <a:chExt cx="1594480" cy="1523349"/>
                </a:xfrm>
              </p:grpSpPr>
              <p:sp>
                <p:nvSpPr>
                  <p:cNvPr id="95" name="타원 151">
                    <a:extLst>
                      <a:ext uri="{FF2B5EF4-FFF2-40B4-BE49-F238E27FC236}">
                        <a16:creationId xmlns:a16="http://schemas.microsoft.com/office/drawing/2014/main" xmlns="" id="{682EC825-3618-4286-90DE-C96878421A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84127" y="4293096"/>
                    <a:ext cx="1523347" cy="15233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6" name="椭圆 95">
                    <a:extLst>
                      <a:ext uri="{FF2B5EF4-FFF2-40B4-BE49-F238E27FC236}">
                        <a16:creationId xmlns:a16="http://schemas.microsoft.com/office/drawing/2014/main" xmlns="" id="{E13ED6D5-C929-4ED3-ADFD-EFC9CCD9C8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39991" y="4448958"/>
                    <a:ext cx="1211620" cy="121162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18900000" scaled="1"/>
                    <a:tileRect/>
                  </a:gradFill>
                  <a:ln w="12700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152400" dist="63500" dir="8100000" algn="tr" rotWithShape="0">
                      <a:prstClr val="black">
                        <a:alpha val="26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7" name="矩形 4">
                    <a:extLst>
                      <a:ext uri="{FF2B5EF4-FFF2-40B4-BE49-F238E27FC236}">
                        <a16:creationId xmlns:a16="http://schemas.microsoft.com/office/drawing/2014/main" xmlns="" id="{C680C96D-1F1A-4E70-A3C0-9673C031C4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17799" y="4756350"/>
                    <a:ext cx="1560808" cy="4998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ts val="2500"/>
                      </a:lnSpc>
                      <a:defRPr/>
                    </a:pPr>
                    <a:r>
                      <a:rPr lang="zh-CN" altLang="zh-CN" sz="2000" b="1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强支护</a:t>
                    </a:r>
                    <a:endParaRPr lang="zh-CN" altLang="en-US" sz="2000" b="1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91" name="组合 90">
                  <a:extLst>
                    <a:ext uri="{FF2B5EF4-FFF2-40B4-BE49-F238E27FC236}">
                      <a16:creationId xmlns:a16="http://schemas.microsoft.com/office/drawing/2014/main" xmlns="" id="{E0EB0A93-4BB1-4168-AEEE-5B052AAF2267}"/>
                    </a:ext>
                  </a:extLst>
                </p:cNvPr>
                <p:cNvGrpSpPr/>
                <p:nvPr/>
              </p:nvGrpSpPr>
              <p:grpSpPr>
                <a:xfrm>
                  <a:off x="9697958" y="3040863"/>
                  <a:ext cx="1229784" cy="1200270"/>
                  <a:chOff x="4984127" y="4293096"/>
                  <a:chExt cx="1560807" cy="1523349"/>
                </a:xfrm>
              </p:grpSpPr>
              <p:sp>
                <p:nvSpPr>
                  <p:cNvPr id="92" name="타원 151">
                    <a:extLst>
                      <a:ext uri="{FF2B5EF4-FFF2-40B4-BE49-F238E27FC236}">
                        <a16:creationId xmlns:a16="http://schemas.microsoft.com/office/drawing/2014/main" xmlns="" id="{967CD20D-3AD9-4FEF-AF88-BA6D3D76AD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84127" y="4293096"/>
                    <a:ext cx="1523347" cy="15233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 kern="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3" name="椭圆 92">
                    <a:extLst>
                      <a:ext uri="{FF2B5EF4-FFF2-40B4-BE49-F238E27FC236}">
                        <a16:creationId xmlns:a16="http://schemas.microsoft.com/office/drawing/2014/main" xmlns="" id="{60B7EE34-609F-4019-8E7D-66745C200D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39991" y="4448958"/>
                    <a:ext cx="1211620" cy="121162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18900000" scaled="1"/>
                    <a:tileRect/>
                  </a:gradFill>
                  <a:ln w="12700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152400" dist="63500" dir="8100000" algn="tr" rotWithShape="0">
                      <a:prstClr val="black">
                        <a:alpha val="26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4" name="矩形 4">
                    <a:extLst>
                      <a:ext uri="{FF2B5EF4-FFF2-40B4-BE49-F238E27FC236}">
                        <a16:creationId xmlns:a16="http://schemas.microsoft.com/office/drawing/2014/main" xmlns="" id="{DA52D351-F844-4B10-985C-DD7D51A012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84127" y="4736826"/>
                    <a:ext cx="1560807" cy="4998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ts val="2500"/>
                      </a:lnSpc>
                      <a:defRPr/>
                    </a:pPr>
                    <a:r>
                      <a:rPr lang="zh-CN" altLang="zh-CN" sz="2000" b="1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强防护</a:t>
                    </a:r>
                    <a:endParaRPr lang="zh-CN" altLang="en-US" sz="2000" b="1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xmlns="" id="{44975F35-D2D1-423F-BD0D-DFCC95362221}"/>
              </a:ext>
            </a:extLst>
          </p:cNvPr>
          <p:cNvGrpSpPr/>
          <p:nvPr/>
        </p:nvGrpSpPr>
        <p:grpSpPr>
          <a:xfrm>
            <a:off x="651862" y="5566305"/>
            <a:ext cx="10752242" cy="853604"/>
            <a:chOff x="823063" y="5742777"/>
            <a:chExt cx="10752242" cy="853604"/>
          </a:xfrm>
        </p:grpSpPr>
        <p:sp>
          <p:nvSpPr>
            <p:cNvPr id="105" name="MH_Other_9">
              <a:extLst>
                <a:ext uri="{FF2B5EF4-FFF2-40B4-BE49-F238E27FC236}">
                  <a16:creationId xmlns:a16="http://schemas.microsoft.com/office/drawing/2014/main" xmlns="" id="{0AD38088-8106-445F-9A2B-760B58D6F5F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10800000" flipH="1">
              <a:off x="8413484" y="5900060"/>
              <a:ext cx="1039017" cy="563534"/>
            </a:xfrm>
            <a:prstGeom prst="rightArrow">
              <a:avLst>
                <a:gd name="adj1" fmla="val 72581"/>
                <a:gd name="adj2" fmla="val 71507"/>
              </a:avLst>
            </a:prstGeom>
            <a:solidFill>
              <a:srgbClr val="0055B9"/>
            </a:solidFill>
            <a:ln w="127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5032" tIns="32516" rIns="65032" bIns="32516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6" name="MH_Other_9">
              <a:extLst>
                <a:ext uri="{FF2B5EF4-FFF2-40B4-BE49-F238E27FC236}">
                  <a16:creationId xmlns:a16="http://schemas.microsoft.com/office/drawing/2014/main" xmlns="" id="{15DC1E6E-18D0-4F4A-AB76-F3F6EC47FDF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 flipH="1">
              <a:off x="5569326" y="5902127"/>
              <a:ext cx="1039017" cy="563534"/>
            </a:xfrm>
            <a:prstGeom prst="rightArrow">
              <a:avLst>
                <a:gd name="adj1" fmla="val 72581"/>
                <a:gd name="adj2" fmla="val 71507"/>
              </a:avLst>
            </a:prstGeom>
            <a:solidFill>
              <a:srgbClr val="0055B9"/>
            </a:solidFill>
            <a:ln w="127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5032" tIns="32516" rIns="65032" bIns="32516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7" name="MH_Other_9">
              <a:extLst>
                <a:ext uri="{FF2B5EF4-FFF2-40B4-BE49-F238E27FC236}">
                  <a16:creationId xmlns:a16="http://schemas.microsoft.com/office/drawing/2014/main" xmlns="" id="{F1818E7F-5025-41EA-80F5-998FF74E2A5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 flipH="1">
              <a:off x="2857606" y="5955045"/>
              <a:ext cx="1039017" cy="563534"/>
            </a:xfrm>
            <a:prstGeom prst="rightArrow">
              <a:avLst>
                <a:gd name="adj1" fmla="val 72581"/>
                <a:gd name="adj2" fmla="val 71507"/>
              </a:avLst>
            </a:prstGeom>
            <a:solidFill>
              <a:srgbClr val="0055B9"/>
            </a:solidFill>
            <a:ln w="127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5032" tIns="32516" rIns="65032" bIns="32516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xmlns="" id="{0C895E76-BDEB-4693-BF5E-987EC2B450E4}"/>
                </a:ext>
              </a:extLst>
            </p:cNvPr>
            <p:cNvGrpSpPr/>
            <p:nvPr/>
          </p:nvGrpSpPr>
          <p:grpSpPr>
            <a:xfrm>
              <a:off x="823063" y="5763161"/>
              <a:ext cx="2380879" cy="795120"/>
              <a:chOff x="1935107" y="5416355"/>
              <a:chExt cx="2380879" cy="795120"/>
            </a:xfrm>
          </p:grpSpPr>
          <p:sp>
            <p:nvSpPr>
              <p:cNvPr id="115" name="圆角矩形 23">
                <a:extLst>
                  <a:ext uri="{FF2B5EF4-FFF2-40B4-BE49-F238E27FC236}">
                    <a16:creationId xmlns:a16="http://schemas.microsoft.com/office/drawing/2014/main" xmlns="" id="{07179015-2E8A-4290-94AB-B41D6621D528}"/>
                  </a:ext>
                </a:extLst>
              </p:cNvPr>
              <p:cNvSpPr/>
              <p:nvPr/>
            </p:nvSpPr>
            <p:spPr bwMode="auto">
              <a:xfrm>
                <a:off x="2225781" y="5416355"/>
                <a:ext cx="2090205" cy="795120"/>
              </a:xfrm>
              <a:prstGeom prst="roundRect">
                <a:avLst>
                  <a:gd name="adj" fmla="val 7848"/>
                </a:avLst>
              </a:prstGeom>
              <a:solidFill>
                <a:sysClr val="window" lastClr="FFFFFF">
                  <a:lumMod val="95000"/>
                </a:sysClr>
              </a:solidFill>
              <a:ln w="38100" cap="flat" cmpd="sng" algn="ctr">
                <a:gradFill>
                  <a:gsLst>
                    <a:gs pos="0">
                      <a:srgbClr val="00B0F0"/>
                    </a:gs>
                    <a:gs pos="100000">
                      <a:srgbClr val="002060"/>
                    </a:gs>
                  </a:gsLst>
                  <a:lin ang="5400000" scaled="0"/>
                </a:gradFill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65100" h="127000" prst="artDeco"/>
                <a:bevelB w="0" h="0"/>
                <a:contourClr>
                  <a:sysClr val="window" lastClr="FFFFFF"/>
                </a:contourClr>
              </a:sp3d>
            </p:spPr>
            <p:txBody>
              <a:bodyPr anchor="ctr">
                <a:sp3d/>
              </a:bodyPr>
              <a:lstStyle/>
              <a:p>
                <a:pPr marL="0" marR="0" lvl="2" indent="0" algn="ctr" defTabSz="914400" eaLnBrk="0" fontAlgn="ctr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itchFamily="2" charset="2"/>
                  <a:buChar char="n"/>
                  <a:tabLst>
                    <a:tab pos="136525" algn="l"/>
                  </a:tabLst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16" name="AutoShape 3">
                <a:extLst>
                  <a:ext uri="{FF2B5EF4-FFF2-40B4-BE49-F238E27FC236}">
                    <a16:creationId xmlns:a16="http://schemas.microsoft.com/office/drawing/2014/main" xmlns="" id="{8D7DB6EC-F071-4DB1-9487-A427944FBC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35107" y="5593116"/>
                <a:ext cx="499141" cy="4616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CF01"/>
                  </a:gs>
                  <a:gs pos="90000">
                    <a:srgbClr val="E22000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19050">
                <a:bevelT w="101600" prst="convex"/>
                <a:bevelB w="0" h="50800"/>
                <a:contourClr>
                  <a:srgbClr val="FFE593"/>
                </a:contourClr>
              </a:sp3d>
            </p:spPr>
            <p:txBody>
              <a:bodyPr anchor="ctr">
                <a:sp3d/>
              </a:bodyPr>
              <a:lstStyle/>
              <a:p>
                <a:pPr marL="0" marR="0" lvl="0" indent="0" algn="ctr" defTabSz="914400" eaLnBrk="0" fontAlgn="ctr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Tx/>
                  <a:buNone/>
                  <a:tabLst/>
                  <a:defRPr/>
                </a:pPr>
                <a:endParaRPr kumimoji="0" lang="zh-CN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17" name="Text Box 76">
                <a:extLst>
                  <a:ext uri="{FF2B5EF4-FFF2-40B4-BE49-F238E27FC236}">
                    <a16:creationId xmlns:a16="http://schemas.microsoft.com/office/drawing/2014/main" xmlns="" id="{87E7169F-E6C6-477F-A809-1574094573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6295" y="5617539"/>
                <a:ext cx="1857805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8E8E8E">
                    <a:gamma/>
                    <a:shade val="60000"/>
                    <a:invGamma/>
                  </a:srgbClr>
                </a:prst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zh-CN" sz="2400" b="1" kern="0" dirty="0">
                    <a:solidFill>
                      <a:srgbClr val="4472C4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防灭火</a:t>
                </a:r>
                <a:r>
                  <a:rPr lang="zh-CN" altLang="en-US" sz="2400" b="1" kern="0" dirty="0">
                    <a:solidFill>
                      <a:srgbClr val="4472C4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</a:t>
                </a:r>
              </a:p>
            </p:txBody>
          </p:sp>
        </p:grpSp>
        <p:sp>
          <p:nvSpPr>
            <p:cNvPr id="109" name="圆角矩形 47">
              <a:extLst>
                <a:ext uri="{FF2B5EF4-FFF2-40B4-BE49-F238E27FC236}">
                  <a16:creationId xmlns:a16="http://schemas.microsoft.com/office/drawing/2014/main" xmlns="" id="{958E2D62-B122-4524-86BD-8C36358C0830}"/>
                </a:ext>
              </a:extLst>
            </p:cNvPr>
            <p:cNvSpPr/>
            <p:nvPr/>
          </p:nvSpPr>
          <p:spPr>
            <a:xfrm>
              <a:off x="4011568" y="5742777"/>
              <a:ext cx="1962323" cy="853604"/>
            </a:xfrm>
            <a:prstGeom prst="roundRect">
              <a:avLst>
                <a:gd name="adj" fmla="val 20638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TextBox 8">
              <a:extLst>
                <a:ext uri="{FF2B5EF4-FFF2-40B4-BE49-F238E27FC236}">
                  <a16:creationId xmlns:a16="http://schemas.microsoft.com/office/drawing/2014/main" xmlns="" id="{95335B7F-736F-406F-A61A-CBBDA36B4519}"/>
                </a:ext>
              </a:extLst>
            </p:cNvPr>
            <p:cNvSpPr txBox="1"/>
            <p:nvPr/>
          </p:nvSpPr>
          <p:spPr>
            <a:xfrm>
              <a:off x="4093774" y="5826992"/>
              <a:ext cx="1797910" cy="70686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+mn-ea"/>
                </a:rPr>
                <a:t>由</a:t>
              </a:r>
              <a:r>
                <a:rPr lang="zh-CN" altLang="zh-CN" sz="2000" b="1" dirty="0">
                  <a:solidFill>
                    <a:prstClr val="white"/>
                  </a:solidFill>
                  <a:latin typeface="Arial" panose="020B0604020202020204" pitchFamily="34" charset="0"/>
                  <a:cs typeface="+mn-ea"/>
                </a:rPr>
                <a:t>传统技术向高新技术转变</a:t>
              </a:r>
              <a:endParaRPr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圆角矩形 47">
              <a:extLst>
                <a:ext uri="{FF2B5EF4-FFF2-40B4-BE49-F238E27FC236}">
                  <a16:creationId xmlns:a16="http://schemas.microsoft.com/office/drawing/2014/main" xmlns="" id="{B4E6FC5D-4CE1-4340-AFFC-0A52B30FB270}"/>
                </a:ext>
              </a:extLst>
            </p:cNvPr>
            <p:cNvSpPr/>
            <p:nvPr/>
          </p:nvSpPr>
          <p:spPr>
            <a:xfrm>
              <a:off x="6757581" y="5742777"/>
              <a:ext cx="1962323" cy="853604"/>
            </a:xfrm>
            <a:prstGeom prst="roundRect">
              <a:avLst>
                <a:gd name="adj" fmla="val 20638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TextBox 8">
              <a:extLst>
                <a:ext uri="{FF2B5EF4-FFF2-40B4-BE49-F238E27FC236}">
                  <a16:creationId xmlns:a16="http://schemas.microsoft.com/office/drawing/2014/main" xmlns="" id="{D97E5233-9CA8-4C39-BD52-2E7EAF1C4EB9}"/>
                </a:ext>
              </a:extLst>
            </p:cNvPr>
            <p:cNvSpPr txBox="1"/>
            <p:nvPr/>
          </p:nvSpPr>
          <p:spPr>
            <a:xfrm>
              <a:off x="6863723" y="5788892"/>
              <a:ext cx="1797910" cy="70686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zh-CN" sz="2000" b="1" dirty="0">
                  <a:solidFill>
                    <a:prstClr val="white"/>
                  </a:solidFill>
                  <a:latin typeface="Arial" panose="020B0604020202020204" pitchFamily="34" charset="0"/>
                  <a:cs typeface="+mn-ea"/>
                </a:rPr>
                <a:t>由被动治理向早期预报转变</a:t>
              </a:r>
              <a:endParaRPr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" name="圆角矩形 47">
              <a:extLst>
                <a:ext uri="{FF2B5EF4-FFF2-40B4-BE49-F238E27FC236}">
                  <a16:creationId xmlns:a16="http://schemas.microsoft.com/office/drawing/2014/main" xmlns="" id="{8B25C977-F12E-436E-8EBA-ABB3F6B271C2}"/>
                </a:ext>
              </a:extLst>
            </p:cNvPr>
            <p:cNvSpPr/>
            <p:nvPr/>
          </p:nvSpPr>
          <p:spPr>
            <a:xfrm>
              <a:off x="9612982" y="5742777"/>
              <a:ext cx="1962323" cy="853604"/>
            </a:xfrm>
            <a:prstGeom prst="roundRect">
              <a:avLst>
                <a:gd name="adj" fmla="val 20638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TextBox 8">
              <a:extLst>
                <a:ext uri="{FF2B5EF4-FFF2-40B4-BE49-F238E27FC236}">
                  <a16:creationId xmlns:a16="http://schemas.microsoft.com/office/drawing/2014/main" xmlns="" id="{20CCFD56-9E6F-43D3-A94F-02D1293FF6BE}"/>
                </a:ext>
              </a:extLst>
            </p:cNvPr>
            <p:cNvSpPr txBox="1"/>
            <p:nvPr/>
          </p:nvSpPr>
          <p:spPr>
            <a:xfrm>
              <a:off x="9695188" y="5799029"/>
              <a:ext cx="1797910" cy="70686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zh-CN" sz="2000" b="1" dirty="0">
                  <a:solidFill>
                    <a:prstClr val="white"/>
                  </a:solidFill>
                  <a:latin typeface="Arial" panose="020B0604020202020204" pitchFamily="34" charset="0"/>
                  <a:cs typeface="+mn-ea"/>
                </a:rPr>
                <a:t>由早期预报向超前预防转变</a:t>
              </a:r>
              <a:endParaRPr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78E3578-79B0-476D-8508-8FD007BDD005}"/>
              </a:ext>
            </a:extLst>
          </p:cNvPr>
          <p:cNvGrpSpPr/>
          <p:nvPr/>
        </p:nvGrpSpPr>
        <p:grpSpPr>
          <a:xfrm>
            <a:off x="347879" y="1468105"/>
            <a:ext cx="4663681" cy="3859023"/>
            <a:chOff x="347879" y="1468105"/>
            <a:chExt cx="4663681" cy="385902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A2184FBA-76CC-41EC-A0B1-57190041D7DA}"/>
                </a:ext>
              </a:extLst>
            </p:cNvPr>
            <p:cNvGrpSpPr/>
            <p:nvPr/>
          </p:nvGrpSpPr>
          <p:grpSpPr>
            <a:xfrm>
              <a:off x="347879" y="1468105"/>
              <a:ext cx="4663681" cy="3813574"/>
              <a:chOff x="347879" y="1468105"/>
              <a:chExt cx="4663681" cy="3813574"/>
            </a:xfrm>
          </p:grpSpPr>
          <p:sp>
            <p:nvSpPr>
              <p:cNvPr id="54" name="五角星 33">
                <a:extLst>
                  <a:ext uri="{FF2B5EF4-FFF2-40B4-BE49-F238E27FC236}">
                    <a16:creationId xmlns:a16="http://schemas.microsoft.com/office/drawing/2014/main" xmlns="" id="{045E9E43-1C3B-4E1B-ACC3-82484C06A39F}"/>
                  </a:ext>
                </a:extLst>
              </p:cNvPr>
              <p:cNvSpPr/>
              <p:nvPr/>
            </p:nvSpPr>
            <p:spPr>
              <a:xfrm>
                <a:off x="1350548" y="2571378"/>
                <a:ext cx="2554227" cy="2555151"/>
              </a:xfrm>
              <a:prstGeom prst="star5">
                <a:avLst/>
              </a:prstGeom>
              <a:noFill/>
              <a:ln w="762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lIns="121917" tIns="60958" rIns="121917" bIns="60958"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xmlns="" id="{5EBCBA50-8625-4975-BC85-D821715880A3}"/>
                  </a:ext>
                </a:extLst>
              </p:cNvPr>
              <p:cNvGrpSpPr/>
              <p:nvPr/>
            </p:nvGrpSpPr>
            <p:grpSpPr>
              <a:xfrm>
                <a:off x="1949669" y="3261247"/>
                <a:ext cx="1340021" cy="1340507"/>
                <a:chOff x="3962648" y="2819400"/>
                <a:chExt cx="1218704" cy="1218704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xmlns="" id="{404B2607-EAF7-41D1-9ECB-0AD9F1311747}"/>
                    </a:ext>
                  </a:extLst>
                </p:cNvPr>
                <p:cNvGrpSpPr/>
                <p:nvPr/>
              </p:nvGrpSpPr>
              <p:grpSpPr>
                <a:xfrm>
                  <a:off x="3962648" y="2819400"/>
                  <a:ext cx="1218704" cy="1218704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58" name="同心圆 37">
                    <a:extLst>
                      <a:ext uri="{FF2B5EF4-FFF2-40B4-BE49-F238E27FC236}">
                        <a16:creationId xmlns:a16="http://schemas.microsoft.com/office/drawing/2014/main" xmlns="" id="{F1E9665C-77CD-49B9-A945-EDCD60F0E3E2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600" kern="0">
                      <a:solidFill>
                        <a:prstClr val="black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59" name="椭圆 58">
                    <a:extLst>
                      <a:ext uri="{FF2B5EF4-FFF2-40B4-BE49-F238E27FC236}">
                        <a16:creationId xmlns:a16="http://schemas.microsoft.com/office/drawing/2014/main" xmlns="" id="{5CB62E2B-8528-454F-A313-C58A07BD43D3}"/>
                      </a:ext>
                    </a:extLst>
                  </p:cNvPr>
                  <p:cNvSpPr/>
                  <p:nvPr/>
                </p:nvSpPr>
                <p:spPr>
                  <a:xfrm>
                    <a:off x="392112" y="760412"/>
                    <a:ext cx="3825874" cy="3825874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600" kern="0">
                      <a:solidFill>
                        <a:prstClr val="white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57" name="TextBox 5">
                  <a:extLst>
                    <a:ext uri="{FF2B5EF4-FFF2-40B4-BE49-F238E27FC236}">
                      <a16:creationId xmlns:a16="http://schemas.microsoft.com/office/drawing/2014/main" xmlns="" id="{1BFC2570-934D-4032-99E5-1087EA946BA5}"/>
                    </a:ext>
                  </a:extLst>
                </p:cNvPr>
                <p:cNvSpPr txBox="1"/>
                <p:nvPr/>
              </p:nvSpPr>
              <p:spPr>
                <a:xfrm>
                  <a:off x="4012635" y="3098429"/>
                  <a:ext cx="1100989" cy="643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4472C4">
                          <a:lumMod val="75000"/>
                        </a:srgbClr>
                      </a:solidFill>
                      <a:latin typeface="微软雅黑" pitchFamily="34" charset="-122"/>
                      <a:ea typeface="微软雅黑" pitchFamily="34" charset="-122"/>
                    </a:rPr>
                    <a:t>五大灾害</a:t>
                  </a:r>
                  <a:endParaRPr lang="en-US" altLang="zh-CN" sz="2000" b="1" dirty="0">
                    <a:solidFill>
                      <a:srgbClr val="4472C4">
                        <a:lumMod val="75000"/>
                      </a:srgb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4472C4">
                          <a:lumMod val="75000"/>
                        </a:srgbClr>
                      </a:solidFill>
                      <a:latin typeface="微软雅黑" pitchFamily="34" charset="-122"/>
                      <a:ea typeface="微软雅黑" pitchFamily="34" charset="-122"/>
                    </a:rPr>
                    <a:t>治理难题</a:t>
                  </a:r>
                  <a:endParaRPr lang="en-US" altLang="zh-CN" sz="2000" b="1" dirty="0">
                    <a:solidFill>
                      <a:srgbClr val="4472C4">
                        <a:lumMod val="75000"/>
                      </a:srgb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xmlns="" id="{D2F16160-86E7-41F2-94FA-D9A3F9720204}"/>
                  </a:ext>
                </a:extLst>
              </p:cNvPr>
              <p:cNvGrpSpPr/>
              <p:nvPr/>
            </p:nvGrpSpPr>
            <p:grpSpPr>
              <a:xfrm>
                <a:off x="464144" y="3278423"/>
                <a:ext cx="1434561" cy="640239"/>
                <a:chOff x="9408883" y="866004"/>
                <a:chExt cx="2411815" cy="1115797"/>
              </a:xfrm>
            </p:grpSpPr>
            <p:sp>
              <p:nvSpPr>
                <p:cNvPr id="75" name="圆角矩形 10">
                  <a:extLst>
                    <a:ext uri="{FF2B5EF4-FFF2-40B4-BE49-F238E27FC236}">
                      <a16:creationId xmlns:a16="http://schemas.microsoft.com/office/drawing/2014/main" xmlns="" id="{48BC0334-97EC-4896-AE9C-4246FC450168}"/>
                    </a:ext>
                  </a:extLst>
                </p:cNvPr>
                <p:cNvSpPr/>
                <p:nvPr/>
              </p:nvSpPr>
              <p:spPr>
                <a:xfrm>
                  <a:off x="9408883" y="866004"/>
                  <a:ext cx="2411815" cy="1115797"/>
                </a:xfrm>
                <a:prstGeom prst="roundRect">
                  <a:avLst>
                    <a:gd name="adj" fmla="val 7686"/>
                  </a:avLst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</a:ln>
                <a:effectLst>
                  <a:innerShdw blurRad="50800" dist="127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lIns="181444" tIns="90722" rIns="181444" bIns="90722" rtlCol="0"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6" name="圆角矩形 11">
                  <a:extLst>
                    <a:ext uri="{FF2B5EF4-FFF2-40B4-BE49-F238E27FC236}">
                      <a16:creationId xmlns:a16="http://schemas.microsoft.com/office/drawing/2014/main" xmlns="" id="{6D582C14-5C39-4E1A-8CEE-1D07D121F9B3}"/>
                    </a:ext>
                  </a:extLst>
                </p:cNvPr>
                <p:cNvSpPr/>
                <p:nvPr/>
              </p:nvSpPr>
              <p:spPr>
                <a:xfrm>
                  <a:off x="9495548" y="930615"/>
                  <a:ext cx="2225430" cy="975592"/>
                </a:xfrm>
                <a:prstGeom prst="roundRect">
                  <a:avLst>
                    <a:gd name="adj" fmla="val 583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25400" cap="flat" cmpd="sng" algn="ctr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D9D9DA"/>
                      </a:gs>
                    </a:gsLst>
                    <a:lin ang="8100000" scaled="0"/>
                    <a:tileRect/>
                  </a:gradFill>
                  <a:prstDash val="solid"/>
                </a:ln>
                <a:effectLst>
                  <a:outerShdw blurRad="254000" dir="5940000" sx="101000" sy="101000" algn="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7" name="TextBox 7">
                  <a:extLst>
                    <a:ext uri="{FF2B5EF4-FFF2-40B4-BE49-F238E27FC236}">
                      <a16:creationId xmlns:a16="http://schemas.microsoft.com/office/drawing/2014/main" xmlns="" id="{10382308-CC4A-425B-9E36-99AF2BAF6B19}"/>
                    </a:ext>
                  </a:extLst>
                </p:cNvPr>
                <p:cNvSpPr txBox="1"/>
                <p:nvPr/>
              </p:nvSpPr>
              <p:spPr>
                <a:xfrm>
                  <a:off x="9481744" y="1010130"/>
                  <a:ext cx="2288106" cy="530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8529"/>
                  <a:r>
                    <a:rPr lang="zh-CN" altLang="zh-CN" sz="2400" b="1" dirty="0">
                      <a:solidFill>
                        <a:srgbClr val="0070C0"/>
                      </a:solidFill>
                      <a:latin typeface="微软雅黑"/>
                      <a:ea typeface="微软雅黑"/>
                    </a:rPr>
                    <a:t>防灭火</a:t>
                  </a:r>
                  <a:endParaRPr lang="zh-CN" altLang="en-US" sz="2400" b="1" dirty="0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xmlns="" id="{5F312AE8-29CD-434C-BBCF-C9E920EFE720}"/>
                  </a:ext>
                </a:extLst>
              </p:cNvPr>
              <p:cNvGrpSpPr/>
              <p:nvPr/>
            </p:nvGrpSpPr>
            <p:grpSpPr>
              <a:xfrm>
                <a:off x="1762705" y="2464554"/>
                <a:ext cx="1691836" cy="640239"/>
                <a:chOff x="9205364" y="866004"/>
                <a:chExt cx="2844351" cy="1115797"/>
              </a:xfrm>
            </p:grpSpPr>
            <p:sp>
              <p:nvSpPr>
                <p:cNvPr id="129" name="圆角矩形 10">
                  <a:extLst>
                    <a:ext uri="{FF2B5EF4-FFF2-40B4-BE49-F238E27FC236}">
                      <a16:creationId xmlns:a16="http://schemas.microsoft.com/office/drawing/2014/main" xmlns="" id="{4E5DE0AB-6762-4558-8913-15CD04068876}"/>
                    </a:ext>
                  </a:extLst>
                </p:cNvPr>
                <p:cNvSpPr/>
                <p:nvPr/>
              </p:nvSpPr>
              <p:spPr>
                <a:xfrm>
                  <a:off x="9408883" y="866004"/>
                  <a:ext cx="2411815" cy="1115797"/>
                </a:xfrm>
                <a:prstGeom prst="roundRect">
                  <a:avLst>
                    <a:gd name="adj" fmla="val 7686"/>
                  </a:avLst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</a:ln>
                <a:effectLst>
                  <a:innerShdw blurRad="50800" dist="127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lIns="181444" tIns="90722" rIns="181444" bIns="90722" rtlCol="0"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30" name="圆角矩形 11">
                  <a:extLst>
                    <a:ext uri="{FF2B5EF4-FFF2-40B4-BE49-F238E27FC236}">
                      <a16:creationId xmlns:a16="http://schemas.microsoft.com/office/drawing/2014/main" xmlns="" id="{98BBB918-0128-4673-8862-BF412BE48B98}"/>
                    </a:ext>
                  </a:extLst>
                </p:cNvPr>
                <p:cNvSpPr/>
                <p:nvPr/>
              </p:nvSpPr>
              <p:spPr>
                <a:xfrm>
                  <a:off x="9495548" y="930615"/>
                  <a:ext cx="2225430" cy="975592"/>
                </a:xfrm>
                <a:prstGeom prst="roundRect">
                  <a:avLst>
                    <a:gd name="adj" fmla="val 583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25400" cap="flat" cmpd="sng" algn="ctr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D9D9DA"/>
                      </a:gs>
                    </a:gsLst>
                    <a:lin ang="8100000" scaled="0"/>
                    <a:tileRect/>
                  </a:gradFill>
                  <a:prstDash val="solid"/>
                </a:ln>
                <a:effectLst>
                  <a:outerShdw blurRad="254000" dir="5940000" sx="101000" sy="101000" algn="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31" name="TextBox 7">
                  <a:extLst>
                    <a:ext uri="{FF2B5EF4-FFF2-40B4-BE49-F238E27FC236}">
                      <a16:creationId xmlns:a16="http://schemas.microsoft.com/office/drawing/2014/main" xmlns="" id="{12FE1B81-C623-49C6-A09F-67561848E1C5}"/>
                    </a:ext>
                  </a:extLst>
                </p:cNvPr>
                <p:cNvSpPr txBox="1"/>
                <p:nvPr/>
              </p:nvSpPr>
              <p:spPr>
                <a:xfrm>
                  <a:off x="9205364" y="1042023"/>
                  <a:ext cx="2844351" cy="804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8529"/>
                  <a:r>
                    <a:rPr lang="zh-CN" altLang="zh-CN" sz="2400" b="1" dirty="0">
                      <a:solidFill>
                        <a:srgbClr val="0070C0"/>
                      </a:solidFill>
                      <a:latin typeface="微软雅黑"/>
                      <a:ea typeface="微软雅黑"/>
                    </a:rPr>
                    <a:t>冲击地压</a:t>
                  </a:r>
                  <a:endParaRPr lang="zh-CN" altLang="en-US" sz="2400" b="1" dirty="0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132" name="组合 131">
                <a:extLst>
                  <a:ext uri="{FF2B5EF4-FFF2-40B4-BE49-F238E27FC236}">
                    <a16:creationId xmlns:a16="http://schemas.microsoft.com/office/drawing/2014/main" xmlns="" id="{49852D05-154D-44FF-88E5-C37E997EEA53}"/>
                  </a:ext>
                </a:extLst>
              </p:cNvPr>
              <p:cNvGrpSpPr/>
              <p:nvPr/>
            </p:nvGrpSpPr>
            <p:grpSpPr>
              <a:xfrm>
                <a:off x="3353478" y="3316691"/>
                <a:ext cx="1434561" cy="640239"/>
                <a:chOff x="9408883" y="866004"/>
                <a:chExt cx="2411815" cy="1115797"/>
              </a:xfrm>
            </p:grpSpPr>
            <p:sp>
              <p:nvSpPr>
                <p:cNvPr id="133" name="圆角矩形 10">
                  <a:extLst>
                    <a:ext uri="{FF2B5EF4-FFF2-40B4-BE49-F238E27FC236}">
                      <a16:creationId xmlns:a16="http://schemas.microsoft.com/office/drawing/2014/main" xmlns="" id="{3621BD20-2A80-408C-AD81-2CEEA837B2E2}"/>
                    </a:ext>
                  </a:extLst>
                </p:cNvPr>
                <p:cNvSpPr/>
                <p:nvPr/>
              </p:nvSpPr>
              <p:spPr>
                <a:xfrm>
                  <a:off x="9408883" y="866004"/>
                  <a:ext cx="2411815" cy="1115797"/>
                </a:xfrm>
                <a:prstGeom prst="roundRect">
                  <a:avLst>
                    <a:gd name="adj" fmla="val 7686"/>
                  </a:avLst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</a:ln>
                <a:effectLst>
                  <a:innerShdw blurRad="50800" dist="127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lIns="181444" tIns="90722" rIns="181444" bIns="90722" rtlCol="0"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34" name="圆角矩形 11">
                  <a:extLst>
                    <a:ext uri="{FF2B5EF4-FFF2-40B4-BE49-F238E27FC236}">
                      <a16:creationId xmlns:a16="http://schemas.microsoft.com/office/drawing/2014/main" xmlns="" id="{FCDE89EC-AF95-4834-94C4-C804B9B58539}"/>
                    </a:ext>
                  </a:extLst>
                </p:cNvPr>
                <p:cNvSpPr/>
                <p:nvPr/>
              </p:nvSpPr>
              <p:spPr>
                <a:xfrm>
                  <a:off x="9495548" y="930616"/>
                  <a:ext cx="2225430" cy="975592"/>
                </a:xfrm>
                <a:prstGeom prst="roundRect">
                  <a:avLst>
                    <a:gd name="adj" fmla="val 583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25400" cap="flat" cmpd="sng" algn="ctr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D9D9DA"/>
                      </a:gs>
                    </a:gsLst>
                    <a:lin ang="8100000" scaled="0"/>
                    <a:tileRect/>
                  </a:gradFill>
                  <a:prstDash val="solid"/>
                </a:ln>
                <a:effectLst>
                  <a:outerShdw blurRad="254000" dir="5940000" sx="101000" sy="101000" algn="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35" name="TextBox 7">
                  <a:extLst>
                    <a:ext uri="{FF2B5EF4-FFF2-40B4-BE49-F238E27FC236}">
                      <a16:creationId xmlns:a16="http://schemas.microsoft.com/office/drawing/2014/main" xmlns="" id="{81317712-B01F-41C8-8D84-B91790787EC5}"/>
                    </a:ext>
                  </a:extLst>
                </p:cNvPr>
                <p:cNvSpPr txBox="1"/>
                <p:nvPr/>
              </p:nvSpPr>
              <p:spPr>
                <a:xfrm>
                  <a:off x="9517021" y="989039"/>
                  <a:ext cx="2288106" cy="804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8529"/>
                  <a:r>
                    <a:rPr lang="zh-CN" altLang="zh-CN" sz="2400" b="1" dirty="0">
                      <a:solidFill>
                        <a:srgbClr val="0070C0"/>
                      </a:solidFill>
                      <a:latin typeface="微软雅黑"/>
                      <a:ea typeface="微软雅黑"/>
                    </a:rPr>
                    <a:t>水</a:t>
                  </a:r>
                  <a:r>
                    <a:rPr lang="en-US" altLang="zh-CN" sz="2400" b="1" dirty="0">
                      <a:solidFill>
                        <a:srgbClr val="0070C0"/>
                      </a:solidFill>
                      <a:latin typeface="微软雅黑"/>
                      <a:ea typeface="微软雅黑"/>
                    </a:rPr>
                    <a:t> </a:t>
                  </a:r>
                  <a:r>
                    <a:rPr lang="zh-CN" altLang="zh-CN" sz="2400" b="1" dirty="0">
                      <a:solidFill>
                        <a:srgbClr val="0070C0"/>
                      </a:solidFill>
                      <a:latin typeface="微软雅黑"/>
                      <a:ea typeface="微软雅黑"/>
                    </a:rPr>
                    <a:t>害</a:t>
                  </a:r>
                  <a:endParaRPr lang="zh-CN" altLang="en-US" sz="2400" b="1" dirty="0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xmlns="" id="{A88756CF-5183-4B96-B971-55C22A8AAD88}"/>
                  </a:ext>
                </a:extLst>
              </p:cNvPr>
              <p:cNvGrpSpPr/>
              <p:nvPr/>
            </p:nvGrpSpPr>
            <p:grpSpPr>
              <a:xfrm>
                <a:off x="1048470" y="4641440"/>
                <a:ext cx="1509838" cy="640239"/>
                <a:chOff x="9339077" y="866004"/>
                <a:chExt cx="2538372" cy="1115797"/>
              </a:xfrm>
            </p:grpSpPr>
            <p:sp>
              <p:nvSpPr>
                <p:cNvPr id="137" name="圆角矩形 10">
                  <a:extLst>
                    <a:ext uri="{FF2B5EF4-FFF2-40B4-BE49-F238E27FC236}">
                      <a16:creationId xmlns:a16="http://schemas.microsoft.com/office/drawing/2014/main" xmlns="" id="{4BFD78FC-BF6D-484A-A775-D27883FF6215}"/>
                    </a:ext>
                  </a:extLst>
                </p:cNvPr>
                <p:cNvSpPr/>
                <p:nvPr/>
              </p:nvSpPr>
              <p:spPr>
                <a:xfrm>
                  <a:off x="9408883" y="866004"/>
                  <a:ext cx="2411815" cy="1115797"/>
                </a:xfrm>
                <a:prstGeom prst="roundRect">
                  <a:avLst>
                    <a:gd name="adj" fmla="val 7686"/>
                  </a:avLst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</a:ln>
                <a:effectLst>
                  <a:innerShdw blurRad="50800" dist="127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lIns="181444" tIns="90722" rIns="181444" bIns="90722" rtlCol="0"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38" name="圆角矩形 11">
                  <a:extLst>
                    <a:ext uri="{FF2B5EF4-FFF2-40B4-BE49-F238E27FC236}">
                      <a16:creationId xmlns:a16="http://schemas.microsoft.com/office/drawing/2014/main" xmlns="" id="{5ED9684D-B23F-493E-8996-61A9283F505B}"/>
                    </a:ext>
                  </a:extLst>
                </p:cNvPr>
                <p:cNvSpPr/>
                <p:nvPr/>
              </p:nvSpPr>
              <p:spPr>
                <a:xfrm>
                  <a:off x="9495548" y="930615"/>
                  <a:ext cx="2225430" cy="975592"/>
                </a:xfrm>
                <a:prstGeom prst="roundRect">
                  <a:avLst>
                    <a:gd name="adj" fmla="val 583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25400" cap="flat" cmpd="sng" algn="ctr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D9D9DA"/>
                      </a:gs>
                    </a:gsLst>
                    <a:lin ang="8100000" scaled="0"/>
                    <a:tileRect/>
                  </a:gradFill>
                  <a:prstDash val="solid"/>
                </a:ln>
                <a:effectLst>
                  <a:outerShdw blurRad="254000" dir="5940000" sx="101000" sy="101000" algn="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1088529">
                    <a:defRPr/>
                  </a:pPr>
                  <a:endParaRPr lang="zh-CN" altLang="en-US" sz="2100" kern="0">
                    <a:solidFill>
                      <a:prstClr val="white"/>
                    </a:solidFill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139" name="TextBox 7">
                  <a:extLst>
                    <a:ext uri="{FF2B5EF4-FFF2-40B4-BE49-F238E27FC236}">
                      <a16:creationId xmlns:a16="http://schemas.microsoft.com/office/drawing/2014/main" xmlns="" id="{803A9BF5-5861-4899-850C-41D9D88FDB72}"/>
                    </a:ext>
                  </a:extLst>
                </p:cNvPr>
                <p:cNvSpPr txBox="1"/>
                <p:nvPr/>
              </p:nvSpPr>
              <p:spPr>
                <a:xfrm>
                  <a:off x="9339077" y="1013454"/>
                  <a:ext cx="2538372" cy="804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8529"/>
                  <a:r>
                    <a:rPr lang="zh-CN" altLang="zh-CN" sz="2400" b="1" dirty="0">
                      <a:solidFill>
                        <a:srgbClr val="0070C0"/>
                      </a:solidFill>
                      <a:latin typeface="微软雅黑"/>
                      <a:ea typeface="微软雅黑"/>
                    </a:rPr>
                    <a:t>瓦斯突出</a:t>
                  </a:r>
                  <a:endParaRPr lang="zh-CN" altLang="en-US" sz="2400" b="1" dirty="0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xmlns="" id="{4259D983-5EAE-4823-A09D-A48E54A971C1}"/>
                  </a:ext>
                </a:extLst>
              </p:cNvPr>
              <p:cNvGrpSpPr/>
              <p:nvPr/>
            </p:nvGrpSpPr>
            <p:grpSpPr>
              <a:xfrm>
                <a:off x="347879" y="1468105"/>
                <a:ext cx="4663681" cy="624290"/>
                <a:chOff x="4705330" y="1420424"/>
                <a:chExt cx="4996594" cy="685844"/>
              </a:xfrm>
            </p:grpSpPr>
            <p:sp>
              <p:nvSpPr>
                <p:cNvPr id="74" name="TextBox 11">
                  <a:extLst>
                    <a:ext uri="{FF2B5EF4-FFF2-40B4-BE49-F238E27FC236}">
                      <a16:creationId xmlns:a16="http://schemas.microsoft.com/office/drawing/2014/main" xmlns="" id="{F650D8DE-BFE1-4CA3-A7A5-27F1B1C0F124}"/>
                    </a:ext>
                  </a:extLst>
                </p:cNvPr>
                <p:cNvSpPr txBox="1"/>
                <p:nvPr/>
              </p:nvSpPr>
              <p:spPr>
                <a:xfrm>
                  <a:off x="4953376" y="1420424"/>
                  <a:ext cx="4748548" cy="612976"/>
                </a:xfrm>
                <a:prstGeom prst="rect">
                  <a:avLst/>
                </a:prstGeom>
                <a:noFill/>
              </p:spPr>
              <p:txBody>
                <a:bodyPr wrap="square" lIns="68570" tIns="34284" rIns="68570" bIns="34284" rtlCol="0">
                  <a:spAutoFit/>
                </a:bodyPr>
                <a:lstStyle/>
                <a:p>
                  <a:pPr defTabSz="685783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依靠科技、源头治理、标本兼治</a:t>
                  </a:r>
                  <a:endParaRPr lang="zh-CN" altLang="en-US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endParaRPr>
                </a:p>
              </p:txBody>
            </p:sp>
            <p:sp>
              <p:nvSpPr>
                <p:cNvPr id="78" name="圆角矩形 28">
                  <a:extLst>
                    <a:ext uri="{FF2B5EF4-FFF2-40B4-BE49-F238E27FC236}">
                      <a16:creationId xmlns:a16="http://schemas.microsoft.com/office/drawing/2014/main" xmlns="" id="{7F35E940-BB1B-46DD-B7FA-73B35A735603}"/>
                    </a:ext>
                  </a:extLst>
                </p:cNvPr>
                <p:cNvSpPr/>
                <p:nvPr/>
              </p:nvSpPr>
              <p:spPr>
                <a:xfrm>
                  <a:off x="4705330" y="1442314"/>
                  <a:ext cx="4996594" cy="663954"/>
                </a:xfrm>
                <a:prstGeom prst="roundRect">
                  <a:avLst/>
                </a:prstGeom>
                <a:noFill/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xmlns="" id="{22442489-D0B8-40F2-A57B-A02A366959E0}"/>
                </a:ext>
              </a:extLst>
            </p:cNvPr>
            <p:cNvGrpSpPr/>
            <p:nvPr/>
          </p:nvGrpSpPr>
          <p:grpSpPr>
            <a:xfrm>
              <a:off x="2829451" y="4686889"/>
              <a:ext cx="1434561" cy="640239"/>
              <a:chOff x="9408883" y="866004"/>
              <a:chExt cx="2411815" cy="1115797"/>
            </a:xfrm>
          </p:grpSpPr>
          <p:sp>
            <p:nvSpPr>
              <p:cNvPr id="141" name="圆角矩形 10">
                <a:extLst>
                  <a:ext uri="{FF2B5EF4-FFF2-40B4-BE49-F238E27FC236}">
                    <a16:creationId xmlns:a16="http://schemas.microsoft.com/office/drawing/2014/main" xmlns="" id="{EC5B136D-A13A-4790-8AA1-F3ED727A849C}"/>
                  </a:ext>
                </a:extLst>
              </p:cNvPr>
              <p:cNvSpPr/>
              <p:nvPr/>
            </p:nvSpPr>
            <p:spPr>
              <a:xfrm>
                <a:off x="9408883" y="866004"/>
                <a:ext cx="2411815" cy="1115797"/>
              </a:xfrm>
              <a:prstGeom prst="roundRect">
                <a:avLst>
                  <a:gd name="adj" fmla="val 7686"/>
                </a:avLst>
              </a:prstGeom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>
                <a:innerShdw blurRad="50800" dist="12700" dir="18900000">
                  <a:prstClr val="black">
                    <a:alpha val="50000"/>
                  </a:prstClr>
                </a:innerShdw>
              </a:effectLst>
            </p:spPr>
            <p:txBody>
              <a:bodyPr lIns="181444" tIns="90722" rIns="181444" bIns="90722" rtlCol="0" anchor="ctr"/>
              <a:lstStyle/>
              <a:p>
                <a:pPr algn="ctr" defTabSz="1088529">
                  <a:defRPr/>
                </a:pPr>
                <a:endParaRPr lang="zh-CN" altLang="en-US" sz="2100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42" name="圆角矩形 11">
                <a:extLst>
                  <a:ext uri="{FF2B5EF4-FFF2-40B4-BE49-F238E27FC236}">
                    <a16:creationId xmlns:a16="http://schemas.microsoft.com/office/drawing/2014/main" xmlns="" id="{89F446D3-305F-48C8-B315-163E41DD6807}"/>
                  </a:ext>
                </a:extLst>
              </p:cNvPr>
              <p:cNvSpPr/>
              <p:nvPr/>
            </p:nvSpPr>
            <p:spPr>
              <a:xfrm>
                <a:off x="9495548" y="930614"/>
                <a:ext cx="2225430" cy="975592"/>
              </a:xfrm>
              <a:prstGeom prst="roundRect">
                <a:avLst>
                  <a:gd name="adj" fmla="val 5830"/>
                </a:avLst>
              </a:prstGeom>
              <a:blipFill>
                <a:blip r:embed="rId6"/>
                <a:stretch>
                  <a:fillRect/>
                </a:stretch>
              </a:blipFill>
              <a:ln w="25400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8100000" scaled="0"/>
                  <a:tileRect/>
                </a:gradFill>
                <a:prstDash val="solid"/>
              </a:ln>
              <a:effectLst>
                <a:outerShdw blurRad="254000" dir="5940000" sx="101000" sy="101000" algn="tr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defTabSz="1088529">
                  <a:defRPr/>
                </a:pPr>
                <a:endParaRPr lang="zh-CN" altLang="en-US" sz="2100" kern="0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43" name="TextBox 7">
                <a:extLst>
                  <a:ext uri="{FF2B5EF4-FFF2-40B4-BE49-F238E27FC236}">
                    <a16:creationId xmlns:a16="http://schemas.microsoft.com/office/drawing/2014/main" xmlns="" id="{EFF6ACCE-14D9-42BE-BEF2-12B0D8FC7E9D}"/>
                  </a:ext>
                </a:extLst>
              </p:cNvPr>
              <p:cNvSpPr txBox="1"/>
              <p:nvPr/>
            </p:nvSpPr>
            <p:spPr>
              <a:xfrm>
                <a:off x="9465634" y="981793"/>
                <a:ext cx="2288106" cy="80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88529"/>
                <a:r>
                  <a:rPr lang="zh-CN" altLang="zh-CN" sz="2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煤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 </a:t>
                </a:r>
                <a:r>
                  <a:rPr lang="zh-CN" altLang="zh-CN" sz="2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尘</a:t>
                </a:r>
                <a:endParaRPr lang="zh-CN" altLang="en-US" sz="2400" b="1" dirty="0">
                  <a:solidFill>
                    <a:srgbClr val="0070C0"/>
                  </a:solidFill>
                  <a:latin typeface="微软雅黑"/>
                  <a:ea typeface="微软雅黑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71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F6DDFBC-1EE9-4838-9192-D4DB21DAFE3A}"/>
              </a:ext>
            </a:extLst>
          </p:cNvPr>
          <p:cNvGrpSpPr/>
          <p:nvPr/>
        </p:nvGrpSpPr>
        <p:grpSpPr>
          <a:xfrm>
            <a:off x="444000" y="1580781"/>
            <a:ext cx="11810801" cy="5657602"/>
            <a:chOff x="444000" y="1580781"/>
            <a:chExt cx="11810801" cy="5657602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50F1499B-52FC-407A-ADC0-E13C678FBB1F}"/>
                </a:ext>
              </a:extLst>
            </p:cNvPr>
            <p:cNvGrpSpPr/>
            <p:nvPr/>
          </p:nvGrpSpPr>
          <p:grpSpPr>
            <a:xfrm>
              <a:off x="444000" y="2737017"/>
              <a:ext cx="5076172" cy="1866900"/>
              <a:chOff x="247959" y="2473170"/>
              <a:chExt cx="5076172" cy="1866900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xmlns="" id="{E130C4F0-7FC8-4BB5-9820-4F9751FD0C58}"/>
                  </a:ext>
                </a:extLst>
              </p:cNvPr>
              <p:cNvSpPr/>
              <p:nvPr/>
            </p:nvSpPr>
            <p:spPr>
              <a:xfrm>
                <a:off x="247959" y="2473170"/>
                <a:ext cx="5076172" cy="1866900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317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0" scaled="0"/>
                </a:gradFill>
                <a:prstDash val="solid"/>
              </a:ln>
              <a:effectLst>
                <a:outerShdw blurRad="241300" dist="177800" dir="8100000" algn="tr" rotWithShape="0">
                  <a:prstClr val="black">
                    <a:alpha val="30000"/>
                  </a:prstClr>
                </a:outerShdw>
              </a:effectLst>
            </p:spPr>
            <p:txBody>
              <a:bodyPr lIns="135650" tIns="67822" rIns="135650" bIns="67822"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prstClr val="white"/>
                  </a:solidFill>
                  <a:latin typeface="Arial"/>
                  <a:ea typeface="微软雅黑"/>
                  <a:sym typeface="+mn-lt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xmlns="" id="{4A94083E-0C0E-49B6-A9F3-C2EC87A1B49C}"/>
                  </a:ext>
                </a:extLst>
              </p:cNvPr>
              <p:cNvSpPr txBox="1"/>
              <p:nvPr/>
            </p:nvSpPr>
            <p:spPr>
              <a:xfrm>
                <a:off x="530066" y="2794417"/>
                <a:ext cx="4794065" cy="1066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800"/>
                  </a:lnSpc>
                </a:pPr>
                <a:r>
                  <a:rPr lang="zh-CN" altLang="zh-CN" sz="3200" b="1" kern="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累计</a:t>
                </a:r>
                <a:r>
                  <a:rPr lang="zh-CN" altLang="zh-CN" sz="32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投入</a:t>
                </a:r>
                <a:r>
                  <a:rPr lang="en-US" altLang="zh-CN" sz="32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118</a:t>
                </a:r>
                <a:r>
                  <a:rPr lang="zh-CN" altLang="zh-CN" sz="32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亿元</a:t>
                </a:r>
                <a:endParaRPr lang="en-US" altLang="zh-CN" sz="32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  <a:p>
                <a:pPr algn="ctr">
                  <a:lnSpc>
                    <a:spcPts val="3800"/>
                  </a:lnSpc>
                </a:pPr>
                <a:r>
                  <a:rPr lang="zh-CN" altLang="zh-CN" sz="3200" b="1" kern="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承担国家重点计划课题</a:t>
                </a:r>
                <a:endParaRPr lang="en-US" altLang="zh-CN" sz="3200" b="1" kern="0" dirty="0">
                  <a:solidFill>
                    <a:srgbClr val="1F497D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519035DE-0806-4313-BDFC-A838E848C5CC}"/>
                </a:ext>
              </a:extLst>
            </p:cNvPr>
            <p:cNvGrpSpPr/>
            <p:nvPr/>
          </p:nvGrpSpPr>
          <p:grpSpPr>
            <a:xfrm>
              <a:off x="5816600" y="1580781"/>
              <a:ext cx="6438201" cy="5657602"/>
              <a:chOff x="5863675" y="1335314"/>
              <a:chExt cx="6438201" cy="5657602"/>
            </a:xfrm>
          </p:grpSpPr>
          <p:sp>
            <p:nvSpPr>
              <p:cNvPr id="31" name="矩形: 圆角 15">
                <a:extLst>
                  <a:ext uri="{FF2B5EF4-FFF2-40B4-BE49-F238E27FC236}">
                    <a16:creationId xmlns:a16="http://schemas.microsoft.com/office/drawing/2014/main" xmlns="" id="{DBB659BD-AEF7-4054-B7CF-17B793DBEDDB}"/>
                  </a:ext>
                </a:extLst>
              </p:cNvPr>
              <p:cNvSpPr/>
              <p:nvPr/>
            </p:nvSpPr>
            <p:spPr bwMode="auto">
              <a:xfrm>
                <a:off x="5863675" y="1335314"/>
                <a:ext cx="5961743" cy="4049485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67BB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xmlns="" id="{FBD0E375-1D61-421D-869F-22D030206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9374" y="3776681"/>
                <a:ext cx="2142502" cy="3216235"/>
              </a:xfrm>
              <a:prstGeom prst="rect">
                <a:avLst/>
              </a:prstGeom>
            </p:spPr>
          </p:pic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7D41CD0-251D-413B-B695-7F4DDC84390F}"/>
              </a:ext>
            </a:extLst>
          </p:cNvPr>
          <p:cNvGrpSpPr/>
          <p:nvPr/>
        </p:nvGrpSpPr>
        <p:grpSpPr>
          <a:xfrm>
            <a:off x="-40364" y="170678"/>
            <a:ext cx="10035913" cy="465793"/>
            <a:chOff x="0" y="168112"/>
            <a:chExt cx="10035913" cy="46579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512D95E1-216C-4F67-9BB3-2ABDB3E3D64A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xmlns="" id="{457C558D-BB3C-4544-9393-99125BAC88D4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xmlns="" id="{193C54D6-53B1-4A14-A6D9-B844DD1D7CC4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标题层">
              <a:extLst>
                <a:ext uri="{FF2B5EF4-FFF2-40B4-BE49-F238E27FC236}">
                  <a16:creationId xmlns:a16="http://schemas.microsoft.com/office/drawing/2014/main" xmlns="" id="{52407E56-342D-4E2B-956B-7C4329E1E214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四、注重系统融合，夯实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线上监测、远程监控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的基础保障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F81142B9-1B50-4094-91F7-9EB3722A55E9}"/>
              </a:ext>
            </a:extLst>
          </p:cNvPr>
          <p:cNvGrpSpPr/>
          <p:nvPr/>
        </p:nvGrpSpPr>
        <p:grpSpPr>
          <a:xfrm>
            <a:off x="-1" y="684618"/>
            <a:ext cx="7015501" cy="1048172"/>
            <a:chOff x="5228366" y="771419"/>
            <a:chExt cx="7015501" cy="1048172"/>
          </a:xfrm>
        </p:grpSpPr>
        <p:sp>
          <p:nvSpPr>
            <p:cNvPr id="34" name="圆角矩形 24">
              <a:extLst>
                <a:ext uri="{FF2B5EF4-FFF2-40B4-BE49-F238E27FC236}">
                  <a16:creationId xmlns:a16="http://schemas.microsoft.com/office/drawing/2014/main" xmlns="" id="{DADB51F7-BDD4-481D-9F17-04170F4B5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8366" y="806626"/>
              <a:ext cx="5880101" cy="585446"/>
            </a:xfrm>
            <a:prstGeom prst="roundRect">
              <a:avLst>
                <a:gd name="adj" fmla="val 23142"/>
              </a:avLst>
            </a:pr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50000"/>
                  </a:srgb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B0F0">
                      <a:lumMod val="50000"/>
                    </a:srgb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5DB5E514-3890-4EE9-9C5B-CF304E595E04}"/>
                </a:ext>
              </a:extLst>
            </p:cNvPr>
            <p:cNvSpPr/>
            <p:nvPr/>
          </p:nvSpPr>
          <p:spPr>
            <a:xfrm>
              <a:off x="5375938" y="771419"/>
              <a:ext cx="6867929" cy="104817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三是坚持</a:t>
              </a:r>
              <a:r>
                <a:rPr lang="en-US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科技兴安</a:t>
              </a:r>
              <a:r>
                <a:rPr lang="en-US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zh-CN" sz="2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，做强灾害预警支撑</a:t>
              </a: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BBC91FF-C397-439F-8C18-CFFEC76AC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186" y="2384621"/>
            <a:ext cx="6092570" cy="1758891"/>
          </a:xfrm>
          <a:prstGeom prst="rect">
            <a:avLst/>
          </a:prstGeom>
          <a:effectLst/>
          <a:scene3d>
            <a:camera prst="orthographicFront"/>
            <a:lightRig rig="twoPt" dir="t"/>
          </a:scene3d>
          <a:sp3d extrusionH="44450">
            <a:bevelT w="69850" prst="angle"/>
          </a:sp3d>
          <a:extLst/>
        </p:spPr>
        <p:txBody>
          <a:bodyPr wrap="square" lIns="74367" tIns="37185" rIns="74367" bIns="37185">
            <a:spAutoFit/>
            <a:sp3d extrusionH="273050" prstMaterial="flat">
              <a:bevelB w="0" h="0"/>
              <a:extrusionClr>
                <a:srgbClr val="0033CC"/>
              </a:extrusionClr>
              <a:contourClr>
                <a:schemeClr val="bg1">
                  <a:lumMod val="95000"/>
                </a:schemeClr>
              </a:contourClr>
            </a:sp3d>
          </a:bodyPr>
          <a:lstStyle/>
          <a:p>
            <a:pPr lvl="0" algn="ctr">
              <a:lnSpc>
                <a:spcPts val="4500"/>
              </a:lnSpc>
            </a:pPr>
            <a:r>
              <a:rPr lang="zh-CN" altLang="zh-CN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</a:rPr>
              <a:t>获得国家科技进步特等奖等</a:t>
            </a:r>
            <a:r>
              <a:rPr lang="en-US" altLang="zh-CN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</a:rPr>
              <a:t>20</a:t>
            </a:r>
            <a:r>
              <a:rPr lang="zh-CN" altLang="zh-CN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</a:rPr>
              <a:t>项</a:t>
            </a:r>
            <a:endParaRPr lang="en-US" altLang="zh-CN" sz="3200" b="1" kern="0" dirty="0">
              <a:solidFill>
                <a:srgbClr val="C00000"/>
              </a:solidFill>
              <a:latin typeface="Arial"/>
              <a:ea typeface="微软雅黑"/>
              <a:cs typeface="+mn-ea"/>
            </a:endParaRPr>
          </a:p>
          <a:p>
            <a:pPr lvl="0" algn="ctr">
              <a:lnSpc>
                <a:spcPts val="4500"/>
              </a:lnSpc>
            </a:pPr>
            <a:r>
              <a:rPr lang="zh-CN" altLang="zh-CN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</a:rPr>
              <a:t>实现主导产业技术由引进消化吸收向</a:t>
            </a:r>
            <a:r>
              <a:rPr lang="zh-CN" altLang="en-US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</a:rPr>
              <a:t>自主</a:t>
            </a:r>
            <a:r>
              <a:rPr lang="zh-CN" altLang="zh-CN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</a:rPr>
              <a:t>创新引领的跨越</a:t>
            </a:r>
            <a:endParaRPr lang="en-US" altLang="zh-CN" sz="3200" b="1" kern="0" dirty="0">
              <a:solidFill>
                <a:srgbClr val="C00000"/>
              </a:solidFill>
              <a:latin typeface="Arial"/>
              <a:ea typeface="微软雅黑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35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A6F70A-89AC-4214-83BF-D1F2D39B5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79" y="709487"/>
            <a:ext cx="12192000" cy="607409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C1A6DA68-CC5B-4093-A326-DC6785438F07}"/>
              </a:ext>
            </a:extLst>
          </p:cNvPr>
          <p:cNvSpPr/>
          <p:nvPr/>
        </p:nvSpPr>
        <p:spPr>
          <a:xfrm>
            <a:off x="-29979" y="1249700"/>
            <a:ext cx="12231972" cy="4730220"/>
          </a:xfrm>
          <a:prstGeom prst="rect">
            <a:avLst/>
          </a:prstGeom>
          <a:solidFill>
            <a:schemeClr val="bg1">
              <a:alpha val="20000"/>
            </a:schemeClr>
          </a:solidFill>
          <a:ln w="28575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6DAE85C6-A71B-4E4C-A994-DDAAA27259FD}"/>
              </a:ext>
            </a:extLst>
          </p:cNvPr>
          <p:cNvSpPr/>
          <p:nvPr/>
        </p:nvSpPr>
        <p:spPr>
          <a:xfrm>
            <a:off x="777345" y="1997839"/>
            <a:ext cx="10677281" cy="3323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建议政府部门持续完善</a:t>
            </a:r>
            <a:r>
              <a:rPr lang="en-US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一优三减</a:t>
            </a:r>
            <a:r>
              <a:rPr lang="en-US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”“</a:t>
            </a:r>
            <a:r>
              <a:rPr lang="zh-CN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四化建设</a:t>
            </a:r>
            <a:r>
              <a:rPr lang="en-US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等方面的法规标准，推动减人提效、少人则安政策措施落地；</a:t>
            </a:r>
            <a:endParaRPr lang="en-US" altLang="zh-CN" sz="2800" b="1" kern="1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800" b="1" kern="1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建议进一步强化设备供应厂家平台融合、统一标准接口，消除数据壁垒和信息孤岛，实现更高水平的系统开放融合共享。</a:t>
            </a:r>
            <a:endParaRPr lang="zh-CN" altLang="en-US" sz="2800" b="1" kern="1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1B3E2FA7-025A-4F86-B87E-A3EA09988C0E}"/>
              </a:ext>
            </a:extLst>
          </p:cNvPr>
          <p:cNvGrpSpPr/>
          <p:nvPr/>
        </p:nvGrpSpPr>
        <p:grpSpPr>
          <a:xfrm>
            <a:off x="9993" y="176941"/>
            <a:ext cx="10035913" cy="465793"/>
            <a:chOff x="0" y="168112"/>
            <a:chExt cx="10035913" cy="4657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33CF01ED-06AF-499D-985B-7184A4C1EF2A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FAAE1389-AB23-4AE9-99DE-F6EC84D1476F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等腰三角形 15">
                <a:extLst>
                  <a:ext uri="{FF2B5EF4-FFF2-40B4-BE49-F238E27FC236}">
                    <a16:creationId xmlns:a16="http://schemas.microsoft.com/office/drawing/2014/main" xmlns="" id="{0B351A21-99EF-4CE6-963B-D2C9CD072077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标题层">
              <a:extLst>
                <a:ext uri="{FF2B5EF4-FFF2-40B4-BE49-F238E27FC236}">
                  <a16:creationId xmlns:a16="http://schemas.microsoft.com/office/drawing/2014/main" xmlns="" id="{E72A7D3E-3CA2-4B92-A493-2399B65A19E0}"/>
                </a:ext>
              </a:extLst>
            </p:cNvPr>
            <p:cNvSpPr txBox="1"/>
            <p:nvPr/>
          </p:nvSpPr>
          <p:spPr bwMode="auto">
            <a:xfrm>
              <a:off x="0" y="17224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en-US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   建 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A6F70A-89AC-4214-83BF-D1F2D39B5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" y="749300"/>
            <a:ext cx="12192000" cy="61087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C1A6DA68-CC5B-4093-A326-DC6785438F07}"/>
              </a:ext>
            </a:extLst>
          </p:cNvPr>
          <p:cNvSpPr/>
          <p:nvPr/>
        </p:nvSpPr>
        <p:spPr>
          <a:xfrm>
            <a:off x="29979" y="1228990"/>
            <a:ext cx="12172014" cy="4730220"/>
          </a:xfrm>
          <a:prstGeom prst="rect">
            <a:avLst/>
          </a:prstGeom>
          <a:solidFill>
            <a:schemeClr val="bg1">
              <a:alpha val="20000"/>
            </a:schemeClr>
          </a:solidFill>
          <a:ln w="28575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6DAE85C6-A71B-4E4C-A994-DDAAA27259FD}"/>
              </a:ext>
            </a:extLst>
          </p:cNvPr>
          <p:cNvSpPr/>
          <p:nvPr/>
        </p:nvSpPr>
        <p:spPr>
          <a:xfrm>
            <a:off x="586043" y="2413337"/>
            <a:ext cx="11059886" cy="20313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800" b="1" kern="1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兖矿集团将深入贯彻落实这次会议精神，发挥安全监控系统平台作用，常抓不懈，久久为功，探索走出一条自主诊断、自动监控、自主管理之路，为提升煤矿安全管控水平做出应有贡献！</a:t>
            </a:r>
            <a:endParaRPr lang="zh-CN" altLang="en-US" sz="2800" b="1" kern="1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0046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12193051" cy="2235200"/>
          </a:xfrm>
          <a:prstGeom prst="rect">
            <a:avLst/>
          </a:prstGeom>
        </p:spPr>
      </p:pic>
      <p:sp>
        <p:nvSpPr>
          <p:cNvPr id="4" name="TextBox 17"/>
          <p:cNvSpPr txBox="1"/>
          <p:nvPr/>
        </p:nvSpPr>
        <p:spPr>
          <a:xfrm>
            <a:off x="4977804" y="2728306"/>
            <a:ext cx="2441692" cy="769439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algn="ctr" defTabSz="913530"/>
            <a:r>
              <a:rPr lang="zh-CN" altLang="en-US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Verdana" panose="020B0604030504040204"/>
                <a:ea typeface="微软雅黑" panose="020B0503020204020204" pitchFamily="34" charset="-122"/>
              </a:rPr>
              <a:t>谢谢大家</a:t>
            </a:r>
            <a:endParaRPr lang="en-US" altLang="zh-CN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Verdana" panose="020B060403050404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3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1045635-80CE-4B55-A7B2-94BAEF874BD3}"/>
              </a:ext>
            </a:extLst>
          </p:cNvPr>
          <p:cNvGrpSpPr/>
          <p:nvPr/>
        </p:nvGrpSpPr>
        <p:grpSpPr>
          <a:xfrm>
            <a:off x="390249" y="1126081"/>
            <a:ext cx="6467253" cy="2909947"/>
            <a:chOff x="390249" y="1126081"/>
            <a:chExt cx="6467253" cy="2909947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xmlns="" id="{5F73EBA8-83D6-4B40-8D48-C01CE6CE5A6A}"/>
                </a:ext>
              </a:extLst>
            </p:cNvPr>
            <p:cNvGrpSpPr/>
            <p:nvPr/>
          </p:nvGrpSpPr>
          <p:grpSpPr>
            <a:xfrm>
              <a:off x="390249" y="1126081"/>
              <a:ext cx="6467253" cy="2100984"/>
              <a:chOff x="2726288" y="1688510"/>
              <a:chExt cx="6467253" cy="2100984"/>
            </a:xfrm>
          </p:grpSpPr>
          <p:sp>
            <p:nvSpPr>
              <p:cNvPr id="78" name="Isosceles Triangle 9">
                <a:extLst>
                  <a:ext uri="{FF2B5EF4-FFF2-40B4-BE49-F238E27FC236}">
                    <a16:creationId xmlns:a16="http://schemas.microsoft.com/office/drawing/2014/main" xmlns="" id="{845FF6EB-B271-44A0-BB59-362DC16CE889}"/>
                  </a:ext>
                </a:extLst>
              </p:cNvPr>
              <p:cNvSpPr/>
              <p:nvPr/>
            </p:nvSpPr>
            <p:spPr>
              <a:xfrm rot="10800000">
                <a:off x="5438631" y="3435740"/>
                <a:ext cx="1005839" cy="353754"/>
              </a:xfrm>
              <a:prstGeom prst="triangle">
                <a:avLst/>
              </a:prstGeom>
              <a:solidFill>
                <a:srgbClr val="4F81B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grpSp>
            <p:nvGrpSpPr>
              <p:cNvPr id="79" name="Group 28">
                <a:extLst>
                  <a:ext uri="{FF2B5EF4-FFF2-40B4-BE49-F238E27FC236}">
                    <a16:creationId xmlns:a16="http://schemas.microsoft.com/office/drawing/2014/main" xmlns="" id="{2646FC5C-326E-4293-B80E-998C96756163}"/>
                  </a:ext>
                </a:extLst>
              </p:cNvPr>
              <p:cNvGrpSpPr/>
              <p:nvPr/>
            </p:nvGrpSpPr>
            <p:grpSpPr>
              <a:xfrm>
                <a:off x="2726288" y="1688510"/>
                <a:ext cx="1451344" cy="1451344"/>
                <a:chOff x="1784499" y="1998922"/>
                <a:chExt cx="1935125" cy="1935125"/>
              </a:xfrm>
            </p:grpSpPr>
            <p:sp>
              <p:nvSpPr>
                <p:cNvPr id="90" name="Donut 3">
                  <a:extLst>
                    <a:ext uri="{FF2B5EF4-FFF2-40B4-BE49-F238E27FC236}">
                      <a16:creationId xmlns:a16="http://schemas.microsoft.com/office/drawing/2014/main" xmlns="" id="{4DECF40E-9FE1-48E7-8894-35537046A70A}"/>
                    </a:ext>
                  </a:extLst>
                </p:cNvPr>
                <p:cNvSpPr/>
                <p:nvPr/>
              </p:nvSpPr>
              <p:spPr>
                <a:xfrm>
                  <a:off x="1784499" y="1998922"/>
                  <a:ext cx="1935125" cy="1935125"/>
                </a:xfrm>
                <a:prstGeom prst="donut">
                  <a:avLst>
                    <a:gd name="adj" fmla="val 8728"/>
                  </a:avLst>
                </a:prstGeom>
                <a:solidFill>
                  <a:sysClr val="window" lastClr="FFFFFF">
                    <a:lumMod val="7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1" name="Oval 21">
                  <a:extLst>
                    <a:ext uri="{FF2B5EF4-FFF2-40B4-BE49-F238E27FC236}">
                      <a16:creationId xmlns:a16="http://schemas.microsoft.com/office/drawing/2014/main" xmlns="" id="{FCBB6AF3-B192-4EF0-883B-9C66EF240AAC}"/>
                    </a:ext>
                  </a:extLst>
                </p:cNvPr>
                <p:cNvSpPr/>
                <p:nvPr/>
              </p:nvSpPr>
              <p:spPr>
                <a:xfrm>
                  <a:off x="2027275" y="2241698"/>
                  <a:ext cx="1449572" cy="144957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4000" sy="104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80" name="Group 27">
                <a:extLst>
                  <a:ext uri="{FF2B5EF4-FFF2-40B4-BE49-F238E27FC236}">
                    <a16:creationId xmlns:a16="http://schemas.microsoft.com/office/drawing/2014/main" xmlns="" id="{298763D8-D703-43EF-AA3B-17EB0B1A34B3}"/>
                  </a:ext>
                </a:extLst>
              </p:cNvPr>
              <p:cNvGrpSpPr/>
              <p:nvPr/>
            </p:nvGrpSpPr>
            <p:grpSpPr>
              <a:xfrm>
                <a:off x="4398257" y="1688510"/>
                <a:ext cx="1451344" cy="1451344"/>
                <a:chOff x="4013792" y="1998922"/>
                <a:chExt cx="1935125" cy="1935125"/>
              </a:xfrm>
            </p:grpSpPr>
            <p:sp>
              <p:nvSpPr>
                <p:cNvPr id="88" name="Donut 6">
                  <a:extLst>
                    <a:ext uri="{FF2B5EF4-FFF2-40B4-BE49-F238E27FC236}">
                      <a16:creationId xmlns:a16="http://schemas.microsoft.com/office/drawing/2014/main" xmlns="" id="{47D64595-EB25-41DE-97C9-14CBC31071C6}"/>
                    </a:ext>
                  </a:extLst>
                </p:cNvPr>
                <p:cNvSpPr/>
                <p:nvPr/>
              </p:nvSpPr>
              <p:spPr>
                <a:xfrm>
                  <a:off x="4013792" y="1998922"/>
                  <a:ext cx="1935125" cy="1935125"/>
                </a:xfrm>
                <a:prstGeom prst="donut">
                  <a:avLst>
                    <a:gd name="adj" fmla="val 8728"/>
                  </a:avLst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89" name="Oval 22">
                  <a:extLst>
                    <a:ext uri="{FF2B5EF4-FFF2-40B4-BE49-F238E27FC236}">
                      <a16:creationId xmlns:a16="http://schemas.microsoft.com/office/drawing/2014/main" xmlns="" id="{E93B4E78-B2AF-4CB4-8A91-F582F7FD618D}"/>
                    </a:ext>
                  </a:extLst>
                </p:cNvPr>
                <p:cNvSpPr/>
                <p:nvPr/>
              </p:nvSpPr>
              <p:spPr>
                <a:xfrm>
                  <a:off x="4256568" y="2241698"/>
                  <a:ext cx="1449572" cy="144957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4000" sy="104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81" name="Group 26">
                <a:extLst>
                  <a:ext uri="{FF2B5EF4-FFF2-40B4-BE49-F238E27FC236}">
                    <a16:creationId xmlns:a16="http://schemas.microsoft.com/office/drawing/2014/main" xmlns="" id="{2E347AA3-3198-4DA4-AE27-2DC2217B4FD7}"/>
                  </a:ext>
                </a:extLst>
              </p:cNvPr>
              <p:cNvGrpSpPr/>
              <p:nvPr/>
            </p:nvGrpSpPr>
            <p:grpSpPr>
              <a:xfrm>
                <a:off x="6070228" y="1688510"/>
                <a:ext cx="1451344" cy="1451344"/>
                <a:chOff x="6243085" y="1998922"/>
                <a:chExt cx="1935125" cy="1935125"/>
              </a:xfrm>
            </p:grpSpPr>
            <p:sp>
              <p:nvSpPr>
                <p:cNvPr id="86" name="Donut 7">
                  <a:extLst>
                    <a:ext uri="{FF2B5EF4-FFF2-40B4-BE49-F238E27FC236}">
                      <a16:creationId xmlns:a16="http://schemas.microsoft.com/office/drawing/2014/main" xmlns="" id="{5F8B15DE-C6E4-42BB-9239-DE62B0EBA9A8}"/>
                    </a:ext>
                  </a:extLst>
                </p:cNvPr>
                <p:cNvSpPr/>
                <p:nvPr/>
              </p:nvSpPr>
              <p:spPr>
                <a:xfrm>
                  <a:off x="6243085" y="1998922"/>
                  <a:ext cx="1935125" cy="1935125"/>
                </a:xfrm>
                <a:prstGeom prst="donut">
                  <a:avLst>
                    <a:gd name="adj" fmla="val 8728"/>
                  </a:avLst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87" name="Oval 23">
                  <a:extLst>
                    <a:ext uri="{FF2B5EF4-FFF2-40B4-BE49-F238E27FC236}">
                      <a16:creationId xmlns:a16="http://schemas.microsoft.com/office/drawing/2014/main" xmlns="" id="{2BC41F78-2E13-427B-A1B5-87C51D7ECA22}"/>
                    </a:ext>
                  </a:extLst>
                </p:cNvPr>
                <p:cNvSpPr/>
                <p:nvPr/>
              </p:nvSpPr>
              <p:spPr>
                <a:xfrm>
                  <a:off x="6485861" y="2241698"/>
                  <a:ext cx="1449572" cy="144957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4000" sy="104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82" name="Group 25">
                <a:extLst>
                  <a:ext uri="{FF2B5EF4-FFF2-40B4-BE49-F238E27FC236}">
                    <a16:creationId xmlns:a16="http://schemas.microsoft.com/office/drawing/2014/main" xmlns="" id="{5B4124F0-7B21-4C29-A289-A43DBEE3240D}"/>
                  </a:ext>
                </a:extLst>
              </p:cNvPr>
              <p:cNvGrpSpPr/>
              <p:nvPr/>
            </p:nvGrpSpPr>
            <p:grpSpPr>
              <a:xfrm>
                <a:off x="7742197" y="1688510"/>
                <a:ext cx="1451344" cy="1451344"/>
                <a:chOff x="8472377" y="1998922"/>
                <a:chExt cx="1935125" cy="1935125"/>
              </a:xfrm>
            </p:grpSpPr>
            <p:sp>
              <p:nvSpPr>
                <p:cNvPr id="84" name="Donut 8">
                  <a:extLst>
                    <a:ext uri="{FF2B5EF4-FFF2-40B4-BE49-F238E27FC236}">
                      <a16:creationId xmlns:a16="http://schemas.microsoft.com/office/drawing/2014/main" xmlns="" id="{56998742-04AE-4940-825F-A64E1C6CEB03}"/>
                    </a:ext>
                  </a:extLst>
                </p:cNvPr>
                <p:cNvSpPr/>
                <p:nvPr/>
              </p:nvSpPr>
              <p:spPr>
                <a:xfrm>
                  <a:off x="8472377" y="1998922"/>
                  <a:ext cx="1935125" cy="1935125"/>
                </a:xfrm>
                <a:prstGeom prst="donut">
                  <a:avLst>
                    <a:gd name="adj" fmla="val 8728"/>
                  </a:avLst>
                </a:prstGeom>
                <a:solidFill>
                  <a:srgbClr val="4BACC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85" name="Oval 24">
                  <a:extLst>
                    <a:ext uri="{FF2B5EF4-FFF2-40B4-BE49-F238E27FC236}">
                      <a16:creationId xmlns:a16="http://schemas.microsoft.com/office/drawing/2014/main" xmlns="" id="{6CDC9CB0-1041-4423-910F-42128962D9D8}"/>
                    </a:ext>
                  </a:extLst>
                </p:cNvPr>
                <p:cNvSpPr/>
                <p:nvPr/>
              </p:nvSpPr>
              <p:spPr>
                <a:xfrm>
                  <a:off x="8715153" y="2241698"/>
                  <a:ext cx="1449572" cy="144957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4000" sy="104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1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sp>
            <p:nvSpPr>
              <p:cNvPr id="83" name="右大括号 82">
                <a:extLst>
                  <a:ext uri="{FF2B5EF4-FFF2-40B4-BE49-F238E27FC236}">
                    <a16:creationId xmlns:a16="http://schemas.microsoft.com/office/drawing/2014/main" xmlns="" id="{6DCBF72F-4CDF-4898-ADBB-D9E3DE889DC3}"/>
                  </a:ext>
                </a:extLst>
              </p:cNvPr>
              <p:cNvSpPr/>
              <p:nvPr/>
            </p:nvSpPr>
            <p:spPr>
              <a:xfrm rot="5400000">
                <a:off x="5797535" y="617422"/>
                <a:ext cx="288032" cy="5616624"/>
              </a:xfrm>
              <a:prstGeom prst="rightBrac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2" name="文本框 28">
              <a:extLst>
                <a:ext uri="{FF2B5EF4-FFF2-40B4-BE49-F238E27FC236}">
                  <a16:creationId xmlns:a16="http://schemas.microsoft.com/office/drawing/2014/main" xmlns="" id="{167B2F76-B843-4A0A-AD8A-E3091F66DEC7}"/>
                </a:ext>
              </a:extLst>
            </p:cNvPr>
            <p:cNvSpPr txBox="1"/>
            <p:nvPr/>
          </p:nvSpPr>
          <p:spPr>
            <a:xfrm>
              <a:off x="572331" y="1552224"/>
              <a:ext cx="1124753" cy="532820"/>
            </a:xfrm>
            <a:prstGeom prst="rect">
              <a:avLst/>
            </a:prstGeom>
            <a:noFill/>
          </p:spPr>
          <p:txBody>
            <a:bodyPr wrap="square" lIns="68562" tIns="34281" rIns="68562" bIns="34281">
              <a:spAutoFit/>
            </a:bodyPr>
            <a:lstStyle/>
            <a:p>
              <a:pPr algn="ctr">
                <a:lnSpc>
                  <a:spcPct val="117000"/>
                </a:lnSpc>
                <a:defRPr/>
              </a:pPr>
              <a:r>
                <a:rPr lang="zh-CN" altLang="en-US" sz="2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山东</a:t>
              </a:r>
            </a:p>
          </p:txBody>
        </p:sp>
        <p:sp>
          <p:nvSpPr>
            <p:cNvPr id="93" name="文本框 28">
              <a:extLst>
                <a:ext uri="{FF2B5EF4-FFF2-40B4-BE49-F238E27FC236}">
                  <a16:creationId xmlns:a16="http://schemas.microsoft.com/office/drawing/2014/main" xmlns="" id="{DC0E0878-FC5C-4440-B350-EE38F5AF2008}"/>
                </a:ext>
              </a:extLst>
            </p:cNvPr>
            <p:cNvSpPr txBox="1"/>
            <p:nvPr/>
          </p:nvSpPr>
          <p:spPr>
            <a:xfrm>
              <a:off x="2326657" y="1548540"/>
              <a:ext cx="932593" cy="532820"/>
            </a:xfrm>
            <a:prstGeom prst="rect">
              <a:avLst/>
            </a:prstGeom>
            <a:noFill/>
          </p:spPr>
          <p:txBody>
            <a:bodyPr wrap="square" lIns="68562" tIns="34281" rIns="68562" bIns="34281">
              <a:spAutoFit/>
            </a:bodyPr>
            <a:lstStyle/>
            <a:p>
              <a:pPr algn="ctr">
                <a:lnSpc>
                  <a:spcPct val="117000"/>
                </a:lnSpc>
                <a:defRPr/>
              </a:pPr>
              <a:r>
                <a:rPr lang="zh-CN" altLang="en-US" sz="2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陕蒙</a:t>
              </a:r>
            </a:p>
          </p:txBody>
        </p:sp>
        <p:sp>
          <p:nvSpPr>
            <p:cNvPr id="94" name="文本框 28">
              <a:extLst>
                <a:ext uri="{FF2B5EF4-FFF2-40B4-BE49-F238E27FC236}">
                  <a16:creationId xmlns:a16="http://schemas.microsoft.com/office/drawing/2014/main" xmlns="" id="{7E6FBF9A-5FBC-4D15-9314-2817C93B47DE}"/>
                </a:ext>
              </a:extLst>
            </p:cNvPr>
            <p:cNvSpPr txBox="1"/>
            <p:nvPr/>
          </p:nvSpPr>
          <p:spPr>
            <a:xfrm>
              <a:off x="3971859" y="1572288"/>
              <a:ext cx="969996" cy="532820"/>
            </a:xfrm>
            <a:prstGeom prst="rect">
              <a:avLst/>
            </a:prstGeom>
            <a:noFill/>
          </p:spPr>
          <p:txBody>
            <a:bodyPr wrap="square" lIns="68562" tIns="34281" rIns="68562" bIns="34281">
              <a:spAutoFit/>
            </a:bodyPr>
            <a:lstStyle/>
            <a:p>
              <a:pPr algn="ctr">
                <a:lnSpc>
                  <a:spcPct val="117000"/>
                </a:lnSpc>
                <a:defRPr/>
              </a:pPr>
              <a:r>
                <a:rPr lang="zh-CN" altLang="en-US" sz="2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澳洲</a:t>
              </a:r>
            </a:p>
          </p:txBody>
        </p:sp>
        <p:sp>
          <p:nvSpPr>
            <p:cNvPr id="95" name="文本框 28">
              <a:extLst>
                <a:ext uri="{FF2B5EF4-FFF2-40B4-BE49-F238E27FC236}">
                  <a16:creationId xmlns:a16="http://schemas.microsoft.com/office/drawing/2014/main" xmlns="" id="{F6720298-6487-421A-B2D8-239B760FB6DF}"/>
                </a:ext>
              </a:extLst>
            </p:cNvPr>
            <p:cNvSpPr txBox="1"/>
            <p:nvPr/>
          </p:nvSpPr>
          <p:spPr>
            <a:xfrm>
              <a:off x="5625043" y="1572288"/>
              <a:ext cx="1007570" cy="532820"/>
            </a:xfrm>
            <a:prstGeom prst="rect">
              <a:avLst/>
            </a:prstGeom>
            <a:noFill/>
          </p:spPr>
          <p:txBody>
            <a:bodyPr wrap="square" lIns="68562" tIns="34281" rIns="68562" bIns="34281">
              <a:spAutoFit/>
            </a:bodyPr>
            <a:lstStyle/>
            <a:p>
              <a:pPr algn="ctr">
                <a:lnSpc>
                  <a:spcPct val="117000"/>
                </a:lnSpc>
                <a:defRPr/>
              </a:pPr>
              <a:r>
                <a:rPr lang="zh-CN" altLang="en-US" sz="2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上海</a:t>
              </a:r>
            </a:p>
          </p:txBody>
        </p: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xmlns="" id="{0B0190D3-6947-42A4-9E13-D0EF0DD7F2A0}"/>
                </a:ext>
              </a:extLst>
            </p:cNvPr>
            <p:cNvGrpSpPr/>
            <p:nvPr/>
          </p:nvGrpSpPr>
          <p:grpSpPr>
            <a:xfrm>
              <a:off x="2119370" y="3283898"/>
              <a:ext cx="2589102" cy="752130"/>
              <a:chOff x="2058156" y="1875429"/>
              <a:chExt cx="3461089" cy="738062"/>
            </a:xfrm>
          </p:grpSpPr>
          <p:sp>
            <p:nvSpPr>
              <p:cNvPr id="100" name="AutoShape 3">
                <a:extLst>
                  <a:ext uri="{FF2B5EF4-FFF2-40B4-BE49-F238E27FC236}">
                    <a16:creationId xmlns:a16="http://schemas.microsoft.com/office/drawing/2014/main" xmlns="" id="{0B85F470-3D2E-49F4-923E-3C1F13ACA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023" y="1875429"/>
                <a:ext cx="3105222" cy="738062"/>
              </a:xfrm>
              <a:prstGeom prst="roundRect">
                <a:avLst/>
              </a:prstGeom>
              <a:solidFill>
                <a:srgbClr val="0070C0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19050">
                <a:bevelT prst="convex"/>
                <a:bevelB w="0" h="0"/>
                <a:contourClr>
                  <a:srgbClr val="FFE593"/>
                </a:contourClr>
              </a:sp3d>
            </p:spPr>
            <p:txBody>
              <a:bodyPr anchor="ctr">
                <a:sp3d/>
              </a:bodyPr>
              <a:lstStyle/>
              <a:p>
                <a:pPr marL="0" marR="0" lvl="0" indent="0" algn="ctr" defTabSz="914400" eaLnBrk="0" fontAlgn="ctr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tabLst/>
                  <a:defRPr/>
                </a:pPr>
                <a:endParaRPr kumimoji="0" lang="zh-CN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/>
                  <a:cs typeface="+mn-cs"/>
                </a:endParaRPr>
              </a:p>
            </p:txBody>
          </p:sp>
          <p:sp>
            <p:nvSpPr>
              <p:cNvPr id="101" name="矩形 40">
                <a:extLst>
                  <a:ext uri="{FF2B5EF4-FFF2-40B4-BE49-F238E27FC236}">
                    <a16:creationId xmlns:a16="http://schemas.microsoft.com/office/drawing/2014/main" xmlns="" id="{773501F9-0454-4C1B-83EC-BEEA5D35E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8156" y="2006593"/>
                <a:ext cx="3214297" cy="46813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lvl="0" eaLnBrk="1" fontAlgn="base" hangingPunct="1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800" b="1" kern="0" dirty="0">
                    <a:solidFill>
                      <a:prstClr val="white"/>
                    </a:solidFill>
                    <a:latin typeface="微软雅黑"/>
                    <a:ea typeface="微软雅黑"/>
                  </a:rPr>
                  <a:t>     </a:t>
                </a:r>
                <a:r>
                  <a:rPr lang="en-US" altLang="zh-CN" sz="2800" b="1" kern="0" dirty="0"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/>
                    <a:ea typeface="微软雅黑"/>
                  </a:rPr>
                  <a:t> </a:t>
                </a:r>
                <a:r>
                  <a:rPr lang="zh-CN" altLang="zh-CN" sz="2800" b="1" kern="0" dirty="0"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微软雅黑"/>
                    <a:ea typeface="微软雅黑"/>
                  </a:rPr>
                  <a:t>四大基地</a:t>
                </a:r>
                <a:endParaRPr lang="zh-CN" altLang="en-US" sz="2800" b="1" kern="0" dirty="0"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微软雅黑"/>
                  <a:ea typeface="微软雅黑"/>
                </a:endParaRPr>
              </a:p>
            </p:txBody>
          </p: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xmlns="" id="{E0E49D81-0494-4745-96E7-D8083BFCCAF9}"/>
              </a:ext>
            </a:extLst>
          </p:cNvPr>
          <p:cNvGrpSpPr/>
          <p:nvPr/>
        </p:nvGrpSpPr>
        <p:grpSpPr>
          <a:xfrm>
            <a:off x="596201" y="4900649"/>
            <a:ext cx="4176390" cy="859323"/>
            <a:chOff x="3143672" y="1713690"/>
            <a:chExt cx="4176390" cy="859323"/>
          </a:xfrm>
        </p:grpSpPr>
        <p:sp>
          <p:nvSpPr>
            <p:cNvPr id="107" name="任意多边形 15">
              <a:extLst>
                <a:ext uri="{FF2B5EF4-FFF2-40B4-BE49-F238E27FC236}">
                  <a16:creationId xmlns:a16="http://schemas.microsoft.com/office/drawing/2014/main" xmlns="" id="{381A820B-F2A2-4311-B231-42031168B2A6}"/>
                </a:ext>
              </a:extLst>
            </p:cNvPr>
            <p:cNvSpPr/>
            <p:nvPr/>
          </p:nvSpPr>
          <p:spPr>
            <a:xfrm flipH="1">
              <a:off x="3143672" y="1713690"/>
              <a:ext cx="4176390" cy="859323"/>
            </a:xfrm>
            <a:custGeom>
              <a:avLst/>
              <a:gdLst>
                <a:gd name="connsiteX0" fmla="*/ 0 w 9751861"/>
                <a:gd name="connsiteY0" fmla="*/ 0 h 2340000"/>
                <a:gd name="connsiteX1" fmla="*/ 8581861 w 9751861"/>
                <a:gd name="connsiteY1" fmla="*/ 0 h 2340000"/>
                <a:gd name="connsiteX2" fmla="*/ 9751861 w 9751861"/>
                <a:gd name="connsiteY2" fmla="*/ 1170000 h 2340000"/>
                <a:gd name="connsiteX3" fmla="*/ 8581861 w 9751861"/>
                <a:gd name="connsiteY3" fmla="*/ 2340000 h 2340000"/>
                <a:gd name="connsiteX4" fmla="*/ 40 w 9751861"/>
                <a:gd name="connsiteY4" fmla="*/ 2340000 h 2340000"/>
                <a:gd name="connsiteX5" fmla="*/ 106682 w 9751861"/>
                <a:gd name="connsiteY5" fmla="*/ 2334615 h 2340000"/>
                <a:gd name="connsiteX6" fmla="*/ 1157647 w 9751861"/>
                <a:gd name="connsiteY6" fmla="*/ 1170001 h 2340000"/>
                <a:gd name="connsiteX7" fmla="*/ 106682 w 9751861"/>
                <a:gd name="connsiteY7" fmla="*/ 5387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51861" h="2340000">
                  <a:moveTo>
                    <a:pt x="0" y="0"/>
                  </a:moveTo>
                  <a:lnTo>
                    <a:pt x="8581861" y="0"/>
                  </a:lnTo>
                  <a:cubicBezTo>
                    <a:pt x="9228034" y="0"/>
                    <a:pt x="9751861" y="523827"/>
                    <a:pt x="9751861" y="1170000"/>
                  </a:cubicBezTo>
                  <a:cubicBezTo>
                    <a:pt x="9751861" y="1816173"/>
                    <a:pt x="9228034" y="2340000"/>
                    <a:pt x="8581861" y="2340000"/>
                  </a:cubicBezTo>
                  <a:lnTo>
                    <a:pt x="40" y="2340000"/>
                  </a:lnTo>
                  <a:lnTo>
                    <a:pt x="106682" y="2334615"/>
                  </a:lnTo>
                  <a:cubicBezTo>
                    <a:pt x="696994" y="2274666"/>
                    <a:pt x="1157647" y="1776130"/>
                    <a:pt x="1157647" y="1170001"/>
                  </a:cubicBezTo>
                  <a:cubicBezTo>
                    <a:pt x="1157647" y="563873"/>
                    <a:pt x="696994" y="65336"/>
                    <a:pt x="106682" y="5387"/>
                  </a:cubicBezTo>
                  <a:close/>
                </a:path>
              </a:pathLst>
            </a:custGeom>
            <a:solidFill>
              <a:srgbClr val="37609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xmlns="" id="{FAAA33C3-0063-4336-8D19-CD36C644AE1F}"/>
                </a:ext>
              </a:extLst>
            </p:cNvPr>
            <p:cNvSpPr/>
            <p:nvPr/>
          </p:nvSpPr>
          <p:spPr>
            <a:xfrm>
              <a:off x="3767947" y="1853720"/>
              <a:ext cx="26532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rPr>
                <a:t>生产矿井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rPr>
                <a:t>30</a:t>
              </a: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rPr>
                <a:t>对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B47FEF81-D765-4892-B1F2-2573026BBF67}"/>
              </a:ext>
            </a:extLst>
          </p:cNvPr>
          <p:cNvGrpSpPr/>
          <p:nvPr/>
        </p:nvGrpSpPr>
        <p:grpSpPr>
          <a:xfrm>
            <a:off x="7945306" y="2019299"/>
            <a:ext cx="5083661" cy="2819401"/>
            <a:chOff x="7562288" y="1828800"/>
            <a:chExt cx="5083661" cy="281940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0AABE264-2F0E-4CDA-B9EF-67CD224D2050}"/>
                </a:ext>
              </a:extLst>
            </p:cNvPr>
            <p:cNvGrpSpPr/>
            <p:nvPr/>
          </p:nvGrpSpPr>
          <p:grpSpPr>
            <a:xfrm>
              <a:off x="7562288" y="1828800"/>
              <a:ext cx="5083661" cy="2819401"/>
              <a:chOff x="7854780" y="1771650"/>
              <a:chExt cx="4572231" cy="2819401"/>
            </a:xfrm>
          </p:grpSpPr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xmlns="" id="{451F2B55-977A-4CF1-A27A-9888159F5A9A}"/>
                  </a:ext>
                </a:extLst>
              </p:cNvPr>
              <p:cNvGrpSpPr/>
              <p:nvPr/>
            </p:nvGrpSpPr>
            <p:grpSpPr>
              <a:xfrm>
                <a:off x="7854780" y="1771650"/>
                <a:ext cx="4137222" cy="2819401"/>
                <a:chOff x="4705330" y="1139350"/>
                <a:chExt cx="7363532" cy="998672"/>
              </a:xfrm>
            </p:grpSpPr>
            <p:sp>
              <p:nvSpPr>
                <p:cNvPr id="115" name="TextBox 11">
                  <a:extLst>
                    <a:ext uri="{FF2B5EF4-FFF2-40B4-BE49-F238E27FC236}">
                      <a16:creationId xmlns:a16="http://schemas.microsoft.com/office/drawing/2014/main" xmlns="" id="{28DF7B56-6ADB-483C-99CF-375CFFD5DEE0}"/>
                    </a:ext>
                  </a:extLst>
                </p:cNvPr>
                <p:cNvSpPr txBox="1"/>
                <p:nvPr/>
              </p:nvSpPr>
              <p:spPr>
                <a:xfrm>
                  <a:off x="4953376" y="1293919"/>
                  <a:ext cx="7115486" cy="197638"/>
                </a:xfrm>
                <a:prstGeom prst="rect">
                  <a:avLst/>
                </a:prstGeom>
                <a:noFill/>
              </p:spPr>
              <p:txBody>
                <a:bodyPr wrap="square" lIns="68570" tIns="34284" rIns="68570" bIns="34284" rtlCol="0">
                  <a:spAutoFit/>
                </a:bodyPr>
                <a:lstStyle/>
                <a:p>
                  <a:pPr defTabSz="685783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省内</a:t>
                  </a: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8</a:t>
                  </a: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对，</a:t>
                  </a: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</a:t>
                  </a: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产</a:t>
                  </a: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3875</a:t>
                  </a: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万吨</a:t>
                  </a:r>
                  <a:endParaRPr lang="zh-CN" altLang="en-US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endParaRPr>
                </a:p>
              </p:txBody>
            </p:sp>
            <p:sp>
              <p:nvSpPr>
                <p:cNvPr id="116" name="圆角矩形 28">
                  <a:extLst>
                    <a:ext uri="{FF2B5EF4-FFF2-40B4-BE49-F238E27FC236}">
                      <a16:creationId xmlns:a16="http://schemas.microsoft.com/office/drawing/2014/main" xmlns="" id="{C990235D-3737-45E2-A9F7-C7EFA3B14C4D}"/>
                    </a:ext>
                  </a:extLst>
                </p:cNvPr>
                <p:cNvSpPr/>
                <p:nvPr/>
              </p:nvSpPr>
              <p:spPr>
                <a:xfrm>
                  <a:off x="4705330" y="1139350"/>
                  <a:ext cx="6270441" cy="998672"/>
                </a:xfrm>
                <a:prstGeom prst="roundRect">
                  <a:avLst/>
                </a:prstGeom>
                <a:noFill/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7" name="TextBox 11">
                <a:extLst>
                  <a:ext uri="{FF2B5EF4-FFF2-40B4-BE49-F238E27FC236}">
                    <a16:creationId xmlns:a16="http://schemas.microsoft.com/office/drawing/2014/main" xmlns="" id="{0D52ADA8-3CA6-4050-9CA1-9AB4307FD71E}"/>
                  </a:ext>
                </a:extLst>
              </p:cNvPr>
              <p:cNvSpPr txBox="1"/>
              <p:nvPr/>
            </p:nvSpPr>
            <p:spPr>
              <a:xfrm>
                <a:off x="7994145" y="2907337"/>
                <a:ext cx="4432866" cy="557961"/>
              </a:xfrm>
              <a:prstGeom prst="rect">
                <a:avLst/>
              </a:prstGeom>
              <a:noFill/>
            </p:spPr>
            <p:txBody>
              <a:bodyPr wrap="square" lIns="68570" tIns="34284" rIns="68570" bIns="34284" rtlCol="0">
                <a:spAutoFit/>
              </a:bodyPr>
              <a:lstStyle/>
              <a:p>
                <a:pPr defTabSz="685783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省外</a:t>
                </a:r>
                <a:r>
                  <a:rPr lang="en-US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11</a:t>
                </a: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对，产能</a:t>
                </a:r>
                <a:r>
                  <a:rPr lang="en-US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5125</a:t>
                </a: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万吨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8" name="TextBox 11">
              <a:extLst>
                <a:ext uri="{FF2B5EF4-FFF2-40B4-BE49-F238E27FC236}">
                  <a16:creationId xmlns:a16="http://schemas.microsoft.com/office/drawing/2014/main" xmlns="" id="{17AB80D6-28A5-40CE-8259-02C61DBD0608}"/>
                </a:ext>
              </a:extLst>
            </p:cNvPr>
            <p:cNvSpPr txBox="1"/>
            <p:nvPr/>
          </p:nvSpPr>
          <p:spPr>
            <a:xfrm>
              <a:off x="7717241" y="3646940"/>
              <a:ext cx="4928707" cy="557961"/>
            </a:xfrm>
            <a:prstGeom prst="rect">
              <a:avLst/>
            </a:prstGeom>
            <a:noFill/>
          </p:spPr>
          <p:txBody>
            <a:bodyPr wrap="square" lIns="68570" tIns="34284" rIns="68570" bIns="34284" rtlCol="0">
              <a:spAutoFit/>
            </a:bodyPr>
            <a:lstStyle/>
            <a:p>
              <a:pPr defTabSz="685783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境外</a:t>
              </a:r>
              <a:r>
                <a:rPr lang="en-US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对，产能</a:t>
              </a:r>
              <a:r>
                <a:rPr lang="en-US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8000</a:t>
              </a:r>
              <a:r>
                <a:rPr lang="zh-CN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</a:t>
              </a:r>
              <a:endParaRPr lang="zh-CN" altLang="en-US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120" name="矩形 119">
            <a:extLst>
              <a:ext uri="{FF2B5EF4-FFF2-40B4-BE49-F238E27FC236}">
                <a16:creationId xmlns:a16="http://schemas.microsoft.com/office/drawing/2014/main" xmlns="" id="{900831E5-6212-4F3B-8589-A31FCD51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750" y="4151077"/>
            <a:ext cx="10515780" cy="1921756"/>
          </a:xfrm>
          <a:prstGeom prst="rect">
            <a:avLst/>
          </a:prstGeom>
          <a:effectLst/>
          <a:scene3d>
            <a:camera prst="orthographicFront"/>
            <a:lightRig rig="twoPt" dir="t"/>
          </a:scene3d>
          <a:sp3d extrusionH="44450">
            <a:bevelT w="69850" prst="angle"/>
          </a:sp3d>
          <a:extLst/>
        </p:spPr>
        <p:txBody>
          <a:bodyPr wrap="square" lIns="74367" tIns="37185" rIns="74367" bIns="37185">
            <a:spAutoFit/>
            <a:sp3d extrusionH="273050" prstMaterial="flat">
              <a:bevelB w="0" h="0"/>
              <a:extrusionClr>
                <a:srgbClr val="0033CC"/>
              </a:extrusionClr>
              <a:contourClr>
                <a:schemeClr val="bg1">
                  <a:lumMod val="9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kern="10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FFFFFF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cs typeface="经典特黑简" pitchFamily="49" charset="-122"/>
              </a:rPr>
              <a:t>产能</a:t>
            </a:r>
            <a:endParaRPr lang="en-US" altLang="zh-CN" sz="6000" b="1" kern="1000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glow rad="63500">
                  <a:srgbClr val="FFFFFF"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  <a:cs typeface="经典特黑简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kern="10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FFFFFF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cs typeface="经典特黑简" pitchFamily="49" charset="-122"/>
              </a:rPr>
              <a:t>1.7</a:t>
            </a:r>
            <a:r>
              <a:rPr lang="zh-CN" altLang="en-US" sz="6000" b="1" kern="10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FFFFFF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cs typeface="经典特黑简" pitchFamily="49" charset="-122"/>
              </a:rPr>
              <a:t>亿吨</a:t>
            </a:r>
          </a:p>
        </p:txBody>
      </p:sp>
    </p:spTree>
    <p:extLst>
      <p:ext uri="{BB962C8B-B14F-4D97-AF65-F5344CB8AC3E}">
        <p14:creationId xmlns:p14="http://schemas.microsoft.com/office/powerpoint/2010/main" val="12016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9DD10E9-7D72-4A7C-A7EF-6FC827AE05D0}"/>
              </a:ext>
            </a:extLst>
          </p:cNvPr>
          <p:cNvGrpSpPr/>
          <p:nvPr/>
        </p:nvGrpSpPr>
        <p:grpSpPr>
          <a:xfrm>
            <a:off x="3836258" y="788902"/>
            <a:ext cx="4729298" cy="688480"/>
            <a:chOff x="1002170" y="2316390"/>
            <a:chExt cx="10387509" cy="735852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xmlns="" id="{791813AC-4358-4553-BD03-22D05062A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814" y="2316390"/>
              <a:ext cx="10278865" cy="735852"/>
            </a:xfrm>
            <a:prstGeom prst="rect">
              <a:avLst/>
            </a:prstGeom>
            <a:solidFill>
              <a:srgbClr val="F2F2F2">
                <a:alpha val="98000"/>
              </a:srgbClr>
            </a:solidFill>
            <a:ln w="19050">
              <a:solidFill>
                <a:sysClr val="window" lastClr="FFFFFF"/>
              </a:solidFill>
              <a:beve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54F72"/>
                </a:buClr>
                <a:buSzTx/>
                <a:buFont typeface="Arial" panose="020B0604020202020204" pitchFamily="34" charset="0"/>
                <a:buChar char="§"/>
                <a:tabLst/>
                <a:defRPr/>
              </a:pP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90" name="TextBox 9">
              <a:extLst>
                <a:ext uri="{FF2B5EF4-FFF2-40B4-BE49-F238E27FC236}">
                  <a16:creationId xmlns:a16="http://schemas.microsoft.com/office/drawing/2014/main" xmlns="" id="{18D3D603-F9F6-475E-A2F1-F5C247755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170" y="2445872"/>
              <a:ext cx="10278865" cy="49243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121912" tIns="60956" rIns="121912" bIns="60956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安全监控系统升级改造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0C97602-C82E-4B0B-85BA-50008A45B5F5}"/>
              </a:ext>
            </a:extLst>
          </p:cNvPr>
          <p:cNvGrpSpPr/>
          <p:nvPr/>
        </p:nvGrpSpPr>
        <p:grpSpPr>
          <a:xfrm>
            <a:off x="103729" y="2175035"/>
            <a:ext cx="8764585" cy="3894063"/>
            <a:chOff x="318402" y="2044612"/>
            <a:chExt cx="8764585" cy="389406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6FEC0C1B-39FE-4F23-851B-28F372D0F768}"/>
                </a:ext>
              </a:extLst>
            </p:cNvPr>
            <p:cNvGrpSpPr/>
            <p:nvPr/>
          </p:nvGrpSpPr>
          <p:grpSpPr>
            <a:xfrm>
              <a:off x="318402" y="2044612"/>
              <a:ext cx="6130328" cy="1004858"/>
              <a:chOff x="1409928" y="2180326"/>
              <a:chExt cx="6130328" cy="1004858"/>
            </a:xfrm>
          </p:grpSpPr>
          <p:sp>
            <p:nvSpPr>
              <p:cNvPr id="114" name="Freeform 6">
                <a:extLst>
                  <a:ext uri="{FF2B5EF4-FFF2-40B4-BE49-F238E27FC236}">
                    <a16:creationId xmlns:a16="http://schemas.microsoft.com/office/drawing/2014/main" xmlns="" id="{262329EE-9745-4FEA-8C74-49E7E02B6E24}"/>
                  </a:ext>
                </a:extLst>
              </p:cNvPr>
              <p:cNvSpPr/>
              <p:nvPr/>
            </p:nvSpPr>
            <p:spPr bwMode="auto">
              <a:xfrm>
                <a:off x="1409928" y="2261451"/>
                <a:ext cx="6130328" cy="842445"/>
              </a:xfrm>
              <a:custGeom>
                <a:avLst/>
                <a:gdLst>
                  <a:gd name="T0" fmla="*/ 75 w 12630"/>
                  <a:gd name="T1" fmla="*/ 0 h 856"/>
                  <a:gd name="T2" fmla="*/ 12555 w 12630"/>
                  <a:gd name="T3" fmla="*/ 0 h 856"/>
                  <a:gd name="T4" fmla="*/ 12630 w 12630"/>
                  <a:gd name="T5" fmla="*/ 94 h 856"/>
                  <a:gd name="T6" fmla="*/ 12630 w 12630"/>
                  <a:gd name="T7" fmla="*/ 763 h 856"/>
                  <a:gd name="T8" fmla="*/ 12555 w 12630"/>
                  <a:gd name="T9" fmla="*/ 856 h 856"/>
                  <a:gd name="T10" fmla="*/ 75 w 12630"/>
                  <a:gd name="T11" fmla="*/ 856 h 856"/>
                  <a:gd name="T12" fmla="*/ 0 w 12630"/>
                  <a:gd name="T13" fmla="*/ 763 h 856"/>
                  <a:gd name="T14" fmla="*/ 0 w 12630"/>
                  <a:gd name="T15" fmla="*/ 94 h 856"/>
                  <a:gd name="T16" fmla="*/ 75 w 12630"/>
                  <a:gd name="T17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30" h="856">
                    <a:moveTo>
                      <a:pt x="75" y="0"/>
                    </a:moveTo>
                    <a:lnTo>
                      <a:pt x="12555" y="0"/>
                    </a:lnTo>
                    <a:cubicBezTo>
                      <a:pt x="12597" y="0"/>
                      <a:pt x="12630" y="43"/>
                      <a:pt x="12630" y="94"/>
                    </a:cubicBezTo>
                    <a:lnTo>
                      <a:pt x="12630" y="763"/>
                    </a:lnTo>
                    <a:cubicBezTo>
                      <a:pt x="12630" y="814"/>
                      <a:pt x="12597" y="856"/>
                      <a:pt x="12555" y="856"/>
                    </a:cubicBezTo>
                    <a:lnTo>
                      <a:pt x="75" y="856"/>
                    </a:lnTo>
                    <a:cubicBezTo>
                      <a:pt x="34" y="856"/>
                      <a:pt x="0" y="814"/>
                      <a:pt x="0" y="763"/>
                    </a:cubicBezTo>
                    <a:lnTo>
                      <a:pt x="0" y="94"/>
                    </a:lnTo>
                    <a:cubicBezTo>
                      <a:pt x="0" y="43"/>
                      <a:pt x="34" y="0"/>
                      <a:pt x="75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 w="10" cap="flat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7" name="Freeform 10">
                <a:extLst>
                  <a:ext uri="{FF2B5EF4-FFF2-40B4-BE49-F238E27FC236}">
                    <a16:creationId xmlns:a16="http://schemas.microsoft.com/office/drawing/2014/main" xmlns="" id="{0F6B1178-6770-4B5F-8206-FC43887260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443" y="2180326"/>
                <a:ext cx="1425409" cy="1004858"/>
              </a:xfrm>
              <a:custGeom>
                <a:avLst/>
                <a:gdLst>
                  <a:gd name="T0" fmla="*/ 2333 w 2333"/>
                  <a:gd name="T1" fmla="*/ 0 h 1818"/>
                  <a:gd name="T2" fmla="*/ 2333 w 2333"/>
                  <a:gd name="T3" fmla="*/ 1364 h 1818"/>
                  <a:gd name="T4" fmla="*/ 1166 w 2333"/>
                  <a:gd name="T5" fmla="*/ 1818 h 1818"/>
                  <a:gd name="T6" fmla="*/ 0 w 2333"/>
                  <a:gd name="T7" fmla="*/ 1364 h 1818"/>
                  <a:gd name="T8" fmla="*/ 0 w 2333"/>
                  <a:gd name="T9" fmla="*/ 0 h 1818"/>
                  <a:gd name="T10" fmla="*/ 2333 w 2333"/>
                  <a:gd name="T11" fmla="*/ 0 h 1818"/>
                  <a:gd name="T12" fmla="*/ 1166 w 2333"/>
                  <a:gd name="T13" fmla="*/ 0 h 1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33" h="1818">
                    <a:moveTo>
                      <a:pt x="2333" y="0"/>
                    </a:moveTo>
                    <a:lnTo>
                      <a:pt x="2333" y="1364"/>
                    </a:lnTo>
                    <a:lnTo>
                      <a:pt x="1166" y="1818"/>
                    </a:lnTo>
                    <a:lnTo>
                      <a:pt x="0" y="1364"/>
                    </a:lnTo>
                    <a:lnTo>
                      <a:pt x="0" y="0"/>
                    </a:lnTo>
                    <a:lnTo>
                      <a:pt x="2333" y="0"/>
                    </a:lnTo>
                    <a:close/>
                    <a:moveTo>
                      <a:pt x="1166" y="0"/>
                    </a:moveTo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0" name="TextBox 17">
                <a:extLst>
                  <a:ext uri="{FF2B5EF4-FFF2-40B4-BE49-F238E27FC236}">
                    <a16:creationId xmlns:a16="http://schemas.microsoft.com/office/drawing/2014/main" xmlns="" id="{9EC2FB38-380A-4E06-8497-4ED1C410EDCC}"/>
                  </a:ext>
                </a:extLst>
              </p:cNvPr>
              <p:cNvSpPr txBox="1"/>
              <p:nvPr/>
            </p:nvSpPr>
            <p:spPr>
              <a:xfrm>
                <a:off x="3391004" y="2269835"/>
                <a:ext cx="3910903" cy="826612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zh-CN" altLang="zh-CN" sz="20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提升安全监控系统精准性、灵敏性、可靠性、稳定性和易维护性</a:t>
                </a:r>
                <a:endParaRPr lang="zh-CN" altLang="en-US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TextBox 18">
                <a:extLst>
                  <a:ext uri="{FF2B5EF4-FFF2-40B4-BE49-F238E27FC236}">
                    <a16:creationId xmlns:a16="http://schemas.microsoft.com/office/drawing/2014/main" xmlns="" id="{9685B86D-7E69-4A8E-8DC2-C3351DED8E06}"/>
                  </a:ext>
                </a:extLst>
              </p:cNvPr>
              <p:cNvSpPr txBox="1"/>
              <p:nvPr/>
            </p:nvSpPr>
            <p:spPr>
              <a:xfrm>
                <a:off x="1873538" y="2286244"/>
                <a:ext cx="1241458" cy="58475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目标</a:t>
                </a:r>
                <a:endParaRPr lang="en-US" altLang="zh-CN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D2B5584A-CBD9-4754-A481-2D9CE74E0BF2}"/>
                </a:ext>
              </a:extLst>
            </p:cNvPr>
            <p:cNvGrpSpPr/>
            <p:nvPr/>
          </p:nvGrpSpPr>
          <p:grpSpPr>
            <a:xfrm>
              <a:off x="318403" y="2951387"/>
              <a:ext cx="7711477" cy="1084317"/>
              <a:chOff x="1417402" y="3756304"/>
              <a:chExt cx="7711477" cy="1084317"/>
            </a:xfrm>
          </p:grpSpPr>
          <p:sp>
            <p:nvSpPr>
              <p:cNvPr id="115" name="Freeform 7">
                <a:extLst>
                  <a:ext uri="{FF2B5EF4-FFF2-40B4-BE49-F238E27FC236}">
                    <a16:creationId xmlns:a16="http://schemas.microsoft.com/office/drawing/2014/main" xmlns="" id="{A85277CC-C369-43DE-9743-47A89C310C2D}"/>
                  </a:ext>
                </a:extLst>
              </p:cNvPr>
              <p:cNvSpPr/>
              <p:nvPr/>
            </p:nvSpPr>
            <p:spPr bwMode="auto">
              <a:xfrm>
                <a:off x="1417402" y="4023175"/>
                <a:ext cx="6130327" cy="544069"/>
              </a:xfrm>
              <a:custGeom>
                <a:avLst/>
                <a:gdLst>
                  <a:gd name="T0" fmla="*/ 75 w 12630"/>
                  <a:gd name="T1" fmla="*/ 0 h 856"/>
                  <a:gd name="T2" fmla="*/ 12555 w 12630"/>
                  <a:gd name="T3" fmla="*/ 0 h 856"/>
                  <a:gd name="T4" fmla="*/ 12630 w 12630"/>
                  <a:gd name="T5" fmla="*/ 94 h 856"/>
                  <a:gd name="T6" fmla="*/ 12630 w 12630"/>
                  <a:gd name="T7" fmla="*/ 763 h 856"/>
                  <a:gd name="T8" fmla="*/ 12555 w 12630"/>
                  <a:gd name="T9" fmla="*/ 856 h 856"/>
                  <a:gd name="T10" fmla="*/ 75 w 12630"/>
                  <a:gd name="T11" fmla="*/ 856 h 856"/>
                  <a:gd name="T12" fmla="*/ 0 w 12630"/>
                  <a:gd name="T13" fmla="*/ 763 h 856"/>
                  <a:gd name="T14" fmla="*/ 0 w 12630"/>
                  <a:gd name="T15" fmla="*/ 94 h 856"/>
                  <a:gd name="T16" fmla="*/ 75 w 12630"/>
                  <a:gd name="T17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30" h="856">
                    <a:moveTo>
                      <a:pt x="75" y="0"/>
                    </a:moveTo>
                    <a:lnTo>
                      <a:pt x="12555" y="0"/>
                    </a:lnTo>
                    <a:cubicBezTo>
                      <a:pt x="12597" y="0"/>
                      <a:pt x="12630" y="42"/>
                      <a:pt x="12630" y="94"/>
                    </a:cubicBezTo>
                    <a:lnTo>
                      <a:pt x="12630" y="763"/>
                    </a:lnTo>
                    <a:cubicBezTo>
                      <a:pt x="12630" y="814"/>
                      <a:pt x="12597" y="856"/>
                      <a:pt x="12555" y="856"/>
                    </a:cubicBezTo>
                    <a:lnTo>
                      <a:pt x="75" y="856"/>
                    </a:lnTo>
                    <a:cubicBezTo>
                      <a:pt x="34" y="856"/>
                      <a:pt x="0" y="814"/>
                      <a:pt x="0" y="763"/>
                    </a:cubicBezTo>
                    <a:lnTo>
                      <a:pt x="0" y="94"/>
                    </a:lnTo>
                    <a:cubicBezTo>
                      <a:pt x="0" y="42"/>
                      <a:pt x="34" y="0"/>
                      <a:pt x="75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 w="10" cap="flat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8" name="Freeform 11">
                <a:extLst>
                  <a:ext uri="{FF2B5EF4-FFF2-40B4-BE49-F238E27FC236}">
                    <a16:creationId xmlns:a16="http://schemas.microsoft.com/office/drawing/2014/main" xmlns="" id="{6B72FD2E-D807-4E60-8906-02ED71F857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442" y="3756304"/>
                <a:ext cx="1425410" cy="1084317"/>
              </a:xfrm>
              <a:custGeom>
                <a:avLst/>
                <a:gdLst>
                  <a:gd name="T0" fmla="*/ 2333 w 2333"/>
                  <a:gd name="T1" fmla="*/ 0 h 1775"/>
                  <a:gd name="T2" fmla="*/ 2333 w 2333"/>
                  <a:gd name="T3" fmla="*/ 1331 h 1775"/>
                  <a:gd name="T4" fmla="*/ 1166 w 2333"/>
                  <a:gd name="T5" fmla="*/ 1775 h 1775"/>
                  <a:gd name="T6" fmla="*/ 0 w 2333"/>
                  <a:gd name="T7" fmla="*/ 1331 h 1775"/>
                  <a:gd name="T8" fmla="*/ 0 w 2333"/>
                  <a:gd name="T9" fmla="*/ 0 h 1775"/>
                  <a:gd name="T10" fmla="*/ 1166 w 2333"/>
                  <a:gd name="T11" fmla="*/ 444 h 1775"/>
                  <a:gd name="T12" fmla="*/ 2333 w 2333"/>
                  <a:gd name="T13" fmla="*/ 0 h 1775"/>
                  <a:gd name="T14" fmla="*/ 1750 w 2333"/>
                  <a:gd name="T15" fmla="*/ 222 h 1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3" h="1775">
                    <a:moveTo>
                      <a:pt x="2333" y="0"/>
                    </a:moveTo>
                    <a:lnTo>
                      <a:pt x="2333" y="1331"/>
                    </a:lnTo>
                    <a:lnTo>
                      <a:pt x="1166" y="1775"/>
                    </a:lnTo>
                    <a:lnTo>
                      <a:pt x="0" y="1331"/>
                    </a:lnTo>
                    <a:lnTo>
                      <a:pt x="0" y="0"/>
                    </a:lnTo>
                    <a:lnTo>
                      <a:pt x="1166" y="444"/>
                    </a:lnTo>
                    <a:lnTo>
                      <a:pt x="2333" y="0"/>
                    </a:lnTo>
                    <a:close/>
                    <a:moveTo>
                      <a:pt x="1750" y="222"/>
                    </a:moveTo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TextBox 19">
                <a:extLst>
                  <a:ext uri="{FF2B5EF4-FFF2-40B4-BE49-F238E27FC236}">
                    <a16:creationId xmlns:a16="http://schemas.microsoft.com/office/drawing/2014/main" xmlns="" id="{465F0D52-F37A-4A3D-95B5-3653296512FC}"/>
                  </a:ext>
                </a:extLst>
              </p:cNvPr>
              <p:cNvSpPr txBox="1"/>
              <p:nvPr/>
            </p:nvSpPr>
            <p:spPr>
              <a:xfrm>
                <a:off x="1873539" y="4042719"/>
                <a:ext cx="1241458" cy="58475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pPr algn="ctr"/>
                <a:r>
                  <a:rPr lang="zh-CN" altLang="zh-CN" sz="32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方向</a:t>
                </a:r>
                <a:endParaRPr lang="en-US" altLang="zh-CN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TextBox 22">
                <a:extLst>
                  <a:ext uri="{FF2B5EF4-FFF2-40B4-BE49-F238E27FC236}">
                    <a16:creationId xmlns:a16="http://schemas.microsoft.com/office/drawing/2014/main" xmlns="" id="{00BE1F38-77CA-4260-B325-4D2C2949FCF8}"/>
                  </a:ext>
                </a:extLst>
              </p:cNvPr>
              <p:cNvSpPr txBox="1"/>
              <p:nvPr/>
            </p:nvSpPr>
            <p:spPr>
              <a:xfrm>
                <a:off x="3433627" y="4130213"/>
                <a:ext cx="5695252" cy="40008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r>
                  <a:rPr lang="zh-CN" altLang="zh-CN" sz="20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数字化、系统化、智能化、远程化</a:t>
                </a:r>
                <a:endParaRPr lang="zh-CN" altLang="en-US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4DE83BC6-6DF2-4ED7-9FAA-1F50F5B65FE3}"/>
                </a:ext>
              </a:extLst>
            </p:cNvPr>
            <p:cNvGrpSpPr/>
            <p:nvPr/>
          </p:nvGrpSpPr>
          <p:grpSpPr>
            <a:xfrm>
              <a:off x="325874" y="4854358"/>
              <a:ext cx="8757113" cy="1084317"/>
              <a:chOff x="1417402" y="4741170"/>
              <a:chExt cx="8757113" cy="1084317"/>
            </a:xfrm>
          </p:grpSpPr>
          <p:sp>
            <p:nvSpPr>
              <p:cNvPr id="116" name="Freeform 8">
                <a:extLst>
                  <a:ext uri="{FF2B5EF4-FFF2-40B4-BE49-F238E27FC236}">
                    <a16:creationId xmlns:a16="http://schemas.microsoft.com/office/drawing/2014/main" xmlns="" id="{3C27685C-61F9-4242-96F6-F377F15AAD39}"/>
                  </a:ext>
                </a:extLst>
              </p:cNvPr>
              <p:cNvSpPr/>
              <p:nvPr/>
            </p:nvSpPr>
            <p:spPr bwMode="auto">
              <a:xfrm>
                <a:off x="1417402" y="5016856"/>
                <a:ext cx="6122855" cy="544069"/>
              </a:xfrm>
              <a:custGeom>
                <a:avLst/>
                <a:gdLst>
                  <a:gd name="T0" fmla="*/ 75 w 12630"/>
                  <a:gd name="T1" fmla="*/ 0 h 856"/>
                  <a:gd name="T2" fmla="*/ 12555 w 12630"/>
                  <a:gd name="T3" fmla="*/ 0 h 856"/>
                  <a:gd name="T4" fmla="*/ 12630 w 12630"/>
                  <a:gd name="T5" fmla="*/ 93 h 856"/>
                  <a:gd name="T6" fmla="*/ 12630 w 12630"/>
                  <a:gd name="T7" fmla="*/ 762 h 856"/>
                  <a:gd name="T8" fmla="*/ 12555 w 12630"/>
                  <a:gd name="T9" fmla="*/ 856 h 856"/>
                  <a:gd name="T10" fmla="*/ 75 w 12630"/>
                  <a:gd name="T11" fmla="*/ 856 h 856"/>
                  <a:gd name="T12" fmla="*/ 0 w 12630"/>
                  <a:gd name="T13" fmla="*/ 762 h 856"/>
                  <a:gd name="T14" fmla="*/ 0 w 12630"/>
                  <a:gd name="T15" fmla="*/ 93 h 856"/>
                  <a:gd name="T16" fmla="*/ 75 w 12630"/>
                  <a:gd name="T17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30" h="856">
                    <a:moveTo>
                      <a:pt x="75" y="0"/>
                    </a:moveTo>
                    <a:lnTo>
                      <a:pt x="12555" y="0"/>
                    </a:lnTo>
                    <a:cubicBezTo>
                      <a:pt x="12597" y="0"/>
                      <a:pt x="12630" y="42"/>
                      <a:pt x="12630" y="93"/>
                    </a:cubicBezTo>
                    <a:lnTo>
                      <a:pt x="12630" y="762"/>
                    </a:lnTo>
                    <a:cubicBezTo>
                      <a:pt x="12630" y="814"/>
                      <a:pt x="12597" y="856"/>
                      <a:pt x="12555" y="856"/>
                    </a:cubicBezTo>
                    <a:lnTo>
                      <a:pt x="75" y="856"/>
                    </a:lnTo>
                    <a:cubicBezTo>
                      <a:pt x="34" y="856"/>
                      <a:pt x="0" y="814"/>
                      <a:pt x="0" y="762"/>
                    </a:cubicBezTo>
                    <a:lnTo>
                      <a:pt x="0" y="93"/>
                    </a:lnTo>
                    <a:cubicBezTo>
                      <a:pt x="0" y="42"/>
                      <a:pt x="34" y="0"/>
                      <a:pt x="75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 w="10" cap="flat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9" name="Freeform 12">
                <a:extLst>
                  <a:ext uri="{FF2B5EF4-FFF2-40B4-BE49-F238E27FC236}">
                    <a16:creationId xmlns:a16="http://schemas.microsoft.com/office/drawing/2014/main" xmlns="" id="{5BBE7B5B-F733-46C1-973B-F98D73471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442" y="4741170"/>
                <a:ext cx="1425410" cy="1084317"/>
              </a:xfrm>
              <a:custGeom>
                <a:avLst/>
                <a:gdLst>
                  <a:gd name="T0" fmla="*/ 2333 w 2333"/>
                  <a:gd name="T1" fmla="*/ 0 h 1775"/>
                  <a:gd name="T2" fmla="*/ 2333 w 2333"/>
                  <a:gd name="T3" fmla="*/ 1331 h 1775"/>
                  <a:gd name="T4" fmla="*/ 1166 w 2333"/>
                  <a:gd name="T5" fmla="*/ 1775 h 1775"/>
                  <a:gd name="T6" fmla="*/ 0 w 2333"/>
                  <a:gd name="T7" fmla="*/ 1331 h 1775"/>
                  <a:gd name="T8" fmla="*/ 0 w 2333"/>
                  <a:gd name="T9" fmla="*/ 0 h 1775"/>
                  <a:gd name="T10" fmla="*/ 1166 w 2333"/>
                  <a:gd name="T11" fmla="*/ 444 h 1775"/>
                  <a:gd name="T12" fmla="*/ 2333 w 2333"/>
                  <a:gd name="T13" fmla="*/ 0 h 1775"/>
                  <a:gd name="T14" fmla="*/ 1750 w 2333"/>
                  <a:gd name="T15" fmla="*/ 222 h 1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3" h="1775">
                    <a:moveTo>
                      <a:pt x="2333" y="0"/>
                    </a:moveTo>
                    <a:lnTo>
                      <a:pt x="2333" y="1331"/>
                    </a:lnTo>
                    <a:lnTo>
                      <a:pt x="1166" y="1775"/>
                    </a:lnTo>
                    <a:lnTo>
                      <a:pt x="0" y="1331"/>
                    </a:lnTo>
                    <a:lnTo>
                      <a:pt x="0" y="0"/>
                    </a:lnTo>
                    <a:lnTo>
                      <a:pt x="1166" y="444"/>
                    </a:lnTo>
                    <a:lnTo>
                      <a:pt x="2333" y="0"/>
                    </a:lnTo>
                    <a:close/>
                    <a:moveTo>
                      <a:pt x="1750" y="222"/>
                    </a:moveTo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TextBox 20">
                <a:extLst>
                  <a:ext uri="{FF2B5EF4-FFF2-40B4-BE49-F238E27FC236}">
                    <a16:creationId xmlns:a16="http://schemas.microsoft.com/office/drawing/2014/main" xmlns="" id="{7C16D9E4-9703-4D15-95DC-4DFF00BB73CF}"/>
                  </a:ext>
                </a:extLst>
              </p:cNvPr>
              <p:cNvSpPr txBox="1"/>
              <p:nvPr/>
            </p:nvSpPr>
            <p:spPr>
              <a:xfrm>
                <a:off x="1869418" y="5041937"/>
                <a:ext cx="1241458" cy="58475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pPr algn="ctr"/>
                <a:r>
                  <a:rPr lang="zh-CN" altLang="zh-CN" sz="32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endParaRPr lang="en-US" altLang="zh-CN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TextBox 23">
                <a:extLst>
                  <a:ext uri="{FF2B5EF4-FFF2-40B4-BE49-F238E27FC236}">
                    <a16:creationId xmlns:a16="http://schemas.microsoft.com/office/drawing/2014/main" xmlns="" id="{47F5AAB4-B221-47F3-BEE6-19745B673497}"/>
                  </a:ext>
                </a:extLst>
              </p:cNvPr>
              <p:cNvSpPr txBox="1"/>
              <p:nvPr/>
            </p:nvSpPr>
            <p:spPr>
              <a:xfrm>
                <a:off x="3433626" y="5126320"/>
                <a:ext cx="6740889" cy="40008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r>
                  <a:rPr lang="zh-CN" altLang="zh-CN" sz="20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集成创新、融合创新</a:t>
                </a:r>
                <a:endParaRPr lang="zh-CN" altLang="en-US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xmlns="" id="{ED29603C-314D-4A3C-B7F8-506A0E548FA3}"/>
                </a:ext>
              </a:extLst>
            </p:cNvPr>
            <p:cNvGrpSpPr/>
            <p:nvPr/>
          </p:nvGrpSpPr>
          <p:grpSpPr>
            <a:xfrm>
              <a:off x="318402" y="3907884"/>
              <a:ext cx="7711477" cy="1084317"/>
              <a:chOff x="1417402" y="3756304"/>
              <a:chExt cx="7711477" cy="1084317"/>
            </a:xfrm>
          </p:grpSpPr>
          <p:sp>
            <p:nvSpPr>
              <p:cNvPr id="133" name="Freeform 7">
                <a:extLst>
                  <a:ext uri="{FF2B5EF4-FFF2-40B4-BE49-F238E27FC236}">
                    <a16:creationId xmlns:a16="http://schemas.microsoft.com/office/drawing/2014/main" xmlns="" id="{1EA0BBEE-0BB8-4686-8AE9-3AEABBEC06A4}"/>
                  </a:ext>
                </a:extLst>
              </p:cNvPr>
              <p:cNvSpPr/>
              <p:nvPr/>
            </p:nvSpPr>
            <p:spPr bwMode="auto">
              <a:xfrm>
                <a:off x="1417402" y="4023175"/>
                <a:ext cx="6130327" cy="544069"/>
              </a:xfrm>
              <a:custGeom>
                <a:avLst/>
                <a:gdLst>
                  <a:gd name="T0" fmla="*/ 75 w 12630"/>
                  <a:gd name="T1" fmla="*/ 0 h 856"/>
                  <a:gd name="T2" fmla="*/ 12555 w 12630"/>
                  <a:gd name="T3" fmla="*/ 0 h 856"/>
                  <a:gd name="T4" fmla="*/ 12630 w 12630"/>
                  <a:gd name="T5" fmla="*/ 94 h 856"/>
                  <a:gd name="T6" fmla="*/ 12630 w 12630"/>
                  <a:gd name="T7" fmla="*/ 763 h 856"/>
                  <a:gd name="T8" fmla="*/ 12555 w 12630"/>
                  <a:gd name="T9" fmla="*/ 856 h 856"/>
                  <a:gd name="T10" fmla="*/ 75 w 12630"/>
                  <a:gd name="T11" fmla="*/ 856 h 856"/>
                  <a:gd name="T12" fmla="*/ 0 w 12630"/>
                  <a:gd name="T13" fmla="*/ 763 h 856"/>
                  <a:gd name="T14" fmla="*/ 0 w 12630"/>
                  <a:gd name="T15" fmla="*/ 94 h 856"/>
                  <a:gd name="T16" fmla="*/ 75 w 12630"/>
                  <a:gd name="T17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30" h="856">
                    <a:moveTo>
                      <a:pt x="75" y="0"/>
                    </a:moveTo>
                    <a:lnTo>
                      <a:pt x="12555" y="0"/>
                    </a:lnTo>
                    <a:cubicBezTo>
                      <a:pt x="12597" y="0"/>
                      <a:pt x="12630" y="42"/>
                      <a:pt x="12630" y="94"/>
                    </a:cubicBezTo>
                    <a:lnTo>
                      <a:pt x="12630" y="763"/>
                    </a:lnTo>
                    <a:cubicBezTo>
                      <a:pt x="12630" y="814"/>
                      <a:pt x="12597" y="856"/>
                      <a:pt x="12555" y="856"/>
                    </a:cubicBezTo>
                    <a:lnTo>
                      <a:pt x="75" y="856"/>
                    </a:lnTo>
                    <a:cubicBezTo>
                      <a:pt x="34" y="856"/>
                      <a:pt x="0" y="814"/>
                      <a:pt x="0" y="763"/>
                    </a:cubicBezTo>
                    <a:lnTo>
                      <a:pt x="0" y="94"/>
                    </a:lnTo>
                    <a:cubicBezTo>
                      <a:pt x="0" y="42"/>
                      <a:pt x="34" y="0"/>
                      <a:pt x="75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 w="10" cap="flat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4" name="Freeform 11">
                <a:extLst>
                  <a:ext uri="{FF2B5EF4-FFF2-40B4-BE49-F238E27FC236}">
                    <a16:creationId xmlns:a16="http://schemas.microsoft.com/office/drawing/2014/main" xmlns="" id="{82EBE0BF-D013-4073-83FD-F3540E8565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442" y="3756304"/>
                <a:ext cx="1425410" cy="1084317"/>
              </a:xfrm>
              <a:custGeom>
                <a:avLst/>
                <a:gdLst>
                  <a:gd name="T0" fmla="*/ 2333 w 2333"/>
                  <a:gd name="T1" fmla="*/ 0 h 1775"/>
                  <a:gd name="T2" fmla="*/ 2333 w 2333"/>
                  <a:gd name="T3" fmla="*/ 1331 h 1775"/>
                  <a:gd name="T4" fmla="*/ 1166 w 2333"/>
                  <a:gd name="T5" fmla="*/ 1775 h 1775"/>
                  <a:gd name="T6" fmla="*/ 0 w 2333"/>
                  <a:gd name="T7" fmla="*/ 1331 h 1775"/>
                  <a:gd name="T8" fmla="*/ 0 w 2333"/>
                  <a:gd name="T9" fmla="*/ 0 h 1775"/>
                  <a:gd name="T10" fmla="*/ 1166 w 2333"/>
                  <a:gd name="T11" fmla="*/ 444 h 1775"/>
                  <a:gd name="T12" fmla="*/ 2333 w 2333"/>
                  <a:gd name="T13" fmla="*/ 0 h 1775"/>
                  <a:gd name="T14" fmla="*/ 1750 w 2333"/>
                  <a:gd name="T15" fmla="*/ 222 h 1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3" h="1775">
                    <a:moveTo>
                      <a:pt x="2333" y="0"/>
                    </a:moveTo>
                    <a:lnTo>
                      <a:pt x="2333" y="1331"/>
                    </a:lnTo>
                    <a:lnTo>
                      <a:pt x="1166" y="1775"/>
                    </a:lnTo>
                    <a:lnTo>
                      <a:pt x="0" y="1331"/>
                    </a:lnTo>
                    <a:lnTo>
                      <a:pt x="0" y="0"/>
                    </a:lnTo>
                    <a:lnTo>
                      <a:pt x="1166" y="444"/>
                    </a:lnTo>
                    <a:lnTo>
                      <a:pt x="2333" y="0"/>
                    </a:lnTo>
                    <a:close/>
                    <a:moveTo>
                      <a:pt x="1750" y="222"/>
                    </a:moveTo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TextBox 19">
                <a:extLst>
                  <a:ext uri="{FF2B5EF4-FFF2-40B4-BE49-F238E27FC236}">
                    <a16:creationId xmlns:a16="http://schemas.microsoft.com/office/drawing/2014/main" xmlns="" id="{1BEE6504-A26D-4228-A7BA-14A59269BB37}"/>
                  </a:ext>
                </a:extLst>
              </p:cNvPr>
              <p:cNvSpPr txBox="1"/>
              <p:nvPr/>
            </p:nvSpPr>
            <p:spPr>
              <a:xfrm>
                <a:off x="1873539" y="4042719"/>
                <a:ext cx="1241458" cy="58475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pPr algn="ctr"/>
                <a:r>
                  <a:rPr lang="zh-CN" altLang="zh-CN" sz="32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路径</a:t>
                </a:r>
                <a:endParaRPr lang="en-US" altLang="zh-CN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TextBox 22">
                <a:extLst>
                  <a:ext uri="{FF2B5EF4-FFF2-40B4-BE49-F238E27FC236}">
                    <a16:creationId xmlns:a16="http://schemas.microsoft.com/office/drawing/2014/main" xmlns="" id="{7741B3FF-10A7-444E-BCA1-6DF6BA63F48E}"/>
                  </a:ext>
                </a:extLst>
              </p:cNvPr>
              <p:cNvSpPr txBox="1"/>
              <p:nvPr/>
            </p:nvSpPr>
            <p:spPr>
              <a:xfrm>
                <a:off x="3433627" y="4130213"/>
                <a:ext cx="5695252" cy="40008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/>
              <a:p>
                <a:r>
                  <a:rPr lang="zh-CN" altLang="zh-CN" sz="20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融合改造、全面升级</a:t>
                </a:r>
                <a:endParaRPr lang="zh-CN" altLang="en-US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45CEACB-227E-4451-B8D1-903BC235AC29}"/>
              </a:ext>
            </a:extLst>
          </p:cNvPr>
          <p:cNvGrpSpPr/>
          <p:nvPr/>
        </p:nvGrpSpPr>
        <p:grpSpPr>
          <a:xfrm>
            <a:off x="6464830" y="1672475"/>
            <a:ext cx="5593017" cy="4342645"/>
            <a:chOff x="6540705" y="1732858"/>
            <a:chExt cx="5593017" cy="4342645"/>
          </a:xfrm>
        </p:grpSpPr>
        <p:grpSp>
          <p:nvGrpSpPr>
            <p:cNvPr id="156" name="组合 155">
              <a:extLst>
                <a:ext uri="{FF2B5EF4-FFF2-40B4-BE49-F238E27FC236}">
                  <a16:creationId xmlns:a16="http://schemas.microsoft.com/office/drawing/2014/main" xmlns="" id="{975FD061-A634-48E0-95D9-947F3DD1912E}"/>
                </a:ext>
              </a:extLst>
            </p:cNvPr>
            <p:cNvGrpSpPr/>
            <p:nvPr/>
          </p:nvGrpSpPr>
          <p:grpSpPr>
            <a:xfrm>
              <a:off x="6852115" y="1732858"/>
              <a:ext cx="5182698" cy="4010067"/>
              <a:chOff x="7373029" y="2960907"/>
              <a:chExt cx="5182698" cy="4010067"/>
            </a:xfrm>
          </p:grpSpPr>
          <p:pic>
            <p:nvPicPr>
              <p:cNvPr id="157" name="图片 156">
                <a:extLst>
                  <a:ext uri="{FF2B5EF4-FFF2-40B4-BE49-F238E27FC236}">
                    <a16:creationId xmlns:a16="http://schemas.microsoft.com/office/drawing/2014/main" xmlns="" id="{67603919-9AC9-4292-8D3E-43D8BB788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2997" y="2960907"/>
                <a:ext cx="3877513" cy="3052789"/>
              </a:xfrm>
              <a:prstGeom prst="rect">
                <a:avLst/>
              </a:prstGeom>
            </p:spPr>
          </p:pic>
          <p:sp>
            <p:nvSpPr>
              <p:cNvPr id="158" name="Freeform 5">
                <a:extLst>
                  <a:ext uri="{FF2B5EF4-FFF2-40B4-BE49-F238E27FC236}">
                    <a16:creationId xmlns:a16="http://schemas.microsoft.com/office/drawing/2014/main" xmlns="" id="{5D2ABD0A-666A-4EC6-B74D-2EAB44C65C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73029" y="5712268"/>
                <a:ext cx="5038129" cy="874079"/>
              </a:xfrm>
              <a:custGeom>
                <a:avLst/>
                <a:gdLst>
                  <a:gd name="T0" fmla="*/ 824 w 16146"/>
                  <a:gd name="T1" fmla="*/ 0 h 2500"/>
                  <a:gd name="T2" fmla="*/ 15831 w 16146"/>
                  <a:gd name="T3" fmla="*/ 0 h 2500"/>
                  <a:gd name="T4" fmla="*/ 16069 w 16146"/>
                  <a:gd name="T5" fmla="*/ 117 h 2500"/>
                  <a:gd name="T6" fmla="*/ 16121 w 16146"/>
                  <a:gd name="T7" fmla="*/ 378 h 2500"/>
                  <a:gd name="T8" fmla="*/ 15612 w 16146"/>
                  <a:gd name="T9" fmla="*/ 2278 h 2500"/>
                  <a:gd name="T10" fmla="*/ 15322 w 16146"/>
                  <a:gd name="T11" fmla="*/ 2500 h 2500"/>
                  <a:gd name="T12" fmla="*/ 315 w 16146"/>
                  <a:gd name="T13" fmla="*/ 2500 h 2500"/>
                  <a:gd name="T14" fmla="*/ 77 w 16146"/>
                  <a:gd name="T15" fmla="*/ 2383 h 2500"/>
                  <a:gd name="T16" fmla="*/ 25 w 16146"/>
                  <a:gd name="T17" fmla="*/ 2122 h 2500"/>
                  <a:gd name="T18" fmla="*/ 534 w 16146"/>
                  <a:gd name="T19" fmla="*/ 222 h 2500"/>
                  <a:gd name="T20" fmla="*/ 824 w 16146"/>
                  <a:gd name="T2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146" h="2500">
                    <a:moveTo>
                      <a:pt x="824" y="0"/>
                    </a:moveTo>
                    <a:lnTo>
                      <a:pt x="15831" y="0"/>
                    </a:lnTo>
                    <a:cubicBezTo>
                      <a:pt x="15927" y="0"/>
                      <a:pt x="16010" y="41"/>
                      <a:pt x="16069" y="117"/>
                    </a:cubicBezTo>
                    <a:cubicBezTo>
                      <a:pt x="16128" y="194"/>
                      <a:pt x="16146" y="285"/>
                      <a:pt x="16121" y="378"/>
                    </a:cubicBezTo>
                    <a:lnTo>
                      <a:pt x="15612" y="2278"/>
                    </a:lnTo>
                    <a:cubicBezTo>
                      <a:pt x="15576" y="2411"/>
                      <a:pt x="15460" y="2500"/>
                      <a:pt x="15322" y="2500"/>
                    </a:cubicBezTo>
                    <a:lnTo>
                      <a:pt x="315" y="2500"/>
                    </a:lnTo>
                    <a:cubicBezTo>
                      <a:pt x="218" y="2500"/>
                      <a:pt x="135" y="2459"/>
                      <a:pt x="77" y="2383"/>
                    </a:cubicBezTo>
                    <a:cubicBezTo>
                      <a:pt x="18" y="2306"/>
                      <a:pt x="0" y="2215"/>
                      <a:pt x="25" y="2122"/>
                    </a:cubicBezTo>
                    <a:lnTo>
                      <a:pt x="534" y="222"/>
                    </a:lnTo>
                    <a:cubicBezTo>
                      <a:pt x="570" y="89"/>
                      <a:pt x="686" y="0"/>
                      <a:pt x="82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>
                      <a:lumMod val="75000"/>
                    </a:srgbClr>
                  </a:gs>
                </a:gsLst>
                <a:lin ang="13500000" scaled="1"/>
                <a:tileRect/>
              </a:gradFill>
              <a:ln w="285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lumMod val="65000"/>
                      </a:srgbClr>
                    </a:gs>
                  </a:gsLst>
                  <a:lin ang="2700000" scaled="1"/>
                  <a:tileRect/>
                </a:gradFill>
                <a:prstDash val="solid"/>
                <a:miter lim="800000"/>
              </a:ln>
              <a:effectLst>
                <a:outerShdw blurRad="254000" dist="1524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xmlns="" id="{3E56E8C3-1C52-419C-9D30-0686DF6172FB}"/>
                  </a:ext>
                </a:extLst>
              </p:cNvPr>
              <p:cNvSpPr txBox="1"/>
              <p:nvPr/>
            </p:nvSpPr>
            <p:spPr>
              <a:xfrm>
                <a:off x="7517598" y="5770645"/>
                <a:ext cx="50381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探索走出一条自主诊断、自动监测、自主管理的新路径</a:t>
                </a:r>
                <a:endParaRPr lang="zh-CN" altLang="zh-CN" sz="2400" dirty="0"/>
              </a:p>
              <a:p>
                <a:pPr defTabSz="457200">
                  <a:defRPr/>
                </a:pP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0E8B0FB5-78C1-428B-9B3D-4B49E234FBA8}"/>
                </a:ext>
              </a:extLst>
            </p:cNvPr>
            <p:cNvGrpSpPr/>
            <p:nvPr/>
          </p:nvGrpSpPr>
          <p:grpSpPr>
            <a:xfrm>
              <a:off x="6540705" y="5435376"/>
              <a:ext cx="5593017" cy="640127"/>
              <a:chOff x="6357092" y="5614565"/>
              <a:chExt cx="5593017" cy="640127"/>
            </a:xfrm>
          </p:grpSpPr>
          <p:grpSp>
            <p:nvGrpSpPr>
              <p:cNvPr id="162" name="组合 161">
                <a:extLst>
                  <a:ext uri="{FF2B5EF4-FFF2-40B4-BE49-F238E27FC236}">
                    <a16:creationId xmlns:a16="http://schemas.microsoft.com/office/drawing/2014/main" xmlns="" id="{B2606656-52A3-4AC2-B226-394F441EAE66}"/>
                  </a:ext>
                </a:extLst>
              </p:cNvPr>
              <p:cNvGrpSpPr/>
              <p:nvPr/>
            </p:nvGrpSpPr>
            <p:grpSpPr>
              <a:xfrm>
                <a:off x="6357092" y="5639593"/>
                <a:ext cx="2274888" cy="615099"/>
                <a:chOff x="1862667" y="5512582"/>
                <a:chExt cx="2274888" cy="615099"/>
              </a:xfrm>
            </p:grpSpPr>
            <p:sp>
              <p:nvSpPr>
                <p:cNvPr id="167" name="圆角矩形 23">
                  <a:extLst>
                    <a:ext uri="{FF2B5EF4-FFF2-40B4-BE49-F238E27FC236}">
                      <a16:creationId xmlns:a16="http://schemas.microsoft.com/office/drawing/2014/main" xmlns="" id="{543AD53F-CCB1-4142-AC9C-6ADB1E44F143}"/>
                    </a:ext>
                  </a:extLst>
                </p:cNvPr>
                <p:cNvSpPr/>
                <p:nvPr/>
              </p:nvSpPr>
              <p:spPr bwMode="auto">
                <a:xfrm>
                  <a:off x="2225782" y="5512582"/>
                  <a:ext cx="1560193" cy="615099"/>
                </a:xfrm>
                <a:prstGeom prst="roundRect">
                  <a:avLst>
                    <a:gd name="adj" fmla="val 7848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38100" cap="flat" cmpd="sng" algn="ctr">
                  <a:gradFill>
                    <a:gsLst>
                      <a:gs pos="0">
                        <a:srgbClr val="00B0F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65100" h="127000" prst="artDeco"/>
                  <a:bevelB w="0" h="0"/>
                  <a:contourClr>
                    <a:sysClr val="window" lastClr="FFFFFF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2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 typeface="Wingdings" pitchFamily="2" charset="2"/>
                    <a:buChar char="n"/>
                    <a:tabLst>
                      <a:tab pos="136525" algn="l"/>
                    </a:tabLst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69" name="Text Box 76">
                  <a:extLst>
                    <a:ext uri="{FF2B5EF4-FFF2-40B4-BE49-F238E27FC236}">
                      <a16:creationId xmlns:a16="http://schemas.microsoft.com/office/drawing/2014/main" xmlns="" id="{F6D0CE62-ECB2-4368-8F82-4D1A3B921D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62667" y="5631926"/>
                  <a:ext cx="2274888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高起点谋划</a:t>
                  </a:r>
                  <a:endParaRPr lang="zh-CN" altLang="en-US" sz="2000" b="1" kern="0" dirty="0">
                    <a:solidFill>
                      <a:srgbClr val="4472C4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xmlns="" id="{5D626E41-C7CB-42A1-9533-336AF070F2D6}"/>
                  </a:ext>
                </a:extLst>
              </p:cNvPr>
              <p:cNvGrpSpPr/>
              <p:nvPr/>
            </p:nvGrpSpPr>
            <p:grpSpPr>
              <a:xfrm>
                <a:off x="8025992" y="5614565"/>
                <a:ext cx="2274888" cy="615099"/>
                <a:chOff x="1862667" y="5512582"/>
                <a:chExt cx="2274888" cy="615099"/>
              </a:xfrm>
            </p:grpSpPr>
            <p:sp>
              <p:nvSpPr>
                <p:cNvPr id="174" name="圆角矩形 23">
                  <a:extLst>
                    <a:ext uri="{FF2B5EF4-FFF2-40B4-BE49-F238E27FC236}">
                      <a16:creationId xmlns:a16="http://schemas.microsoft.com/office/drawing/2014/main" xmlns="" id="{F7F813C6-6482-4605-A787-55B95F5D5489}"/>
                    </a:ext>
                  </a:extLst>
                </p:cNvPr>
                <p:cNvSpPr/>
                <p:nvPr/>
              </p:nvSpPr>
              <p:spPr bwMode="auto">
                <a:xfrm>
                  <a:off x="2225782" y="5512582"/>
                  <a:ext cx="1560193" cy="615099"/>
                </a:xfrm>
                <a:prstGeom prst="roundRect">
                  <a:avLst>
                    <a:gd name="adj" fmla="val 7848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38100" cap="flat" cmpd="sng" algn="ctr">
                  <a:gradFill>
                    <a:gsLst>
                      <a:gs pos="0">
                        <a:srgbClr val="00B0F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65100" h="127000" prst="artDeco"/>
                  <a:bevelB w="0" h="0"/>
                  <a:contourClr>
                    <a:sysClr val="window" lastClr="FFFFFF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2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 typeface="Wingdings" pitchFamily="2" charset="2"/>
                    <a:buChar char="n"/>
                    <a:tabLst>
                      <a:tab pos="136525" algn="l"/>
                    </a:tabLst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75" name="Text Box 76">
                  <a:extLst>
                    <a:ext uri="{FF2B5EF4-FFF2-40B4-BE49-F238E27FC236}">
                      <a16:creationId xmlns:a16="http://schemas.microsoft.com/office/drawing/2014/main" xmlns="" id="{F389A392-2550-4184-90F7-C1874E3D2F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62667" y="5631926"/>
                  <a:ext cx="2274888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高标准推进</a:t>
                  </a:r>
                  <a:endParaRPr lang="zh-CN" altLang="en-US" sz="2000" b="1" kern="0" dirty="0">
                    <a:solidFill>
                      <a:srgbClr val="4472C4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76" name="组合 175">
                <a:extLst>
                  <a:ext uri="{FF2B5EF4-FFF2-40B4-BE49-F238E27FC236}">
                    <a16:creationId xmlns:a16="http://schemas.microsoft.com/office/drawing/2014/main" xmlns="" id="{68F0112F-ECA0-45FB-B36E-A51D0D181454}"/>
                  </a:ext>
                </a:extLst>
              </p:cNvPr>
              <p:cNvGrpSpPr/>
              <p:nvPr/>
            </p:nvGrpSpPr>
            <p:grpSpPr>
              <a:xfrm>
                <a:off x="9675221" y="5614565"/>
                <a:ext cx="2274888" cy="615099"/>
                <a:chOff x="1862667" y="5512582"/>
                <a:chExt cx="2274888" cy="615099"/>
              </a:xfrm>
            </p:grpSpPr>
            <p:sp>
              <p:nvSpPr>
                <p:cNvPr id="177" name="圆角矩形 23">
                  <a:extLst>
                    <a:ext uri="{FF2B5EF4-FFF2-40B4-BE49-F238E27FC236}">
                      <a16:creationId xmlns:a16="http://schemas.microsoft.com/office/drawing/2014/main" xmlns="" id="{8037DE04-40D4-4B77-B32A-8F83078CAAA1}"/>
                    </a:ext>
                  </a:extLst>
                </p:cNvPr>
                <p:cNvSpPr/>
                <p:nvPr/>
              </p:nvSpPr>
              <p:spPr bwMode="auto">
                <a:xfrm>
                  <a:off x="2225782" y="5512582"/>
                  <a:ext cx="1560193" cy="615099"/>
                </a:xfrm>
                <a:prstGeom prst="roundRect">
                  <a:avLst>
                    <a:gd name="adj" fmla="val 7848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38100" cap="flat" cmpd="sng" algn="ctr">
                  <a:gradFill>
                    <a:gsLst>
                      <a:gs pos="0">
                        <a:srgbClr val="00B0F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w="165100" h="127000" prst="artDeco"/>
                  <a:bevelB w="0" h="0"/>
                  <a:contourClr>
                    <a:sysClr val="window" lastClr="FFFFFF"/>
                  </a:contourClr>
                </a:sp3d>
              </p:spPr>
              <p:txBody>
                <a:bodyPr anchor="ctr">
                  <a:sp3d/>
                </a:bodyPr>
                <a:lstStyle/>
                <a:p>
                  <a:pPr marL="0" marR="0" lvl="2" indent="0" algn="ctr" defTabSz="914400" eaLnBrk="0" fontAlgn="ctr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buFont typeface="Wingdings" pitchFamily="2" charset="2"/>
                    <a:buChar char="n"/>
                    <a:tabLst>
                      <a:tab pos="136525" algn="l"/>
                    </a:tabLst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78" name="Text Box 76">
                  <a:extLst>
                    <a:ext uri="{FF2B5EF4-FFF2-40B4-BE49-F238E27FC236}">
                      <a16:creationId xmlns:a16="http://schemas.microsoft.com/office/drawing/2014/main" xmlns="" id="{B5763E83-6F0F-47BC-9446-E80CCA9938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62667" y="5631926"/>
                  <a:ext cx="2274888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8E8E8E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CN" altLang="zh-CN" sz="2000" b="1" kern="0" dirty="0">
                      <a:solidFill>
                        <a:srgbClr val="4472C4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高效率实施</a:t>
                  </a:r>
                  <a:endParaRPr lang="zh-CN" altLang="en-US" sz="2000" b="1" kern="0" dirty="0">
                    <a:solidFill>
                      <a:srgbClr val="4472C4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69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41886092-BC6C-407F-B524-CC16EB9ACE78}"/>
              </a:ext>
            </a:extLst>
          </p:cNvPr>
          <p:cNvGrpSpPr/>
          <p:nvPr/>
        </p:nvGrpSpPr>
        <p:grpSpPr>
          <a:xfrm>
            <a:off x="568891" y="2264131"/>
            <a:ext cx="11261864" cy="1740121"/>
            <a:chOff x="299542" y="1551709"/>
            <a:chExt cx="11261864" cy="1740121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EF8FAD13-1BAD-4D80-92FD-EC7DE0D43F0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55572" y="2233890"/>
              <a:ext cx="10805834" cy="841915"/>
              <a:chOff x="2863707" y="1082744"/>
              <a:chExt cx="4372590" cy="347277"/>
            </a:xfrm>
          </p:grpSpPr>
          <p:sp>
            <p:nvSpPr>
              <p:cNvPr id="74" name="圆角矩形 9">
                <a:extLst>
                  <a:ext uri="{FF2B5EF4-FFF2-40B4-BE49-F238E27FC236}">
                    <a16:creationId xmlns:a16="http://schemas.microsoft.com/office/drawing/2014/main" xmlns="" id="{8BD8AA00-A29D-4E63-8F3E-D48D78B5BCBD}"/>
                  </a:ext>
                </a:extLst>
              </p:cNvPr>
              <p:cNvSpPr/>
              <p:nvPr/>
            </p:nvSpPr>
            <p:spPr bwMode="auto">
              <a:xfrm>
                <a:off x="2863707" y="1082744"/>
                <a:ext cx="4372590" cy="3472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000" kern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5" name="标题层">
                <a:extLst>
                  <a:ext uri="{FF2B5EF4-FFF2-40B4-BE49-F238E27FC236}">
                    <a16:creationId xmlns:a16="http://schemas.microsoft.com/office/drawing/2014/main" xmlns="" id="{D2DE6C8F-9367-42E5-8BED-155A45C7EC81}"/>
                  </a:ext>
                </a:extLst>
              </p:cNvPr>
              <p:cNvSpPr txBox="1"/>
              <p:nvPr/>
            </p:nvSpPr>
            <p:spPr>
              <a:xfrm rot="10800000">
                <a:off x="2863707" y="1148473"/>
                <a:ext cx="4061041" cy="21582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dist" defTabSz="457200">
                  <a:defRPr/>
                </a:pP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一、借鉴澳洲经验，明确</a:t>
                </a:r>
                <a:r>
                  <a:rPr lang="en-US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“</a:t>
                </a: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数字改造、智能升级</a:t>
                </a:r>
                <a:r>
                  <a:rPr lang="en-US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”</a:t>
                </a:r>
                <a:r>
                  <a:rPr lang="zh-CN" altLang="zh-CN" sz="2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的方向路径</a:t>
                </a:r>
                <a:endParaRPr lang="zh-CN" altLang="en-US" sz="28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3" name="Picture 4" descr="I:\mln资料\素材资料\兖矿标志\图片1.png">
              <a:extLst>
                <a:ext uri="{FF2B5EF4-FFF2-40B4-BE49-F238E27FC236}">
                  <a16:creationId xmlns:a16="http://schemas.microsoft.com/office/drawing/2014/main" xmlns="" id="{67905063-DD3C-4C3D-BECE-9BC72207B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42" y="1551709"/>
              <a:ext cx="1524710" cy="174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7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0DF5281-B469-4836-865A-69E688191FB3}"/>
              </a:ext>
            </a:extLst>
          </p:cNvPr>
          <p:cNvGrpSpPr/>
          <p:nvPr/>
        </p:nvGrpSpPr>
        <p:grpSpPr>
          <a:xfrm>
            <a:off x="0" y="168112"/>
            <a:ext cx="10035913" cy="484843"/>
            <a:chOff x="0" y="168112"/>
            <a:chExt cx="10035913" cy="48484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FDFB995A-0F9A-4D67-A6F0-B343ABB9E7F4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xmlns="" id="{20FCF960-3DAB-42AA-A6C1-81D92EB50797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xmlns="" id="{4ED9C2B7-4BC9-42C6-A79B-8C55BCA8BAB4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标题层">
              <a:extLst>
                <a:ext uri="{FF2B5EF4-FFF2-40B4-BE49-F238E27FC236}">
                  <a16:creationId xmlns:a16="http://schemas.microsoft.com/office/drawing/2014/main" xmlns="" id="{6229A694-13B1-4085-83D6-9CE261FF65FD}"/>
                </a:ext>
              </a:extLst>
            </p:cNvPr>
            <p:cNvSpPr txBox="1"/>
            <p:nvPr/>
          </p:nvSpPr>
          <p:spPr bwMode="auto">
            <a:xfrm>
              <a:off x="0" y="19129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一、借鉴澳洲经验，明确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数字改造、智能升级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的方向路径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730D943-4338-498F-96C8-1A6ABA05C1A8}"/>
              </a:ext>
            </a:extLst>
          </p:cNvPr>
          <p:cNvGrpSpPr/>
          <p:nvPr/>
        </p:nvGrpSpPr>
        <p:grpSpPr>
          <a:xfrm>
            <a:off x="418592" y="1053825"/>
            <a:ext cx="11642780" cy="5187318"/>
            <a:chOff x="418592" y="1053825"/>
            <a:chExt cx="11642780" cy="5187318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D16A2832-1477-4E97-9841-64BAF3DD63CC}"/>
                </a:ext>
              </a:extLst>
            </p:cNvPr>
            <p:cNvGrpSpPr/>
            <p:nvPr/>
          </p:nvGrpSpPr>
          <p:grpSpPr>
            <a:xfrm>
              <a:off x="418592" y="1053825"/>
              <a:ext cx="11642780" cy="5187318"/>
              <a:chOff x="418592" y="1053825"/>
              <a:chExt cx="11642780" cy="5187318"/>
            </a:xfrm>
          </p:grpSpPr>
          <p:sp>
            <p:nvSpPr>
              <p:cNvPr id="13" name="圆角矩形 28">
                <a:extLst>
                  <a:ext uri="{FF2B5EF4-FFF2-40B4-BE49-F238E27FC236}">
                    <a16:creationId xmlns:a16="http://schemas.microsoft.com/office/drawing/2014/main" xmlns="" id="{D067807A-3229-49AF-94DE-F2DB924C512B}"/>
                  </a:ext>
                </a:extLst>
              </p:cNvPr>
              <p:cNvSpPr/>
              <p:nvPr/>
            </p:nvSpPr>
            <p:spPr>
              <a:xfrm>
                <a:off x="418592" y="4340048"/>
                <a:ext cx="11354816" cy="1901095"/>
              </a:xfrm>
              <a:prstGeom prst="roundRect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xmlns="" id="{AF5AD2C8-A8CC-4D0C-8724-EE3EB780B005}"/>
                  </a:ext>
                </a:extLst>
              </p:cNvPr>
              <p:cNvGrpSpPr/>
              <p:nvPr/>
            </p:nvGrpSpPr>
            <p:grpSpPr>
              <a:xfrm>
                <a:off x="418592" y="1053825"/>
                <a:ext cx="11642780" cy="4492058"/>
                <a:chOff x="418592" y="1053825"/>
                <a:chExt cx="11642780" cy="4492058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B638C066-E1C9-481A-AC7F-CB4C89526556}"/>
                    </a:ext>
                  </a:extLst>
                </p:cNvPr>
                <p:cNvSpPr txBox="1"/>
                <p:nvPr/>
              </p:nvSpPr>
              <p:spPr>
                <a:xfrm>
                  <a:off x="526818" y="5035306"/>
                  <a:ext cx="11534554" cy="510577"/>
                </a:xfrm>
                <a:prstGeom prst="rect">
                  <a:avLst/>
                </a:prstGeom>
                <a:noFill/>
              </p:spPr>
              <p:txBody>
                <a:bodyPr wrap="square" lIns="68570" tIns="34284" rIns="68570" bIns="34284" rtlCol="0">
                  <a:spAutoFit/>
                </a:bodyPr>
                <a:lstStyle/>
                <a:p>
                  <a:pPr defTabSz="685783" fontAlgn="base">
                    <a:lnSpc>
                      <a:spcPts val="37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zh-CN" sz="28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应用</a:t>
                  </a:r>
                  <a:r>
                    <a:rPr lang="zh-CN" altLang="en-US" sz="28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文本</a:t>
                  </a:r>
                  <a:r>
                    <a:rPr lang="zh-CN" altLang="zh-CN" sz="28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信息、通话、视频功能的定位系统</a:t>
                  </a:r>
                  <a:r>
                    <a:rPr lang="zh-CN" altLang="en-US" sz="28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，</a:t>
                  </a:r>
                  <a:r>
                    <a:rPr lang="zh-CN" altLang="zh-CN" sz="28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实现在线监测、动态监控</a:t>
                  </a:r>
                  <a:endParaRPr lang="zh-CN" altLang="en-US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lt"/>
                  </a:endParaRPr>
                </a:p>
              </p:txBody>
            </p:sp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xmlns="" id="{9017F23C-D3DD-4D27-B9A6-9447BEB347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8592" y="1053825"/>
                  <a:ext cx="5550408" cy="299276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DBF49441-B58D-4F04-9754-A04AE054D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0" y="1102736"/>
              <a:ext cx="5804407" cy="2943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1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5D37F7A-CB88-4C10-AE87-12F5345CC68A}"/>
              </a:ext>
            </a:extLst>
          </p:cNvPr>
          <p:cNvGrpSpPr/>
          <p:nvPr/>
        </p:nvGrpSpPr>
        <p:grpSpPr>
          <a:xfrm>
            <a:off x="193011" y="1088153"/>
            <a:ext cx="5770329" cy="5256812"/>
            <a:chOff x="193011" y="1088153"/>
            <a:chExt cx="5770329" cy="5256812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0ED3823C-0A93-4207-BDE0-27B6BDDD37E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1472648" y="2098163"/>
              <a:ext cx="3489617" cy="4924878"/>
            </a:xfrm>
            <a:prstGeom prst="rightArrow">
              <a:avLst>
                <a:gd name="adj1" fmla="val 79306"/>
                <a:gd name="adj2" fmla="val 30296"/>
              </a:avLst>
            </a:prstGeom>
            <a:gradFill rotWithShape="1">
              <a:gsLst>
                <a:gs pos="0">
                  <a:srgbClr val="5B9BD5">
                    <a:gamma/>
                    <a:tint val="0"/>
                    <a:invGamma/>
                    <a:alpha val="24001"/>
                  </a:srgbClr>
                </a:gs>
                <a:gs pos="100000">
                  <a:srgbClr val="5B9BD5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54F79AB5-0889-4E85-9AEC-CC1966F06DB0}"/>
                </a:ext>
              </a:extLst>
            </p:cNvPr>
            <p:cNvGrpSpPr/>
            <p:nvPr/>
          </p:nvGrpSpPr>
          <p:grpSpPr>
            <a:xfrm>
              <a:off x="193011" y="4209276"/>
              <a:ext cx="5770329" cy="2135689"/>
              <a:chOff x="5289915" y="4190226"/>
              <a:chExt cx="5770329" cy="2135689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B7DC2C2D-01A8-4692-B36B-405F2B7C037E}"/>
                  </a:ext>
                </a:extLst>
              </p:cNvPr>
              <p:cNvGrpSpPr/>
              <p:nvPr/>
            </p:nvGrpSpPr>
            <p:grpSpPr>
              <a:xfrm>
                <a:off x="5289915" y="4190226"/>
                <a:ext cx="5612959" cy="927849"/>
                <a:chOff x="2987896" y="1264432"/>
                <a:chExt cx="5612959" cy="927849"/>
              </a:xfrm>
            </p:grpSpPr>
            <p:sp>
              <p:nvSpPr>
                <p:cNvPr id="8" name="六边形 7">
                  <a:extLst>
                    <a:ext uri="{FF2B5EF4-FFF2-40B4-BE49-F238E27FC236}">
                      <a16:creationId xmlns:a16="http://schemas.microsoft.com/office/drawing/2014/main" xmlns="" id="{366F6B80-A637-4115-9909-678F6DF7A99F}"/>
                    </a:ext>
                  </a:extLst>
                </p:cNvPr>
                <p:cNvSpPr/>
                <p:nvPr/>
              </p:nvSpPr>
              <p:spPr>
                <a:xfrm>
                  <a:off x="3675976" y="1445589"/>
                  <a:ext cx="4924879" cy="611433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85000"/>
                        <a:lumOff val="1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3500000" scaled="1"/>
                  <a:tileRect/>
                </a:gradFill>
                <a:ln w="25400" cap="flat" cmpd="sng" algn="ctr">
                  <a:gradFill>
                    <a:gsLst>
                      <a:gs pos="0">
                        <a:sysClr val="window" lastClr="FFFFFF">
                          <a:lumMod val="71000"/>
                          <a:lumOff val="29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482600" dist="241300" dir="2700000" algn="tl" rotWithShape="0">
                    <a:prstClr val="black">
                      <a:alpha val="42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grpSp>
              <p:nvGrpSpPr>
                <p:cNvPr id="9" name="组合 8">
                  <a:extLst>
                    <a:ext uri="{FF2B5EF4-FFF2-40B4-BE49-F238E27FC236}">
                      <a16:creationId xmlns:a16="http://schemas.microsoft.com/office/drawing/2014/main" xmlns="" id="{98CC46DE-5949-4260-AC7C-E8C844294CDF}"/>
                    </a:ext>
                  </a:extLst>
                </p:cNvPr>
                <p:cNvGrpSpPr/>
                <p:nvPr/>
              </p:nvGrpSpPr>
              <p:grpSpPr>
                <a:xfrm rot="16200000">
                  <a:off x="3047416" y="1204912"/>
                  <a:ext cx="927849" cy="1046890"/>
                  <a:chOff x="8428194" y="3000686"/>
                  <a:chExt cx="1739273" cy="1962416"/>
                </a:xfrm>
              </p:grpSpPr>
              <p:sp>
                <p:nvSpPr>
                  <p:cNvPr id="13" name="Freeform 5">
                    <a:extLst>
                      <a:ext uri="{FF2B5EF4-FFF2-40B4-BE49-F238E27FC236}">
                        <a16:creationId xmlns:a16="http://schemas.microsoft.com/office/drawing/2014/main" xmlns="" id="{C266155A-FF4E-4198-BCFC-B53B87985E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>
                    <a:off x="8316623" y="3112257"/>
                    <a:ext cx="1962416" cy="1739273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" name="Freeform 5">
                    <a:extLst>
                      <a:ext uri="{FF2B5EF4-FFF2-40B4-BE49-F238E27FC236}">
                        <a16:creationId xmlns:a16="http://schemas.microsoft.com/office/drawing/2014/main" xmlns="" id="{1F305493-6E90-4DDD-ABBD-4EDC956DCB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>
                    <a:off x="8562550" y="3320194"/>
                    <a:ext cx="1480528" cy="1312182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0" name="文本框 37">
                  <a:extLst>
                    <a:ext uri="{FF2B5EF4-FFF2-40B4-BE49-F238E27FC236}">
                      <a16:creationId xmlns:a16="http://schemas.microsoft.com/office/drawing/2014/main" xmlns="" id="{FAFDAE33-6487-4197-81D9-6175E9650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8743" y="1485502"/>
                  <a:ext cx="861714" cy="492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21890" tIns="60945" rIns="121890" bIns="60945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r>
                    <a:rPr lang="zh-CN" altLang="zh-CN" sz="2400" b="1" kern="0" dirty="0">
                      <a:solidFill>
                        <a:prstClr val="white"/>
                      </a:solidFill>
                    </a:rPr>
                    <a:t>秉持</a:t>
                  </a:r>
                  <a:endParaRPr lang="zh-CN" altLang="en-US" sz="2400" b="1" kern="0" dirty="0">
                    <a:solidFill>
                      <a:prstClr val="white"/>
                    </a:solidFill>
                    <a:sym typeface="微软雅黑" pitchFamily="34" charset="-122"/>
                  </a:endParaRPr>
                </a:p>
              </p:txBody>
            </p:sp>
            <p:sp>
              <p:nvSpPr>
                <p:cNvPr id="12" name="文本1">
                  <a:extLst>
                    <a:ext uri="{FF2B5EF4-FFF2-40B4-BE49-F238E27FC236}">
                      <a16:creationId xmlns:a16="http://schemas.microsoft.com/office/drawing/2014/main" xmlns="" id="{799DFA72-7DCC-4521-AA8D-E8B2D6D4B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3918730" y="1404166"/>
                  <a:ext cx="4591912" cy="667522"/>
                </a:xfrm>
                <a:prstGeom prst="roundRect">
                  <a:avLst>
                    <a:gd name="adj" fmla="val 0"/>
                  </a:avLst>
                </a:prstGeom>
                <a:noFill/>
                <a:ln w="28575" cap="flat" cmpd="sng" algn="ctr">
                  <a:noFill/>
                  <a:prstDash val="solid"/>
                </a:ln>
                <a:effectLst/>
                <a:extLst/>
              </p:spPr>
              <p:txBody>
                <a:bodyPr lIns="91429" tIns="45715" rIns="91429" bIns="45715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“</a:t>
                  </a: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使用周期内零故障率</a:t>
                  </a: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</a:t>
                  </a: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的理念</a:t>
                  </a:r>
                </a:p>
              </p:txBody>
            </p: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xmlns="" id="{1E8867E4-93D7-458A-80D1-0E1539F9A5D2}"/>
                  </a:ext>
                </a:extLst>
              </p:cNvPr>
              <p:cNvGrpSpPr/>
              <p:nvPr/>
            </p:nvGrpSpPr>
            <p:grpSpPr>
              <a:xfrm>
                <a:off x="5392065" y="5398066"/>
                <a:ext cx="5668179" cy="927849"/>
                <a:chOff x="3031411" y="1297696"/>
                <a:chExt cx="5668179" cy="927849"/>
              </a:xfrm>
            </p:grpSpPr>
            <p:sp>
              <p:nvSpPr>
                <p:cNvPr id="17" name="六边形 16">
                  <a:extLst>
                    <a:ext uri="{FF2B5EF4-FFF2-40B4-BE49-F238E27FC236}">
                      <a16:creationId xmlns:a16="http://schemas.microsoft.com/office/drawing/2014/main" xmlns="" id="{0C99344F-F3B5-4AC3-885A-439B4D1C57B9}"/>
                    </a:ext>
                  </a:extLst>
                </p:cNvPr>
                <p:cNvSpPr/>
                <p:nvPr/>
              </p:nvSpPr>
              <p:spPr>
                <a:xfrm>
                  <a:off x="3675976" y="1445589"/>
                  <a:ext cx="4866244" cy="611433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85000"/>
                        <a:lumOff val="15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13500000" scaled="1"/>
                  <a:tileRect/>
                </a:gradFill>
                <a:ln w="25400" cap="flat" cmpd="sng" algn="ctr">
                  <a:gradFill>
                    <a:gsLst>
                      <a:gs pos="0">
                        <a:sysClr val="window" lastClr="FFFFFF">
                          <a:lumMod val="71000"/>
                          <a:lumOff val="29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482600" dist="241300" dir="2700000" algn="tl" rotWithShape="0">
                    <a:prstClr val="black">
                      <a:alpha val="42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xmlns="" id="{40062711-24AB-4EF4-A97C-DAC4F3AFBA67}"/>
                    </a:ext>
                  </a:extLst>
                </p:cNvPr>
                <p:cNvGrpSpPr/>
                <p:nvPr/>
              </p:nvGrpSpPr>
              <p:grpSpPr>
                <a:xfrm rot="16200000">
                  <a:off x="3090931" y="1238176"/>
                  <a:ext cx="927849" cy="1046889"/>
                  <a:chOff x="8365842" y="3082257"/>
                  <a:chExt cx="1739273" cy="1962414"/>
                </a:xfrm>
              </p:grpSpPr>
              <p:sp>
                <p:nvSpPr>
                  <p:cNvPr id="21" name="Freeform 5">
                    <a:extLst>
                      <a:ext uri="{FF2B5EF4-FFF2-40B4-BE49-F238E27FC236}">
                        <a16:creationId xmlns:a16="http://schemas.microsoft.com/office/drawing/2014/main" xmlns="" id="{04B54F16-1109-4CC4-97CA-94CEA0810B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>
                    <a:off x="8254272" y="3193827"/>
                    <a:ext cx="1962414" cy="1739273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" name="Freeform 5">
                    <a:extLst>
                      <a:ext uri="{FF2B5EF4-FFF2-40B4-BE49-F238E27FC236}">
                        <a16:creationId xmlns:a16="http://schemas.microsoft.com/office/drawing/2014/main" xmlns="" id="{67F5970D-4D0E-489B-9B38-FBDBD6E4B5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>
                    <a:off x="8524419" y="3416117"/>
                    <a:ext cx="1460793" cy="1294691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9" name="文本框 37">
                  <a:extLst>
                    <a:ext uri="{FF2B5EF4-FFF2-40B4-BE49-F238E27FC236}">
                      <a16:creationId xmlns:a16="http://schemas.microsoft.com/office/drawing/2014/main" xmlns="" id="{46712968-EC0D-48BD-99C1-20A382DCB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3997" y="1496268"/>
                  <a:ext cx="861714" cy="492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21890" tIns="60945" rIns="121890" bIns="60945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sym typeface="Calibri" pitchFamily="34" charset="0"/>
                    </a:defRPr>
                  </a:lvl9pPr>
                </a:lstStyle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r>
                    <a:rPr lang="zh-CN" altLang="zh-CN" sz="2400" b="1" kern="0" dirty="0">
                      <a:solidFill>
                        <a:prstClr val="white"/>
                      </a:solidFill>
                    </a:rPr>
                    <a:t>实行</a:t>
                  </a:r>
                  <a:endParaRPr lang="zh-CN" altLang="en-US" sz="2400" b="1" kern="0" dirty="0">
                    <a:solidFill>
                      <a:prstClr val="white"/>
                    </a:solidFill>
                    <a:sym typeface="微软雅黑" pitchFamily="34" charset="-122"/>
                  </a:endParaRPr>
                </a:p>
              </p:txBody>
            </p:sp>
            <p:sp>
              <p:nvSpPr>
                <p:cNvPr id="20" name="文本1">
                  <a:extLst>
                    <a:ext uri="{FF2B5EF4-FFF2-40B4-BE49-F238E27FC236}">
                      <a16:creationId xmlns:a16="http://schemas.microsoft.com/office/drawing/2014/main" xmlns="" id="{01F452A9-8AC2-46E5-8F8C-D4574912CE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7678" y="1428765"/>
                  <a:ext cx="4591912" cy="667522"/>
                </a:xfrm>
                <a:prstGeom prst="roundRect">
                  <a:avLst>
                    <a:gd name="adj" fmla="val 0"/>
                  </a:avLst>
                </a:prstGeom>
                <a:noFill/>
                <a:ln w="28575" cap="flat" cmpd="sng" algn="ctr">
                  <a:noFill/>
                  <a:prstDash val="solid"/>
                </a:ln>
                <a:effectLst/>
                <a:extLst/>
              </p:spPr>
              <p:txBody>
                <a:bodyPr lIns="91429" tIns="45715" rIns="91429" bIns="45715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定期维修更换</a:t>
                  </a: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“</a:t>
                  </a:r>
                  <a:r>
                    <a:rPr lang="zh-CN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两个强制</a:t>
                  </a:r>
                  <a:r>
                    <a:rPr lang="en-US" altLang="zh-CN" sz="2400" b="1" kern="0" dirty="0">
                      <a:solidFill>
                        <a:srgbClr val="5B9BD5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</a:t>
                  </a:r>
                  <a:endPara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D1B57A13-3C65-4E1C-BF87-5C18ACC3B8BA}"/>
                </a:ext>
              </a:extLst>
            </p:cNvPr>
            <p:cNvGrpSpPr/>
            <p:nvPr/>
          </p:nvGrpSpPr>
          <p:grpSpPr>
            <a:xfrm>
              <a:off x="510362" y="1088153"/>
              <a:ext cx="5414188" cy="1712841"/>
              <a:chOff x="4953375" y="954933"/>
              <a:chExt cx="6636114" cy="1712841"/>
            </a:xfrm>
          </p:grpSpPr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xmlns="" id="{54D9C961-7F79-4267-9660-25E30A0D5FA7}"/>
                  </a:ext>
                </a:extLst>
              </p:cNvPr>
              <p:cNvSpPr txBox="1"/>
              <p:nvPr/>
            </p:nvSpPr>
            <p:spPr>
              <a:xfrm>
                <a:off x="5309337" y="1168458"/>
                <a:ext cx="5924190" cy="1285789"/>
              </a:xfrm>
              <a:prstGeom prst="rect">
                <a:avLst/>
              </a:prstGeom>
              <a:noFill/>
            </p:spPr>
            <p:txBody>
              <a:bodyPr wrap="square" lIns="68570" tIns="34284" rIns="68570" bIns="34284" rtlCol="0">
                <a:spAutoFit/>
              </a:bodyPr>
              <a:lstStyle/>
              <a:p>
                <a:pPr algn="ctr" defTabSz="685783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有效</a:t>
                </a:r>
                <a:r>
                  <a:rPr lang="zh-CN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杜绝了因设备原因产生的</a:t>
                </a:r>
                <a:endParaRPr lang="en-US" altLang="zh-CN" sz="28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685783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监控</a:t>
                </a:r>
                <a:r>
                  <a:rPr lang="en-US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  <a:r>
                  <a:rPr lang="zh-CN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盲区</a:t>
                </a:r>
                <a:r>
                  <a:rPr lang="en-US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”</a:t>
                </a:r>
                <a:r>
                  <a:rPr lang="zh-CN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</a:t>
                </a:r>
                <a:r>
                  <a:rPr lang="en-US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  <a:r>
                  <a:rPr lang="zh-CN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死角</a:t>
                </a:r>
                <a:r>
                  <a:rPr lang="en-US" altLang="zh-CN" sz="28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”</a:t>
                </a:r>
                <a:endParaRPr lang="zh-CN" altLang="en-US" sz="28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xmlns="" id="{457738AF-E272-4746-AF38-DF63951D4193}"/>
                  </a:ext>
                </a:extLst>
              </p:cNvPr>
              <p:cNvSpPr/>
              <p:nvPr/>
            </p:nvSpPr>
            <p:spPr>
              <a:xfrm>
                <a:off x="4953375" y="954933"/>
                <a:ext cx="6636114" cy="1712841"/>
              </a:xfrm>
              <a:prstGeom prst="roundRect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1991597-D2B5-4EAB-BA8A-066AEBC5FA95}"/>
              </a:ext>
            </a:extLst>
          </p:cNvPr>
          <p:cNvGrpSpPr/>
          <p:nvPr/>
        </p:nvGrpSpPr>
        <p:grpSpPr>
          <a:xfrm>
            <a:off x="0" y="168112"/>
            <a:ext cx="10035913" cy="484843"/>
            <a:chOff x="0" y="168112"/>
            <a:chExt cx="10035913" cy="484843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xmlns="" id="{064327A3-4990-4480-847B-D745C4353FD2}"/>
                </a:ext>
              </a:extLst>
            </p:cNvPr>
            <p:cNvGrpSpPr/>
            <p:nvPr/>
          </p:nvGrpSpPr>
          <p:grpSpPr>
            <a:xfrm>
              <a:off x="0" y="168112"/>
              <a:ext cx="9681028" cy="464799"/>
              <a:chOff x="179511" y="195486"/>
              <a:chExt cx="3839738" cy="360040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xmlns="" id="{18C24456-07A2-4A26-9DD2-3C337446CFC4}"/>
                  </a:ext>
                </a:extLst>
              </p:cNvPr>
              <p:cNvSpPr/>
              <p:nvPr/>
            </p:nvSpPr>
            <p:spPr>
              <a:xfrm>
                <a:off x="179511" y="195486"/>
                <a:ext cx="3619414" cy="36004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xmlns="" id="{35A5273B-53DD-4B70-BAD5-5CA9BD8D2385}"/>
                  </a:ext>
                </a:extLst>
              </p:cNvPr>
              <p:cNvSpPr/>
              <p:nvPr/>
            </p:nvSpPr>
            <p:spPr>
              <a:xfrm>
                <a:off x="3587201" y="195486"/>
                <a:ext cx="432048" cy="3600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标题层">
              <a:extLst>
                <a:ext uri="{FF2B5EF4-FFF2-40B4-BE49-F238E27FC236}">
                  <a16:creationId xmlns:a16="http://schemas.microsoft.com/office/drawing/2014/main" xmlns="" id="{F635AE07-8C8B-4056-A78D-52CB84545E41}"/>
                </a:ext>
              </a:extLst>
            </p:cNvPr>
            <p:cNvSpPr txBox="1"/>
            <p:nvPr/>
          </p:nvSpPr>
          <p:spPr bwMode="auto">
            <a:xfrm>
              <a:off x="0" y="191290"/>
              <a:ext cx="10035913" cy="461665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一、借鉴澳洲经验，明确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数字改造、智能升级</a:t>
              </a:r>
              <a:r>
                <a:rPr lang="en-US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2400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的方向路径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FFA4633-B9E8-4770-A865-7943B4963579}"/>
              </a:ext>
            </a:extLst>
          </p:cNvPr>
          <p:cNvGrpSpPr/>
          <p:nvPr/>
        </p:nvGrpSpPr>
        <p:grpSpPr>
          <a:xfrm>
            <a:off x="6452824" y="1128904"/>
            <a:ext cx="5522511" cy="5174261"/>
            <a:chOff x="6452824" y="1128904"/>
            <a:chExt cx="5522511" cy="517426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623AC398-0EB8-4C5A-A5C3-78C3468BA51F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52824" y="1128904"/>
              <a:ext cx="5414187" cy="30803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圆角矩形 23">
              <a:extLst>
                <a:ext uri="{FF2B5EF4-FFF2-40B4-BE49-F238E27FC236}">
                  <a16:creationId xmlns:a16="http://schemas.microsoft.com/office/drawing/2014/main" xmlns="" id="{5591FE78-489F-4E98-8833-B4922971A6EC}"/>
                </a:ext>
              </a:extLst>
            </p:cNvPr>
            <p:cNvSpPr/>
            <p:nvPr/>
          </p:nvSpPr>
          <p:spPr bwMode="auto">
            <a:xfrm>
              <a:off x="7673135" y="4060093"/>
              <a:ext cx="2801476" cy="740505"/>
            </a:xfrm>
            <a:prstGeom prst="roundRect">
              <a:avLst>
                <a:gd name="adj" fmla="val 7848"/>
              </a:avLst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65100" h="127000" prst="artDeco"/>
              <a:bevelB w="0" h="0"/>
              <a:contourClr>
                <a:sysClr val="window" lastClr="FFFFFF"/>
              </a:contourClr>
            </a:sp3d>
          </p:spPr>
          <p:txBody>
            <a:bodyPr anchor="ctr">
              <a:sp3d/>
            </a:bodyPr>
            <a:lstStyle/>
            <a:p>
              <a:pPr marL="0" marR="0" lvl="2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" name="Text Box 76">
              <a:extLst>
                <a:ext uri="{FF2B5EF4-FFF2-40B4-BE49-F238E27FC236}">
                  <a16:creationId xmlns:a16="http://schemas.microsoft.com/office/drawing/2014/main" xmlns="" id="{BC85A535-0E79-49F4-A827-09EFA65850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8996" y="4159551"/>
              <a:ext cx="2765615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8E8E8E">
                  <a:gamma/>
                  <a:shade val="60000"/>
                  <a:invGamma/>
                </a:srgbClr>
              </a:prst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800" b="1" kern="0" dirty="0">
                  <a:solidFill>
                    <a:srgbClr val="4472C4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只需</a:t>
              </a:r>
              <a:r>
                <a:rPr lang="en-US" altLang="zh-CN" sz="2800" b="1" kern="0" dirty="0">
                  <a:solidFill>
                    <a:srgbClr val="4472C4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zh-CN" sz="2800" b="1" kern="0" dirty="0">
                  <a:solidFill>
                    <a:srgbClr val="4472C4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名调度员</a:t>
              </a:r>
              <a:endParaRPr lang="en-US" altLang="zh-CN" sz="2800" b="1" kern="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1D555FAA-3584-44E6-BF23-8EAF12D1B5F1}"/>
                </a:ext>
              </a:extLst>
            </p:cNvPr>
            <p:cNvGrpSpPr/>
            <p:nvPr/>
          </p:nvGrpSpPr>
          <p:grpSpPr>
            <a:xfrm>
              <a:off x="6503816" y="5100634"/>
              <a:ext cx="5471519" cy="1202531"/>
              <a:chOff x="4953375" y="954933"/>
              <a:chExt cx="7063974" cy="1837705"/>
            </a:xfrm>
          </p:grpSpPr>
          <p:sp>
            <p:nvSpPr>
              <p:cNvPr id="36" name="TextBox 11">
                <a:extLst>
                  <a:ext uri="{FF2B5EF4-FFF2-40B4-BE49-F238E27FC236}">
                    <a16:creationId xmlns:a16="http://schemas.microsoft.com/office/drawing/2014/main" xmlns="" id="{270E32ED-730D-4FD7-9B68-8D030E6B949C}"/>
                  </a:ext>
                </a:extLst>
              </p:cNvPr>
              <p:cNvSpPr txBox="1"/>
              <p:nvPr/>
            </p:nvSpPr>
            <p:spPr>
              <a:xfrm>
                <a:off x="5169486" y="993593"/>
                <a:ext cx="6708012" cy="1799045"/>
              </a:xfrm>
              <a:prstGeom prst="rect">
                <a:avLst/>
              </a:prstGeom>
              <a:noFill/>
            </p:spPr>
            <p:txBody>
              <a:bodyPr wrap="square" lIns="68570" tIns="34284" rIns="68570" bIns="34284" rtlCol="0">
                <a:spAutoFit/>
              </a:bodyPr>
              <a:lstStyle/>
              <a:p>
                <a:pPr algn="ctr" defTabSz="685783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对全矿生产与机电系统信息采集、自动控制、通讯、监视等工作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37" name="圆角矩形 28">
                <a:extLst>
                  <a:ext uri="{FF2B5EF4-FFF2-40B4-BE49-F238E27FC236}">
                    <a16:creationId xmlns:a16="http://schemas.microsoft.com/office/drawing/2014/main" xmlns="" id="{BEAEC9B6-64B5-4319-87E5-E4E9627D7FD4}"/>
                  </a:ext>
                </a:extLst>
              </p:cNvPr>
              <p:cNvSpPr/>
              <p:nvPr/>
            </p:nvSpPr>
            <p:spPr>
              <a:xfrm>
                <a:off x="4953375" y="954933"/>
                <a:ext cx="7063974" cy="1712841"/>
              </a:xfrm>
              <a:prstGeom prst="roundRect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2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115348C-6728-4324-AD35-1963561B625B}"/>
              </a:ext>
            </a:extLst>
          </p:cNvPr>
          <p:cNvGrpSpPr/>
          <p:nvPr/>
        </p:nvGrpSpPr>
        <p:grpSpPr>
          <a:xfrm>
            <a:off x="-113839" y="851098"/>
            <a:ext cx="12290510" cy="3225602"/>
            <a:chOff x="-113839" y="851098"/>
            <a:chExt cx="12290510" cy="3225602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0E08CF06-9D7A-4030-99A2-326AE6F07081}"/>
                </a:ext>
              </a:extLst>
            </p:cNvPr>
            <p:cNvCxnSpPr/>
            <p:nvPr/>
          </p:nvCxnSpPr>
          <p:spPr>
            <a:xfrm>
              <a:off x="-113839" y="3958590"/>
              <a:ext cx="12290510" cy="0"/>
            </a:xfrm>
            <a:prstGeom prst="line">
              <a:avLst/>
            </a:prstGeom>
            <a:noFill/>
            <a:ln w="28575" cap="flat" cmpd="sng" algn="ctr">
              <a:solidFill>
                <a:srgbClr val="0055B9"/>
              </a:solidFill>
              <a:prstDash val="solid"/>
            </a:ln>
            <a:effectLst/>
          </p:spPr>
        </p:cxn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3645B734-3714-4186-9F63-3311893551A0}"/>
                </a:ext>
              </a:extLst>
            </p:cNvPr>
            <p:cNvGrpSpPr/>
            <p:nvPr/>
          </p:nvGrpSpPr>
          <p:grpSpPr>
            <a:xfrm>
              <a:off x="491139" y="1671338"/>
              <a:ext cx="2035161" cy="2405362"/>
              <a:chOff x="1037501" y="3577190"/>
              <a:chExt cx="2035161" cy="2405362"/>
            </a:xfrm>
          </p:grpSpPr>
          <p:grpSp>
            <p:nvGrpSpPr>
              <p:cNvPr id="64" name="组合 35">
                <a:extLst>
                  <a:ext uri="{FF2B5EF4-FFF2-40B4-BE49-F238E27FC236}">
                    <a16:creationId xmlns:a16="http://schemas.microsoft.com/office/drawing/2014/main" xmlns="" id="{52CD083F-D4B6-4D07-945B-1A0A5EB6E3B3}"/>
                  </a:ext>
                </a:extLst>
              </p:cNvPr>
              <p:cNvGrpSpPr/>
              <p:nvPr/>
            </p:nvGrpSpPr>
            <p:grpSpPr>
              <a:xfrm>
                <a:off x="1037501" y="4963646"/>
                <a:ext cx="2035161" cy="421897"/>
                <a:chOff x="1168583" y="1899603"/>
                <a:chExt cx="2035161" cy="421897"/>
              </a:xfrm>
            </p:grpSpPr>
            <p:sp>
              <p:nvSpPr>
                <p:cNvPr id="69" name="矩形 36">
                  <a:extLst>
                    <a:ext uri="{FF2B5EF4-FFF2-40B4-BE49-F238E27FC236}">
                      <a16:creationId xmlns:a16="http://schemas.microsoft.com/office/drawing/2014/main" xmlns="" id="{044009B6-28EB-45F3-9F26-EF7C6B6893F7}"/>
                    </a:ext>
                  </a:extLst>
                </p:cNvPr>
                <p:cNvSpPr/>
                <p:nvPr/>
              </p:nvSpPr>
              <p:spPr bwMode="auto">
                <a:xfrm>
                  <a:off x="1568000" y="1899603"/>
                  <a:ext cx="1277258" cy="421897"/>
                </a:xfrm>
                <a:prstGeom prst="rect">
                  <a:avLst/>
                </a:pr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0" hangingPunct="0">
                    <a:buFont typeface="Arial" panose="020B0604020202020204" pitchFamily="34" charset="0"/>
                    <a:buNone/>
                    <a:defRPr/>
                  </a:pPr>
                  <a:endParaRPr lang="zh-CN" altLang="en-US" sz="2400" kern="0">
                    <a:solidFill>
                      <a:prstClr val="white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文本框 37">
                  <a:extLst>
                    <a:ext uri="{FF2B5EF4-FFF2-40B4-BE49-F238E27FC236}">
                      <a16:creationId xmlns:a16="http://schemas.microsoft.com/office/drawing/2014/main" xmlns="" id="{DA168D4B-F212-4DBF-BAB4-151733D97BAD}"/>
                    </a:ext>
                  </a:extLst>
                </p:cNvPr>
                <p:cNvSpPr txBox="1"/>
                <p:nvPr/>
              </p:nvSpPr>
              <p:spPr>
                <a:xfrm>
                  <a:off x="1168583" y="1921390"/>
                  <a:ext cx="20351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一</a:t>
                  </a:r>
                </a:p>
              </p:txBody>
            </p:sp>
          </p:grp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71C0EB32-979F-462D-8F2D-C6411043D633}"/>
                  </a:ext>
                </a:extLst>
              </p:cNvPr>
              <p:cNvSpPr/>
              <p:nvPr/>
            </p:nvSpPr>
            <p:spPr>
              <a:xfrm>
                <a:off x="1931607" y="5735599"/>
                <a:ext cx="246953" cy="246953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0055B9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等腰三角形 65">
                <a:extLst>
                  <a:ext uri="{FF2B5EF4-FFF2-40B4-BE49-F238E27FC236}">
                    <a16:creationId xmlns:a16="http://schemas.microsoft.com/office/drawing/2014/main" xmlns="" id="{9AFB327D-8F13-4B9E-AF85-468FEEE1A4E8}"/>
                  </a:ext>
                </a:extLst>
              </p:cNvPr>
              <p:cNvSpPr/>
              <p:nvPr/>
            </p:nvSpPr>
            <p:spPr>
              <a:xfrm>
                <a:off x="1941996" y="5527324"/>
                <a:ext cx="236564" cy="123477"/>
              </a:xfrm>
              <a:prstGeom prst="triangle">
                <a:avLst/>
              </a:prstGeom>
              <a:solidFill>
                <a:srgbClr val="185C6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15">
                <a:extLst>
                  <a:ext uri="{FF2B5EF4-FFF2-40B4-BE49-F238E27FC236}">
                    <a16:creationId xmlns:a16="http://schemas.microsoft.com/office/drawing/2014/main" xmlns="" id="{10B4C191-E4B7-4199-9BE5-CA23E88A9A70}"/>
                  </a:ext>
                </a:extLst>
              </p:cNvPr>
              <p:cNvSpPr/>
              <p:nvPr/>
            </p:nvSpPr>
            <p:spPr bwMode="auto">
              <a:xfrm>
                <a:off x="1157682" y="3577190"/>
                <a:ext cx="1781925" cy="1372262"/>
              </a:xfrm>
              <a:prstGeom prst="roundRect">
                <a:avLst/>
              </a:prstGeom>
              <a:noFill/>
              <a:ln w="28575">
                <a:solidFill>
                  <a:srgbClr val="0067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ts val="3000"/>
                  </a:lnSpc>
                </a:pPr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xmlns="" id="{11FDBF24-5C86-42A3-8267-0F3043D5A69F}"/>
                  </a:ext>
                </a:extLst>
              </p:cNvPr>
              <p:cNvSpPr/>
              <p:nvPr/>
            </p:nvSpPr>
            <p:spPr>
              <a:xfrm>
                <a:off x="1382656" y="3663157"/>
                <a:ext cx="1578723" cy="113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统筹规划</a:t>
                </a:r>
                <a:endParaRPr lang="en-US" altLang="zh-CN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试点先行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4F878ED6-96F4-42E3-A369-BBA270FA4255}"/>
                </a:ext>
              </a:extLst>
            </p:cNvPr>
            <p:cNvGrpSpPr/>
            <p:nvPr/>
          </p:nvGrpSpPr>
          <p:grpSpPr>
            <a:xfrm>
              <a:off x="2672481" y="1683532"/>
              <a:ext cx="2035161" cy="2393168"/>
              <a:chOff x="1037501" y="3589384"/>
              <a:chExt cx="2035161" cy="2393168"/>
            </a:xfrm>
          </p:grpSpPr>
          <p:grpSp>
            <p:nvGrpSpPr>
              <p:cNvPr id="72" name="组合 35">
                <a:extLst>
                  <a:ext uri="{FF2B5EF4-FFF2-40B4-BE49-F238E27FC236}">
                    <a16:creationId xmlns:a16="http://schemas.microsoft.com/office/drawing/2014/main" xmlns="" id="{6C36F4F6-6B82-42FD-AC31-F9D962BFBCDC}"/>
                  </a:ext>
                </a:extLst>
              </p:cNvPr>
              <p:cNvGrpSpPr/>
              <p:nvPr/>
            </p:nvGrpSpPr>
            <p:grpSpPr>
              <a:xfrm>
                <a:off x="1037501" y="4963646"/>
                <a:ext cx="2035161" cy="421897"/>
                <a:chOff x="1168583" y="1899603"/>
                <a:chExt cx="2035161" cy="421897"/>
              </a:xfrm>
            </p:grpSpPr>
            <p:sp>
              <p:nvSpPr>
                <p:cNvPr id="77" name="矩形 36">
                  <a:extLst>
                    <a:ext uri="{FF2B5EF4-FFF2-40B4-BE49-F238E27FC236}">
                      <a16:creationId xmlns:a16="http://schemas.microsoft.com/office/drawing/2014/main" xmlns="" id="{98DD7FB6-9F48-4D71-9AE7-892247C63F0B}"/>
                    </a:ext>
                  </a:extLst>
                </p:cNvPr>
                <p:cNvSpPr/>
                <p:nvPr/>
              </p:nvSpPr>
              <p:spPr bwMode="auto">
                <a:xfrm>
                  <a:off x="1568000" y="1899603"/>
                  <a:ext cx="1277258" cy="421897"/>
                </a:xfrm>
                <a:prstGeom prst="rect">
                  <a:avLst/>
                </a:pr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0" hangingPunct="0">
                    <a:buFont typeface="Arial" panose="020B0604020202020204" pitchFamily="34" charset="0"/>
                    <a:buNone/>
                    <a:defRPr/>
                  </a:pPr>
                  <a:endParaRPr lang="zh-CN" altLang="en-US" sz="2400" kern="0">
                    <a:solidFill>
                      <a:prstClr val="white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78" name="文本框 37">
                  <a:extLst>
                    <a:ext uri="{FF2B5EF4-FFF2-40B4-BE49-F238E27FC236}">
                      <a16:creationId xmlns:a16="http://schemas.microsoft.com/office/drawing/2014/main" xmlns="" id="{A8CDF45D-0A5F-4055-A616-C28D6D39E7DF}"/>
                    </a:ext>
                  </a:extLst>
                </p:cNvPr>
                <p:cNvSpPr txBox="1"/>
                <p:nvPr/>
              </p:nvSpPr>
              <p:spPr>
                <a:xfrm>
                  <a:off x="1168583" y="1921390"/>
                  <a:ext cx="20351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二</a:t>
                  </a:r>
                </a:p>
              </p:txBody>
            </p:sp>
          </p:grp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FDF2FE39-53D4-418D-AB50-D657D2A69795}"/>
                  </a:ext>
                </a:extLst>
              </p:cNvPr>
              <p:cNvSpPr/>
              <p:nvPr/>
            </p:nvSpPr>
            <p:spPr>
              <a:xfrm>
                <a:off x="1931607" y="5735599"/>
                <a:ext cx="246953" cy="246953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0055B9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等腰三角形 73">
                <a:extLst>
                  <a:ext uri="{FF2B5EF4-FFF2-40B4-BE49-F238E27FC236}">
                    <a16:creationId xmlns:a16="http://schemas.microsoft.com/office/drawing/2014/main" xmlns="" id="{7AB1613B-0ADD-4832-81F0-8EB2867C0E08}"/>
                  </a:ext>
                </a:extLst>
              </p:cNvPr>
              <p:cNvSpPr/>
              <p:nvPr/>
            </p:nvSpPr>
            <p:spPr>
              <a:xfrm>
                <a:off x="1941996" y="5527324"/>
                <a:ext cx="236564" cy="123477"/>
              </a:xfrm>
              <a:prstGeom prst="triangle">
                <a:avLst/>
              </a:prstGeom>
              <a:solidFill>
                <a:srgbClr val="185C6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: 圆角 15">
                <a:extLst>
                  <a:ext uri="{FF2B5EF4-FFF2-40B4-BE49-F238E27FC236}">
                    <a16:creationId xmlns:a16="http://schemas.microsoft.com/office/drawing/2014/main" xmlns="" id="{0D555B7C-77F8-46EE-A1DD-E85F880B4900}"/>
                  </a:ext>
                </a:extLst>
              </p:cNvPr>
              <p:cNvSpPr/>
              <p:nvPr/>
            </p:nvSpPr>
            <p:spPr bwMode="auto">
              <a:xfrm>
                <a:off x="1180451" y="3589384"/>
                <a:ext cx="1781925" cy="1372262"/>
              </a:xfrm>
              <a:prstGeom prst="roundRect">
                <a:avLst/>
              </a:prstGeom>
              <a:noFill/>
              <a:ln w="28575">
                <a:solidFill>
                  <a:srgbClr val="0067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ts val="3000"/>
                  </a:lnSpc>
                </a:pPr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xmlns="" id="{F6CFF897-6C0A-4C71-A670-40D443AC41F3}"/>
                  </a:ext>
                </a:extLst>
              </p:cNvPr>
              <p:cNvSpPr/>
              <p:nvPr/>
            </p:nvSpPr>
            <p:spPr>
              <a:xfrm>
                <a:off x="1383653" y="3675351"/>
                <a:ext cx="1578723" cy="113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一体设计分步实施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xmlns="" id="{FAA9EEE3-5ADA-4E8D-B4FC-0146560BE40A}"/>
                </a:ext>
              </a:extLst>
            </p:cNvPr>
            <p:cNvGrpSpPr/>
            <p:nvPr/>
          </p:nvGrpSpPr>
          <p:grpSpPr>
            <a:xfrm>
              <a:off x="4894754" y="1671338"/>
              <a:ext cx="2035161" cy="2405362"/>
              <a:chOff x="1037501" y="3577190"/>
              <a:chExt cx="2035161" cy="2405362"/>
            </a:xfrm>
          </p:grpSpPr>
          <p:grpSp>
            <p:nvGrpSpPr>
              <p:cNvPr id="80" name="组合 35">
                <a:extLst>
                  <a:ext uri="{FF2B5EF4-FFF2-40B4-BE49-F238E27FC236}">
                    <a16:creationId xmlns:a16="http://schemas.microsoft.com/office/drawing/2014/main" xmlns="" id="{4C2CF228-4FBF-47F6-985E-2AC35068134E}"/>
                  </a:ext>
                </a:extLst>
              </p:cNvPr>
              <p:cNvGrpSpPr/>
              <p:nvPr/>
            </p:nvGrpSpPr>
            <p:grpSpPr>
              <a:xfrm>
                <a:off x="1037501" y="4963646"/>
                <a:ext cx="2035161" cy="421897"/>
                <a:chOff x="1168583" y="1899603"/>
                <a:chExt cx="2035161" cy="421897"/>
              </a:xfrm>
            </p:grpSpPr>
            <p:sp>
              <p:nvSpPr>
                <p:cNvPr id="85" name="矩形 36">
                  <a:extLst>
                    <a:ext uri="{FF2B5EF4-FFF2-40B4-BE49-F238E27FC236}">
                      <a16:creationId xmlns:a16="http://schemas.microsoft.com/office/drawing/2014/main" xmlns="" id="{92B3429F-AE42-4FE3-880A-ADEE5BB7F432}"/>
                    </a:ext>
                  </a:extLst>
                </p:cNvPr>
                <p:cNvSpPr/>
                <p:nvPr/>
              </p:nvSpPr>
              <p:spPr bwMode="auto">
                <a:xfrm>
                  <a:off x="1568000" y="1899603"/>
                  <a:ext cx="1277258" cy="421897"/>
                </a:xfrm>
                <a:prstGeom prst="rect">
                  <a:avLst/>
                </a:pr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0" hangingPunct="0">
                    <a:buFont typeface="Arial" panose="020B0604020202020204" pitchFamily="34" charset="0"/>
                    <a:buNone/>
                    <a:defRPr/>
                  </a:pPr>
                  <a:endParaRPr lang="zh-CN" altLang="en-US" sz="2400" kern="0">
                    <a:solidFill>
                      <a:prstClr val="white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86" name="文本框 37">
                  <a:extLst>
                    <a:ext uri="{FF2B5EF4-FFF2-40B4-BE49-F238E27FC236}">
                      <a16:creationId xmlns:a16="http://schemas.microsoft.com/office/drawing/2014/main" xmlns="" id="{E373110F-9672-4EA9-84D9-53E57F2D2CB5}"/>
                    </a:ext>
                  </a:extLst>
                </p:cNvPr>
                <p:cNvSpPr txBox="1"/>
                <p:nvPr/>
              </p:nvSpPr>
              <p:spPr>
                <a:xfrm>
                  <a:off x="1168583" y="1921390"/>
                  <a:ext cx="20351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三</a:t>
                  </a:r>
                </a:p>
              </p:txBody>
            </p:sp>
          </p:grp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xmlns="" id="{19C6BCE3-F8DE-4704-9DA6-A3A0E0914E6B}"/>
                  </a:ext>
                </a:extLst>
              </p:cNvPr>
              <p:cNvSpPr/>
              <p:nvPr/>
            </p:nvSpPr>
            <p:spPr>
              <a:xfrm>
                <a:off x="1931607" y="5735599"/>
                <a:ext cx="246953" cy="246953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0055B9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等腰三角形 81">
                <a:extLst>
                  <a:ext uri="{FF2B5EF4-FFF2-40B4-BE49-F238E27FC236}">
                    <a16:creationId xmlns:a16="http://schemas.microsoft.com/office/drawing/2014/main" xmlns="" id="{11CC3A91-D65C-4E41-AA1B-FE4140E0F7A6}"/>
                  </a:ext>
                </a:extLst>
              </p:cNvPr>
              <p:cNvSpPr/>
              <p:nvPr/>
            </p:nvSpPr>
            <p:spPr>
              <a:xfrm>
                <a:off x="1941996" y="5527324"/>
                <a:ext cx="236564" cy="123477"/>
              </a:xfrm>
              <a:prstGeom prst="triangle">
                <a:avLst/>
              </a:prstGeom>
              <a:solidFill>
                <a:srgbClr val="185C6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: 圆角 15">
                <a:extLst>
                  <a:ext uri="{FF2B5EF4-FFF2-40B4-BE49-F238E27FC236}">
                    <a16:creationId xmlns:a16="http://schemas.microsoft.com/office/drawing/2014/main" xmlns="" id="{7F9E00A4-68E6-4DC2-AFB2-B888DB945DE7}"/>
                  </a:ext>
                </a:extLst>
              </p:cNvPr>
              <p:cNvSpPr/>
              <p:nvPr/>
            </p:nvSpPr>
            <p:spPr bwMode="auto">
              <a:xfrm>
                <a:off x="1164566" y="3577190"/>
                <a:ext cx="1781925" cy="1372262"/>
              </a:xfrm>
              <a:prstGeom prst="roundRect">
                <a:avLst/>
              </a:prstGeom>
              <a:noFill/>
              <a:ln w="28575">
                <a:solidFill>
                  <a:srgbClr val="0067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ts val="3000"/>
                  </a:lnSpc>
                </a:pPr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xmlns="" id="{AB4E93F3-5EE5-4E4F-84BD-6D57D66EAD12}"/>
                  </a:ext>
                </a:extLst>
              </p:cNvPr>
              <p:cNvSpPr/>
              <p:nvPr/>
            </p:nvSpPr>
            <p:spPr>
              <a:xfrm>
                <a:off x="1367768" y="3663157"/>
                <a:ext cx="1578723" cy="113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多元融合信息共享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xmlns="" id="{0B40CC91-9CC0-4BF2-8327-AF753415077A}"/>
                </a:ext>
              </a:extLst>
            </p:cNvPr>
            <p:cNvGrpSpPr/>
            <p:nvPr/>
          </p:nvGrpSpPr>
          <p:grpSpPr>
            <a:xfrm>
              <a:off x="7117027" y="1683532"/>
              <a:ext cx="2035161" cy="2393168"/>
              <a:chOff x="1037501" y="3589384"/>
              <a:chExt cx="2035161" cy="2393168"/>
            </a:xfrm>
          </p:grpSpPr>
          <p:grpSp>
            <p:nvGrpSpPr>
              <p:cNvPr id="88" name="组合 35">
                <a:extLst>
                  <a:ext uri="{FF2B5EF4-FFF2-40B4-BE49-F238E27FC236}">
                    <a16:creationId xmlns:a16="http://schemas.microsoft.com/office/drawing/2014/main" xmlns="" id="{78F66E15-8A20-4F5F-B5BA-AC3FC02E4C91}"/>
                  </a:ext>
                </a:extLst>
              </p:cNvPr>
              <p:cNvGrpSpPr/>
              <p:nvPr/>
            </p:nvGrpSpPr>
            <p:grpSpPr>
              <a:xfrm>
                <a:off x="1037501" y="4963646"/>
                <a:ext cx="2035161" cy="421897"/>
                <a:chOff x="1168583" y="1899603"/>
                <a:chExt cx="2035161" cy="421897"/>
              </a:xfrm>
            </p:grpSpPr>
            <p:sp>
              <p:nvSpPr>
                <p:cNvPr id="93" name="矩形 36">
                  <a:extLst>
                    <a:ext uri="{FF2B5EF4-FFF2-40B4-BE49-F238E27FC236}">
                      <a16:creationId xmlns:a16="http://schemas.microsoft.com/office/drawing/2014/main" xmlns="" id="{7F289D8D-6F8D-4065-BF65-910CB2AB1962}"/>
                    </a:ext>
                  </a:extLst>
                </p:cNvPr>
                <p:cNvSpPr/>
                <p:nvPr/>
              </p:nvSpPr>
              <p:spPr bwMode="auto">
                <a:xfrm>
                  <a:off x="1568000" y="1899603"/>
                  <a:ext cx="1277258" cy="421897"/>
                </a:xfrm>
                <a:prstGeom prst="rect">
                  <a:avLst/>
                </a:pr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0" hangingPunct="0">
                    <a:buFont typeface="Arial" panose="020B0604020202020204" pitchFamily="34" charset="0"/>
                    <a:buNone/>
                    <a:defRPr/>
                  </a:pPr>
                  <a:endParaRPr lang="zh-CN" altLang="en-US" sz="2400" kern="0">
                    <a:solidFill>
                      <a:prstClr val="white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94" name="文本框 37">
                  <a:extLst>
                    <a:ext uri="{FF2B5EF4-FFF2-40B4-BE49-F238E27FC236}">
                      <a16:creationId xmlns:a16="http://schemas.microsoft.com/office/drawing/2014/main" xmlns="" id="{C3FCD86C-4AFC-44ED-A75B-0D6668F084DD}"/>
                    </a:ext>
                  </a:extLst>
                </p:cNvPr>
                <p:cNvSpPr txBox="1"/>
                <p:nvPr/>
              </p:nvSpPr>
              <p:spPr>
                <a:xfrm>
                  <a:off x="1168583" y="1921390"/>
                  <a:ext cx="20351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四</a:t>
                  </a:r>
                </a:p>
              </p:txBody>
            </p:sp>
          </p:grp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C4E95ACD-881C-4757-84BA-2161B7D2EE59}"/>
                  </a:ext>
                </a:extLst>
              </p:cNvPr>
              <p:cNvSpPr/>
              <p:nvPr/>
            </p:nvSpPr>
            <p:spPr>
              <a:xfrm>
                <a:off x="1931607" y="5735599"/>
                <a:ext cx="246953" cy="246953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0055B9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等腰三角形 89">
                <a:extLst>
                  <a:ext uri="{FF2B5EF4-FFF2-40B4-BE49-F238E27FC236}">
                    <a16:creationId xmlns:a16="http://schemas.microsoft.com/office/drawing/2014/main" xmlns="" id="{FC904BB0-628F-47AB-8180-BFB4C3623AC4}"/>
                  </a:ext>
                </a:extLst>
              </p:cNvPr>
              <p:cNvSpPr/>
              <p:nvPr/>
            </p:nvSpPr>
            <p:spPr>
              <a:xfrm>
                <a:off x="1941996" y="5527324"/>
                <a:ext cx="236564" cy="123477"/>
              </a:xfrm>
              <a:prstGeom prst="triangle">
                <a:avLst/>
              </a:prstGeom>
              <a:solidFill>
                <a:srgbClr val="185C6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: 圆角 15">
                <a:extLst>
                  <a:ext uri="{FF2B5EF4-FFF2-40B4-BE49-F238E27FC236}">
                    <a16:creationId xmlns:a16="http://schemas.microsoft.com/office/drawing/2014/main" xmlns="" id="{6B141595-6E59-4EDD-9BFA-2BD323FFA9C4}"/>
                  </a:ext>
                </a:extLst>
              </p:cNvPr>
              <p:cNvSpPr/>
              <p:nvPr/>
            </p:nvSpPr>
            <p:spPr bwMode="auto">
              <a:xfrm>
                <a:off x="1192785" y="3589384"/>
                <a:ext cx="1781925" cy="1372262"/>
              </a:xfrm>
              <a:prstGeom prst="roundRect">
                <a:avLst/>
              </a:prstGeom>
              <a:noFill/>
              <a:ln w="28575">
                <a:solidFill>
                  <a:srgbClr val="0067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ts val="3000"/>
                  </a:lnSpc>
                </a:pPr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xmlns="" id="{E726536B-7484-4B6B-8CC4-EBC44E89DC29}"/>
                  </a:ext>
                </a:extLst>
              </p:cNvPr>
              <p:cNvSpPr/>
              <p:nvPr/>
            </p:nvSpPr>
            <p:spPr>
              <a:xfrm>
                <a:off x="1395987" y="3675351"/>
                <a:ext cx="1578723" cy="113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智能感应数字传输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xmlns="" id="{B9BC3D5E-C566-41ED-96DE-D956B40C8E5E}"/>
                </a:ext>
              </a:extLst>
            </p:cNvPr>
            <p:cNvGrpSpPr/>
            <p:nvPr/>
          </p:nvGrpSpPr>
          <p:grpSpPr>
            <a:xfrm>
              <a:off x="9323415" y="1652120"/>
              <a:ext cx="2035161" cy="2393554"/>
              <a:chOff x="1037501" y="3588998"/>
              <a:chExt cx="2035161" cy="2393554"/>
            </a:xfrm>
          </p:grpSpPr>
          <p:grpSp>
            <p:nvGrpSpPr>
              <p:cNvPr id="96" name="组合 35">
                <a:extLst>
                  <a:ext uri="{FF2B5EF4-FFF2-40B4-BE49-F238E27FC236}">
                    <a16:creationId xmlns:a16="http://schemas.microsoft.com/office/drawing/2014/main" xmlns="" id="{BE4C94A4-2073-400A-BD90-3AC446A458E1}"/>
                  </a:ext>
                </a:extLst>
              </p:cNvPr>
              <p:cNvGrpSpPr/>
              <p:nvPr/>
            </p:nvGrpSpPr>
            <p:grpSpPr>
              <a:xfrm>
                <a:off x="1037501" y="4963646"/>
                <a:ext cx="2035161" cy="421897"/>
                <a:chOff x="1168583" y="1899603"/>
                <a:chExt cx="2035161" cy="421897"/>
              </a:xfrm>
            </p:grpSpPr>
            <p:sp>
              <p:nvSpPr>
                <p:cNvPr id="101" name="矩形 36">
                  <a:extLst>
                    <a:ext uri="{FF2B5EF4-FFF2-40B4-BE49-F238E27FC236}">
                      <a16:creationId xmlns:a16="http://schemas.microsoft.com/office/drawing/2014/main" xmlns="" id="{2B4CBA05-6F19-4DA4-9588-DBC9D262C144}"/>
                    </a:ext>
                  </a:extLst>
                </p:cNvPr>
                <p:cNvSpPr/>
                <p:nvPr/>
              </p:nvSpPr>
              <p:spPr bwMode="auto">
                <a:xfrm>
                  <a:off x="1568000" y="1899603"/>
                  <a:ext cx="1277258" cy="421897"/>
                </a:xfrm>
                <a:prstGeom prst="rect">
                  <a:avLst/>
                </a:pr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0" hangingPunct="0">
                    <a:buFont typeface="Arial" panose="020B0604020202020204" pitchFamily="34" charset="0"/>
                    <a:buNone/>
                    <a:defRPr/>
                  </a:pPr>
                  <a:endParaRPr lang="zh-CN" altLang="en-US" sz="2400" kern="0">
                    <a:solidFill>
                      <a:prstClr val="white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02" name="文本框 37">
                  <a:extLst>
                    <a:ext uri="{FF2B5EF4-FFF2-40B4-BE49-F238E27FC236}">
                      <a16:creationId xmlns:a16="http://schemas.microsoft.com/office/drawing/2014/main" xmlns="" id="{AD2F69CA-622F-4C92-8F54-8F0086302F3E}"/>
                    </a:ext>
                  </a:extLst>
                </p:cNvPr>
                <p:cNvSpPr txBox="1"/>
                <p:nvPr/>
              </p:nvSpPr>
              <p:spPr>
                <a:xfrm>
                  <a:off x="1168583" y="1921390"/>
                  <a:ext cx="20351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五</a:t>
                  </a:r>
                </a:p>
              </p:txBody>
            </p:sp>
          </p:grp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7E2348F-A62C-4F94-A76E-9D390E94EF51}"/>
                  </a:ext>
                </a:extLst>
              </p:cNvPr>
              <p:cNvSpPr/>
              <p:nvPr/>
            </p:nvSpPr>
            <p:spPr>
              <a:xfrm>
                <a:off x="1931607" y="5735599"/>
                <a:ext cx="246953" cy="246953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0055B9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等腰三角形 97">
                <a:extLst>
                  <a:ext uri="{FF2B5EF4-FFF2-40B4-BE49-F238E27FC236}">
                    <a16:creationId xmlns:a16="http://schemas.microsoft.com/office/drawing/2014/main" xmlns="" id="{DC8C0836-FDE5-48E7-88B6-CD49364351CE}"/>
                  </a:ext>
                </a:extLst>
              </p:cNvPr>
              <p:cNvSpPr/>
              <p:nvPr/>
            </p:nvSpPr>
            <p:spPr>
              <a:xfrm>
                <a:off x="1941996" y="5527324"/>
                <a:ext cx="236564" cy="123477"/>
              </a:xfrm>
              <a:prstGeom prst="triangle">
                <a:avLst/>
              </a:prstGeom>
              <a:solidFill>
                <a:srgbClr val="185C6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: 圆角 15">
                <a:extLst>
                  <a:ext uri="{FF2B5EF4-FFF2-40B4-BE49-F238E27FC236}">
                    <a16:creationId xmlns:a16="http://schemas.microsoft.com/office/drawing/2014/main" xmlns="" id="{C4B76F89-2603-4F52-AEA9-2CA9F2082C13}"/>
                  </a:ext>
                </a:extLst>
              </p:cNvPr>
              <p:cNvSpPr/>
              <p:nvPr/>
            </p:nvSpPr>
            <p:spPr bwMode="auto">
              <a:xfrm>
                <a:off x="1192785" y="3588998"/>
                <a:ext cx="1781925" cy="1372262"/>
              </a:xfrm>
              <a:prstGeom prst="roundRect">
                <a:avLst/>
              </a:prstGeom>
              <a:noFill/>
              <a:ln w="28575">
                <a:solidFill>
                  <a:srgbClr val="0067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ts val="3000"/>
                  </a:lnSpc>
                </a:pPr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xmlns="" id="{5F0CC9AD-870A-4CB4-91CE-DA0929130EBB}"/>
                  </a:ext>
                </a:extLst>
              </p:cNvPr>
              <p:cNvSpPr/>
              <p:nvPr/>
            </p:nvSpPr>
            <p:spPr>
              <a:xfrm>
                <a:off x="1395987" y="3674965"/>
                <a:ext cx="1578723" cy="113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zh-CN" sz="2400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自主分析应急联动</a:t>
                </a:r>
                <a:endParaRPr lang="zh-CN" altLang="en-US" sz="2400" b="1" kern="0" dirty="0">
                  <a:solidFill>
                    <a:srgbClr val="5B9BD5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xmlns="" id="{F5BA8D0C-47B1-40BE-AC3F-72162544FEDD}"/>
                </a:ext>
              </a:extLst>
            </p:cNvPr>
            <p:cNvGrpSpPr/>
            <p:nvPr/>
          </p:nvGrpSpPr>
          <p:grpSpPr>
            <a:xfrm>
              <a:off x="4183980" y="851098"/>
              <a:ext cx="3824039" cy="714325"/>
              <a:chOff x="4038805" y="2547163"/>
              <a:chExt cx="3824039" cy="714325"/>
            </a:xfrm>
          </p:grpSpPr>
          <p:grpSp>
            <p:nvGrpSpPr>
              <p:cNvPr id="104" name="组合 72">
                <a:extLst>
                  <a:ext uri="{FF2B5EF4-FFF2-40B4-BE49-F238E27FC236}">
                    <a16:creationId xmlns:a16="http://schemas.microsoft.com/office/drawing/2014/main" xmlns="" id="{61A17108-3B9D-41E7-97B8-4C87640BE9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8805" y="2583590"/>
                <a:ext cx="3824039" cy="677898"/>
                <a:chOff x="1402287" y="701656"/>
                <a:chExt cx="1849901" cy="779463"/>
              </a:xfrm>
            </p:grpSpPr>
            <p:sp>
              <p:nvSpPr>
                <p:cNvPr id="106" name="AutoShape 5">
                  <a:extLst>
                    <a:ext uri="{FF2B5EF4-FFF2-40B4-BE49-F238E27FC236}">
                      <a16:creationId xmlns:a16="http://schemas.microsoft.com/office/drawing/2014/main" xmlns="" id="{61147A10-2F37-4288-8D80-E16B82A3E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2287" y="701656"/>
                  <a:ext cx="1849901" cy="685825"/>
                </a:xfrm>
                <a:prstGeom prst="roundRect">
                  <a:avLst>
                    <a:gd name="adj" fmla="val 8380"/>
                  </a:avLst>
                </a:prstGeom>
                <a:gradFill rotWithShape="1">
                  <a:gsLst>
                    <a:gs pos="0">
                      <a:srgbClr val="0060C0"/>
                    </a:gs>
                    <a:gs pos="100000">
                      <a:srgbClr val="003B76"/>
                    </a:gs>
                  </a:gsLst>
                  <a:lin ang="5400000" scaled="1"/>
                </a:gradFill>
                <a:ln w="6350" algn="ctr">
                  <a:noFill/>
                  <a:round/>
                  <a:headEnd/>
                  <a:tailEnd/>
                </a:ln>
                <a:effectLst>
                  <a:prstShdw prst="shdw18" dist="17961" dir="13500000">
                    <a:srgbClr val="0060C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wrap="none" anchor="ctr"/>
                <a:lstStyle/>
                <a:p>
                  <a:pPr marL="342900" indent="-342900" algn="ctr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1B40C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zh-CN" altLang="en-US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107" name="Picture 7" descr="投影2">
                  <a:extLst>
                    <a:ext uri="{FF2B5EF4-FFF2-40B4-BE49-F238E27FC236}">
                      <a16:creationId xmlns:a16="http://schemas.microsoft.com/office/drawing/2014/main" xmlns="" id="{6E3F56C6-BA87-4DCA-841D-CEBEC1AB68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8" r="12" b="-1680"/>
                <a:stretch>
                  <a:fillRect/>
                </a:stretch>
              </p:blipFill>
              <p:spPr bwMode="auto">
                <a:xfrm>
                  <a:off x="1455716" y="1411269"/>
                  <a:ext cx="1782762" cy="69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xmlns="" id="{3148EF12-76AF-44E0-BFAD-760272665260}"/>
                  </a:ext>
                </a:extLst>
              </p:cNvPr>
              <p:cNvSpPr/>
              <p:nvPr/>
            </p:nvSpPr>
            <p:spPr>
              <a:xfrm>
                <a:off x="5063690" y="2547163"/>
                <a:ext cx="18261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32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五项原则</a:t>
                </a:r>
                <a:endParaRPr lang="zh-CN" altLang="en-US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24A5287D-6D0D-4E1C-B2D9-3F8F0EC2BFF8}"/>
              </a:ext>
            </a:extLst>
          </p:cNvPr>
          <p:cNvGrpSpPr/>
          <p:nvPr/>
        </p:nvGrpSpPr>
        <p:grpSpPr>
          <a:xfrm>
            <a:off x="2281091" y="4538540"/>
            <a:ext cx="7420685" cy="1989192"/>
            <a:chOff x="2415017" y="4569952"/>
            <a:chExt cx="7420685" cy="1989192"/>
          </a:xfrm>
        </p:grpSpPr>
        <p:sp>
          <p:nvSpPr>
            <p:cNvPr id="108" name="右箭头 2">
              <a:extLst>
                <a:ext uri="{FF2B5EF4-FFF2-40B4-BE49-F238E27FC236}">
                  <a16:creationId xmlns:a16="http://schemas.microsoft.com/office/drawing/2014/main" xmlns="" id="{257E1155-A5D2-45D2-9042-2CE56AAB7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7645" y="5123339"/>
              <a:ext cx="3400425" cy="371360"/>
            </a:xfrm>
            <a:prstGeom prst="rightArrow">
              <a:avLst>
                <a:gd name="adj1" fmla="val 50000"/>
                <a:gd name="adj2" fmla="val 50092"/>
              </a:avLst>
            </a:prstGeom>
            <a:solidFill>
              <a:srgbClr val="1F497D">
                <a:lumMod val="75000"/>
              </a:srgbClr>
            </a:solidFill>
            <a:ln>
              <a:noFill/>
            </a:ln>
            <a:effectLst>
              <a:outerShdw dist="38100" algn="l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9" name="右箭头 3">
              <a:extLst>
                <a:ext uri="{FF2B5EF4-FFF2-40B4-BE49-F238E27FC236}">
                  <a16:creationId xmlns:a16="http://schemas.microsoft.com/office/drawing/2014/main" xmlns="" id="{8BB72486-F52C-42DB-92DE-F9BCFDBB489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03062" y="5680377"/>
              <a:ext cx="3521075" cy="369774"/>
            </a:xfrm>
            <a:prstGeom prst="rightArrow">
              <a:avLst>
                <a:gd name="adj1" fmla="val 50000"/>
                <a:gd name="adj2" fmla="val 50064"/>
              </a:avLst>
            </a:prstGeom>
            <a:solidFill>
              <a:srgbClr val="1F497D">
                <a:lumMod val="75000"/>
              </a:srgbClr>
            </a:solidFill>
            <a:ln>
              <a:noFill/>
            </a:ln>
            <a:effectLst>
              <a:outerShdw dist="38100" algn="l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xmlns="" id="{21E4CD68-C9F3-4FC4-AE95-B5B45C934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017" y="4569952"/>
              <a:ext cx="1988045" cy="198731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dist="38100" algn="l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r>
                <a:rPr lang="zh-CN" altLang="zh-CN" sz="36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微软雅黑"/>
                  <a:cs typeface="+mn-ea"/>
                </a:rPr>
                <a:t>融合改造</a:t>
              </a:r>
              <a:endParaRPr lang="zh-CN" altLang="en-US" sz="36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xmlns="" id="{190F7E7D-9330-44FC-8458-742F25AD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6017" y="4571834"/>
              <a:ext cx="1989685" cy="198731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dist="38100" algn="l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</a:pPr>
              <a:r>
                <a:rPr lang="zh-CN" altLang="zh-CN" sz="36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微软雅黑"/>
                  <a:cs typeface="+mn-ea"/>
                </a:rPr>
                <a:t>全面升级</a:t>
              </a:r>
              <a:endParaRPr lang="zh-CN" altLang="en-US" sz="36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xmlns="" id="{1B38256E-F484-424C-B5DA-C9A98FEA36D9}"/>
                </a:ext>
              </a:extLst>
            </p:cNvPr>
            <p:cNvSpPr/>
            <p:nvPr/>
          </p:nvSpPr>
          <p:spPr>
            <a:xfrm>
              <a:off x="5236521" y="5001156"/>
              <a:ext cx="1989685" cy="1172801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zh-CN" sz="3200" b="1" kern="0" dirty="0">
                  <a:solidFill>
                    <a:srgbClr val="C00000"/>
                  </a:solidFill>
                  <a:latin typeface="Arial"/>
                  <a:ea typeface="微软雅黑"/>
                  <a:cs typeface="+mn-ea"/>
                </a:rPr>
                <a:t>两大路径</a:t>
              </a:r>
              <a:endParaRPr lang="zh-CN" altLang="en-US" sz="3200" b="1" kern="0" dirty="0">
                <a:solidFill>
                  <a:srgbClr val="C00000"/>
                </a:solidFill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5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A819F462-925F-4E12-8247-0E0B50D65327}"/>
              </a:ext>
            </a:extLst>
          </p:cNvPr>
          <p:cNvGrpSpPr/>
          <p:nvPr/>
        </p:nvGrpSpPr>
        <p:grpSpPr>
          <a:xfrm>
            <a:off x="2853249" y="1061991"/>
            <a:ext cx="8478302" cy="733891"/>
            <a:chOff x="3059795" y="2083102"/>
            <a:chExt cx="4273695" cy="2006336"/>
          </a:xfrm>
        </p:grpSpPr>
        <p:sp>
          <p:nvSpPr>
            <p:cNvPr id="63" name="矩形: 圆角 15">
              <a:extLst>
                <a:ext uri="{FF2B5EF4-FFF2-40B4-BE49-F238E27FC236}">
                  <a16:creationId xmlns:a16="http://schemas.microsoft.com/office/drawing/2014/main" xmlns="" id="{C2719A2B-7DB9-4573-BF84-BEC0C819480D}"/>
                </a:ext>
              </a:extLst>
            </p:cNvPr>
            <p:cNvSpPr/>
            <p:nvPr/>
          </p:nvSpPr>
          <p:spPr bwMode="auto">
            <a:xfrm>
              <a:off x="3315579" y="2083102"/>
              <a:ext cx="2896576" cy="2006336"/>
            </a:xfrm>
            <a:prstGeom prst="roundRect">
              <a:avLst/>
            </a:prstGeom>
            <a:noFill/>
            <a:ln w="28575" cap="flat" cmpd="sng" algn="ctr">
              <a:solidFill>
                <a:srgbClr val="0067B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xmlns="" id="{15449749-AAB0-49E4-962D-4E52C9D3AD3B}"/>
                </a:ext>
              </a:extLst>
            </p:cNvPr>
            <p:cNvSpPr txBox="1"/>
            <p:nvPr/>
          </p:nvSpPr>
          <p:spPr>
            <a:xfrm>
              <a:off x="3059795" y="2435909"/>
              <a:ext cx="4273695" cy="1479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500"/>
                </a:lnSpc>
              </a:pPr>
              <a:r>
                <a:rPr kumimoji="0" lang="zh-CN" alt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</a:t>
              </a:r>
              <a:r>
                <a:rPr lang="zh-CN" altLang="zh-CN" sz="32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通过改造</a:t>
              </a:r>
              <a:r>
                <a:rPr lang="zh-CN" altLang="en-US" sz="32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升级实现</a:t>
              </a:r>
              <a:r>
                <a:rPr lang="zh-CN" altLang="zh-CN" sz="3200" b="1" kern="1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五个转变</a:t>
              </a:r>
              <a:endParaRPr lang="en-US" altLang="zh-CN" sz="3200" b="1" kern="1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32925854-2512-4864-93EB-8D0C80D4F781}"/>
              </a:ext>
            </a:extLst>
          </p:cNvPr>
          <p:cNvGrpSpPr/>
          <p:nvPr/>
        </p:nvGrpSpPr>
        <p:grpSpPr>
          <a:xfrm>
            <a:off x="0" y="2325241"/>
            <a:ext cx="12224656" cy="3232707"/>
            <a:chOff x="-32656" y="2309846"/>
            <a:chExt cx="12224656" cy="3232707"/>
          </a:xfrm>
        </p:grpSpPr>
        <p:grpSp>
          <p:nvGrpSpPr>
            <p:cNvPr id="66" name="Group 16">
              <a:extLst>
                <a:ext uri="{FF2B5EF4-FFF2-40B4-BE49-F238E27FC236}">
                  <a16:creationId xmlns:a16="http://schemas.microsoft.com/office/drawing/2014/main" xmlns="" id="{DCDAC64C-DA61-4634-B741-FE8584BF9A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197976" y="2325676"/>
              <a:ext cx="1201427" cy="1660093"/>
              <a:chOff x="3149600" y="2480384"/>
              <a:chExt cx="1201204" cy="1660005"/>
            </a:xfrm>
          </p:grpSpPr>
          <p:sp>
            <p:nvSpPr>
              <p:cNvPr id="118" name="等腰三角形 51">
                <a:extLst>
                  <a:ext uri="{FF2B5EF4-FFF2-40B4-BE49-F238E27FC236}">
                    <a16:creationId xmlns:a16="http://schemas.microsoft.com/office/drawing/2014/main" xmlns="" id="{4E74C109-7BAC-468B-BA23-8B704916BA99}"/>
                  </a:ext>
                </a:extLst>
              </p:cNvPr>
              <p:cNvSpPr/>
              <p:nvPr/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rgbClr val="0070C0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19" name="矩形 52">
                <a:extLst>
                  <a:ext uri="{FF2B5EF4-FFF2-40B4-BE49-F238E27FC236}">
                    <a16:creationId xmlns:a16="http://schemas.microsoft.com/office/drawing/2014/main" xmlns="" id="{EF89771E-0C85-4FF5-B746-E268B23FB693}"/>
                  </a:ext>
                </a:extLst>
              </p:cNvPr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xmlns="" id="{9A600EC1-5A5B-43B7-AFC0-393F3C27BC5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16572" y="2309846"/>
              <a:ext cx="1201424" cy="1660093"/>
              <a:chOff x="3149600" y="2480384"/>
              <a:chExt cx="1201204" cy="1660005"/>
            </a:xfrm>
          </p:grpSpPr>
          <p:sp>
            <p:nvSpPr>
              <p:cNvPr id="116" name="等腰三角形 51">
                <a:extLst>
                  <a:ext uri="{FF2B5EF4-FFF2-40B4-BE49-F238E27FC236}">
                    <a16:creationId xmlns:a16="http://schemas.microsoft.com/office/drawing/2014/main" xmlns="" id="{70B4B6D0-247B-449A-9B28-214E27C98910}"/>
                  </a:ext>
                </a:extLst>
              </p:cNvPr>
              <p:cNvSpPr/>
              <p:nvPr/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rgbClr val="0070C0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17" name="矩形 52">
                <a:extLst>
                  <a:ext uri="{FF2B5EF4-FFF2-40B4-BE49-F238E27FC236}">
                    <a16:creationId xmlns:a16="http://schemas.microsoft.com/office/drawing/2014/main" xmlns="" id="{91296CE5-9D17-41CB-A782-122E0BE39045}"/>
                  </a:ext>
                </a:extLst>
              </p:cNvPr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8" name="Group 7">
              <a:extLst>
                <a:ext uri="{FF2B5EF4-FFF2-40B4-BE49-F238E27FC236}">
                  <a16:creationId xmlns:a16="http://schemas.microsoft.com/office/drawing/2014/main" xmlns="" id="{277149D6-AFE5-4081-8643-683F5E232A2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01202" y="2309846"/>
              <a:ext cx="1201427" cy="1660093"/>
              <a:chOff x="3149600" y="2480384"/>
              <a:chExt cx="1201204" cy="1660005"/>
            </a:xfrm>
          </p:grpSpPr>
          <p:sp>
            <p:nvSpPr>
              <p:cNvPr id="114" name="等腰三角形 51">
                <a:extLst>
                  <a:ext uri="{FF2B5EF4-FFF2-40B4-BE49-F238E27FC236}">
                    <a16:creationId xmlns:a16="http://schemas.microsoft.com/office/drawing/2014/main" xmlns="" id="{7BCEB5D8-AAD8-48EC-84CA-25692348638A}"/>
                  </a:ext>
                </a:extLst>
              </p:cNvPr>
              <p:cNvSpPr/>
              <p:nvPr/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15" name="矩形 52">
                <a:extLst>
                  <a:ext uri="{FF2B5EF4-FFF2-40B4-BE49-F238E27FC236}">
                    <a16:creationId xmlns:a16="http://schemas.microsoft.com/office/drawing/2014/main" xmlns="" id="{0129A72C-CCCF-45DE-B525-827190D71162}"/>
                  </a:ext>
                </a:extLst>
              </p:cNvPr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9" name="Group 13">
              <a:extLst>
                <a:ext uri="{FF2B5EF4-FFF2-40B4-BE49-F238E27FC236}">
                  <a16:creationId xmlns:a16="http://schemas.microsoft.com/office/drawing/2014/main" xmlns="" id="{75DCFD5A-4A67-4B77-84A2-58174D9CD5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598635" y="2355089"/>
              <a:ext cx="1201424" cy="1660093"/>
              <a:chOff x="3149600" y="2480384"/>
              <a:chExt cx="1201204" cy="1660005"/>
            </a:xfrm>
          </p:grpSpPr>
          <p:sp>
            <p:nvSpPr>
              <p:cNvPr id="112" name="等腰三角形 51">
                <a:extLst>
                  <a:ext uri="{FF2B5EF4-FFF2-40B4-BE49-F238E27FC236}">
                    <a16:creationId xmlns:a16="http://schemas.microsoft.com/office/drawing/2014/main" xmlns="" id="{A77F5B0F-002C-46CD-B2CC-F54083445E68}"/>
                  </a:ext>
                </a:extLst>
              </p:cNvPr>
              <p:cNvSpPr/>
              <p:nvPr/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13" name="矩形 52">
                <a:extLst>
                  <a:ext uri="{FF2B5EF4-FFF2-40B4-BE49-F238E27FC236}">
                    <a16:creationId xmlns:a16="http://schemas.microsoft.com/office/drawing/2014/main" xmlns="" id="{0A5C3026-8C2D-4CDC-AC3B-E9E93BA00067}"/>
                  </a:ext>
                </a:extLst>
              </p:cNvPr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xmlns="" id="{6CDAD3F4-8D0A-4AA1-B7A3-45DD149062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98304" y="2373257"/>
              <a:ext cx="1201427" cy="1660093"/>
              <a:chOff x="3149600" y="2480384"/>
              <a:chExt cx="1201204" cy="1660005"/>
            </a:xfrm>
          </p:grpSpPr>
          <p:sp>
            <p:nvSpPr>
              <p:cNvPr id="110" name="等腰三角形 51">
                <a:extLst>
                  <a:ext uri="{FF2B5EF4-FFF2-40B4-BE49-F238E27FC236}">
                    <a16:creationId xmlns:a16="http://schemas.microsoft.com/office/drawing/2014/main" xmlns="" id="{EEC65C0F-8FDF-4064-B0AD-D8F55184A0FE}"/>
                  </a:ext>
                </a:extLst>
              </p:cNvPr>
              <p:cNvSpPr/>
              <p:nvPr/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rgbClr val="0070C0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矩形 52">
                <a:extLst>
                  <a:ext uri="{FF2B5EF4-FFF2-40B4-BE49-F238E27FC236}">
                    <a16:creationId xmlns:a16="http://schemas.microsoft.com/office/drawing/2014/main" xmlns="" id="{DAE141AA-E4C4-4731-B144-649026F1CFAD}"/>
                  </a:ext>
                </a:extLst>
              </p:cNvPr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487" kern="0">
                  <a:solidFill>
                    <a:sysClr val="window" lastClr="FFFFFF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xmlns="" id="{7A8E8016-DDCD-41E4-86B9-111EA975D0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2656" y="4258110"/>
              <a:ext cx="12224656" cy="89814"/>
              <a:chOff x="1765833" y="4036682"/>
              <a:chExt cx="8630607" cy="50962"/>
            </a:xfrm>
          </p:grpSpPr>
          <p:sp>
            <p:nvSpPr>
              <p:cNvPr id="104" name="Rectangle 20">
                <a:extLst>
                  <a:ext uri="{FF2B5EF4-FFF2-40B4-BE49-F238E27FC236}">
                    <a16:creationId xmlns:a16="http://schemas.microsoft.com/office/drawing/2014/main" xmlns="" id="{5B85E9DE-2169-4A7A-9E13-0BDBB464192F}"/>
                  </a:ext>
                </a:extLst>
              </p:cNvPr>
              <p:cNvSpPr/>
              <p:nvPr/>
            </p:nvSpPr>
            <p:spPr>
              <a:xfrm>
                <a:off x="3197653" y="4036682"/>
                <a:ext cx="1439758" cy="5096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600" kern="0">
                  <a:solidFill>
                    <a:prstClr val="white"/>
                  </a:solidFill>
                  <a:latin typeface="Arial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105" name="Rectangle 21">
                <a:extLst>
                  <a:ext uri="{FF2B5EF4-FFF2-40B4-BE49-F238E27FC236}">
                    <a16:creationId xmlns:a16="http://schemas.microsoft.com/office/drawing/2014/main" xmlns="" id="{7A07E827-23E9-4F12-A0BB-D916E6F4CDF2}"/>
                  </a:ext>
                </a:extLst>
              </p:cNvPr>
              <p:cNvSpPr/>
              <p:nvPr/>
            </p:nvSpPr>
            <p:spPr>
              <a:xfrm>
                <a:off x="4640586" y="4036682"/>
                <a:ext cx="1439757" cy="5096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600" kern="0">
                  <a:solidFill>
                    <a:prstClr val="white"/>
                  </a:solidFill>
                  <a:latin typeface="Arial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106" name="Rectangle 22">
                <a:extLst>
                  <a:ext uri="{FF2B5EF4-FFF2-40B4-BE49-F238E27FC236}">
                    <a16:creationId xmlns:a16="http://schemas.microsoft.com/office/drawing/2014/main" xmlns="" id="{6764340A-6F4D-413D-B092-DC3CB5DDB06A}"/>
                  </a:ext>
                </a:extLst>
              </p:cNvPr>
              <p:cNvSpPr/>
              <p:nvPr/>
            </p:nvSpPr>
            <p:spPr>
              <a:xfrm>
                <a:off x="6073993" y="4036682"/>
                <a:ext cx="1439758" cy="5096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600" kern="0">
                  <a:solidFill>
                    <a:prstClr val="white"/>
                  </a:solidFill>
                  <a:latin typeface="Arial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107" name="Rectangle 23">
                <a:extLst>
                  <a:ext uri="{FF2B5EF4-FFF2-40B4-BE49-F238E27FC236}">
                    <a16:creationId xmlns:a16="http://schemas.microsoft.com/office/drawing/2014/main" xmlns="" id="{8FCE6E9E-C4DF-4392-AA38-A851E413333E}"/>
                  </a:ext>
                </a:extLst>
              </p:cNvPr>
              <p:cNvSpPr/>
              <p:nvPr/>
            </p:nvSpPr>
            <p:spPr>
              <a:xfrm>
                <a:off x="7516926" y="4036682"/>
                <a:ext cx="1439757" cy="5096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600" kern="0">
                  <a:solidFill>
                    <a:prstClr val="white"/>
                  </a:solidFill>
                  <a:latin typeface="Arial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108" name="Rectangle 24">
                <a:extLst>
                  <a:ext uri="{FF2B5EF4-FFF2-40B4-BE49-F238E27FC236}">
                    <a16:creationId xmlns:a16="http://schemas.microsoft.com/office/drawing/2014/main" xmlns="" id="{45D026F4-C7D6-4F60-B4D4-4560D22FB679}"/>
                  </a:ext>
                </a:extLst>
              </p:cNvPr>
              <p:cNvSpPr/>
              <p:nvPr/>
            </p:nvSpPr>
            <p:spPr>
              <a:xfrm>
                <a:off x="1765833" y="4036682"/>
                <a:ext cx="1439758" cy="5096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600" kern="0">
                  <a:solidFill>
                    <a:prstClr val="white"/>
                  </a:solidFill>
                  <a:latin typeface="Arial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109" name="Rectangle 25">
                <a:extLst>
                  <a:ext uri="{FF2B5EF4-FFF2-40B4-BE49-F238E27FC236}">
                    <a16:creationId xmlns:a16="http://schemas.microsoft.com/office/drawing/2014/main" xmlns="" id="{080D9538-D155-455A-8638-B231466EBA72}"/>
                  </a:ext>
                </a:extLst>
              </p:cNvPr>
              <p:cNvSpPr/>
              <p:nvPr/>
            </p:nvSpPr>
            <p:spPr>
              <a:xfrm>
                <a:off x="8956682" y="4036682"/>
                <a:ext cx="1439758" cy="5096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600" kern="0">
                  <a:solidFill>
                    <a:prstClr val="white"/>
                  </a:solidFill>
                  <a:latin typeface="Arial"/>
                  <a:ea typeface="Roboto" panose="02000000000000000000" pitchFamily="2" charset="0"/>
                  <a:cs typeface="Helvetica Neue"/>
                </a:endParaRPr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xmlns="" id="{78058413-CC19-4A79-BEF4-157773B2AD7D}"/>
                </a:ext>
              </a:extLst>
            </p:cNvPr>
            <p:cNvGrpSpPr/>
            <p:nvPr/>
          </p:nvGrpSpPr>
          <p:grpSpPr>
            <a:xfrm>
              <a:off x="632786" y="3782161"/>
              <a:ext cx="11194705" cy="935064"/>
              <a:chOff x="632786" y="3782161"/>
              <a:chExt cx="11194705" cy="935064"/>
            </a:xfrm>
          </p:grpSpPr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xmlns="" id="{2D31A89D-2A66-4407-9F2B-E58B0EE6EB62}"/>
                  </a:ext>
                </a:extLst>
              </p:cNvPr>
              <p:cNvGrpSpPr/>
              <p:nvPr/>
            </p:nvGrpSpPr>
            <p:grpSpPr>
              <a:xfrm>
                <a:off x="1200268" y="3845799"/>
                <a:ext cx="860638" cy="860638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2" name="同心圆 68">
                  <a:extLst>
                    <a:ext uri="{FF2B5EF4-FFF2-40B4-BE49-F238E27FC236}">
                      <a16:creationId xmlns:a16="http://schemas.microsoft.com/office/drawing/2014/main" xmlns="" id="{3428255D-B72D-4862-98F1-0EE0A56CB48F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2487" kern="0">
                    <a:solidFill>
                      <a:prstClr val="black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椭圆 102">
                  <a:extLst>
                    <a:ext uri="{FF2B5EF4-FFF2-40B4-BE49-F238E27FC236}">
                      <a16:creationId xmlns:a16="http://schemas.microsoft.com/office/drawing/2014/main" xmlns="" id="{5C4A3577-8931-438D-82E2-1EA43DE7CB7E}"/>
                    </a:ext>
                  </a:extLst>
                </p:cNvPr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2487" kern="0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</p:grpSp>
          <p:sp>
            <p:nvSpPr>
              <p:cNvPr id="81" name="Text Placeholder 2">
                <a:extLst>
                  <a:ext uri="{FF2B5EF4-FFF2-40B4-BE49-F238E27FC236}">
                    <a16:creationId xmlns:a16="http://schemas.microsoft.com/office/drawing/2014/main" xmlns="" id="{8AFFE1CD-49E5-4C16-9CD6-571FD315660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32786" y="4051425"/>
                <a:ext cx="2031059" cy="35780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rgbClr val="0070C0"/>
                  </a:buClr>
                  <a:buSzPct val="80000"/>
                  <a:buFont typeface="Corbel" pitchFamily="34" charset="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en-AU" sz="24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xmlns="" id="{93A219B3-A815-49CC-8453-59C82014B224}"/>
                  </a:ext>
                </a:extLst>
              </p:cNvPr>
              <p:cNvGrpSpPr/>
              <p:nvPr/>
            </p:nvGrpSpPr>
            <p:grpSpPr>
              <a:xfrm>
                <a:off x="2820593" y="3827015"/>
                <a:ext cx="2031060" cy="860638"/>
                <a:chOff x="3780546" y="3944599"/>
                <a:chExt cx="2031060" cy="860638"/>
              </a:xfrm>
            </p:grpSpPr>
            <p:grpSp>
              <p:nvGrpSpPr>
                <p:cNvPr id="98" name="组合 97">
                  <a:extLst>
                    <a:ext uri="{FF2B5EF4-FFF2-40B4-BE49-F238E27FC236}">
                      <a16:creationId xmlns:a16="http://schemas.microsoft.com/office/drawing/2014/main" xmlns="" id="{08C35A93-2E63-41BF-A051-376C45823857}"/>
                    </a:ext>
                  </a:extLst>
                </p:cNvPr>
                <p:cNvGrpSpPr/>
                <p:nvPr/>
              </p:nvGrpSpPr>
              <p:grpSpPr>
                <a:xfrm>
                  <a:off x="4367464" y="3944599"/>
                  <a:ext cx="860638" cy="860638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100" name="同心圆 82">
                    <a:extLst>
                      <a:ext uri="{FF2B5EF4-FFF2-40B4-BE49-F238E27FC236}">
                        <a16:creationId xmlns:a16="http://schemas.microsoft.com/office/drawing/2014/main" xmlns="" id="{7B68FC5D-3C3C-4106-BD53-2879798F5A33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black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101" name="椭圆 100">
                    <a:extLst>
                      <a:ext uri="{FF2B5EF4-FFF2-40B4-BE49-F238E27FC236}">
                        <a16:creationId xmlns:a16="http://schemas.microsoft.com/office/drawing/2014/main" xmlns="" id="{B5DEB0F7-91A1-4A98-994F-5F91BF57084E}"/>
                      </a:ext>
                    </a:extLst>
                  </p:cNvPr>
                  <p:cNvSpPr/>
                  <p:nvPr/>
                </p:nvSpPr>
                <p:spPr>
                  <a:xfrm>
                    <a:off x="392113" y="760414"/>
                    <a:ext cx="3825873" cy="3825873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 dirty="0">
                      <a:solidFill>
                        <a:prstClr val="white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  <p:sp>
              <p:nvSpPr>
                <p:cNvPr id="99" name="Text Placeholder 2">
                  <a:extLst>
                    <a:ext uri="{FF2B5EF4-FFF2-40B4-BE49-F238E27FC236}">
                      <a16:creationId xmlns:a16="http://schemas.microsoft.com/office/drawing/2014/main" xmlns="" id="{84779D80-C8B0-43D7-9A64-3809C13D4EC6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780546" y="4178009"/>
                  <a:ext cx="2031060" cy="35780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buClr>
                      <a:srgbClr val="0070C0"/>
                    </a:buClr>
                    <a:buSzPct val="80000"/>
                  </a:pPr>
                  <a:r>
                    <a:rPr lang="en-US" altLang="zh-CN" sz="2400" b="1" dirty="0">
                      <a:solidFill>
                        <a:srgbClr val="0070C0"/>
                      </a:solidFill>
                      <a:latin typeface="微软雅黑" pitchFamily="34" charset="-122"/>
                      <a:ea typeface="微软雅黑" pitchFamily="34" charset="-122"/>
                    </a:rPr>
                    <a:t>2</a:t>
                  </a:r>
                  <a:endParaRPr lang="en-AU" altLang="zh-CN" sz="2400" b="1" dirty="0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xmlns="" id="{4EE6091E-FAD4-4C67-9D22-F89AE70FDBC3}"/>
                  </a:ext>
                </a:extLst>
              </p:cNvPr>
              <p:cNvGrpSpPr/>
              <p:nvPr/>
            </p:nvGrpSpPr>
            <p:grpSpPr>
              <a:xfrm>
                <a:off x="5156700" y="3827015"/>
                <a:ext cx="2031060" cy="860638"/>
                <a:chOff x="6793943" y="3957511"/>
                <a:chExt cx="2031060" cy="860638"/>
              </a:xfrm>
            </p:grpSpPr>
            <p:grpSp>
              <p:nvGrpSpPr>
                <p:cNvPr id="94" name="组合 93">
                  <a:extLst>
                    <a:ext uri="{FF2B5EF4-FFF2-40B4-BE49-F238E27FC236}">
                      <a16:creationId xmlns:a16="http://schemas.microsoft.com/office/drawing/2014/main" xmlns="" id="{32AD303F-81A0-48AC-A649-D5A9B9F6930F}"/>
                    </a:ext>
                  </a:extLst>
                </p:cNvPr>
                <p:cNvGrpSpPr/>
                <p:nvPr/>
              </p:nvGrpSpPr>
              <p:grpSpPr>
                <a:xfrm>
                  <a:off x="7380169" y="3957511"/>
                  <a:ext cx="860638" cy="860638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96" name="同心圆 95">
                    <a:extLst>
                      <a:ext uri="{FF2B5EF4-FFF2-40B4-BE49-F238E27FC236}">
                        <a16:creationId xmlns:a16="http://schemas.microsoft.com/office/drawing/2014/main" xmlns="" id="{AA6E5DA2-7E54-49EA-9D14-EEF953851DD4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black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97" name="椭圆 96">
                    <a:extLst>
                      <a:ext uri="{FF2B5EF4-FFF2-40B4-BE49-F238E27FC236}">
                        <a16:creationId xmlns:a16="http://schemas.microsoft.com/office/drawing/2014/main" xmlns="" id="{A2CEFA1F-B778-4F8B-8C67-2DC2703F94DF}"/>
                      </a:ext>
                    </a:extLst>
                  </p:cNvPr>
                  <p:cNvSpPr/>
                  <p:nvPr/>
                </p:nvSpPr>
                <p:spPr>
                  <a:xfrm>
                    <a:off x="392112" y="760412"/>
                    <a:ext cx="3825874" cy="3825874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white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  <p:sp>
              <p:nvSpPr>
                <p:cNvPr id="95" name="Text Placeholder 2">
                  <a:extLst>
                    <a:ext uri="{FF2B5EF4-FFF2-40B4-BE49-F238E27FC236}">
                      <a16:creationId xmlns:a16="http://schemas.microsoft.com/office/drawing/2014/main" xmlns="" id="{2B848418-7AD1-474E-9D60-0D5E19854B73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6793943" y="4139048"/>
                  <a:ext cx="2031060" cy="35780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buClr>
                      <a:srgbClr val="0070C0"/>
                    </a:buClr>
                    <a:buSzPct val="80000"/>
                  </a:pPr>
                  <a:r>
                    <a:rPr lang="en-US" altLang="zh-CN" sz="2400" b="1" dirty="0">
                      <a:solidFill>
                        <a:srgbClr val="0070C0"/>
                      </a:solidFill>
                      <a:latin typeface="微软雅黑" pitchFamily="34" charset="-122"/>
                      <a:ea typeface="微软雅黑" pitchFamily="34" charset="-122"/>
                    </a:rPr>
                    <a:t>3</a:t>
                  </a:r>
                  <a:endParaRPr lang="en-AU" altLang="zh-CN" sz="2400" b="1" dirty="0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xmlns="" id="{3C3D83D9-240E-4F2A-AAE1-771FABBA3E90}"/>
                  </a:ext>
                </a:extLst>
              </p:cNvPr>
              <p:cNvGrpSpPr/>
              <p:nvPr/>
            </p:nvGrpSpPr>
            <p:grpSpPr>
              <a:xfrm>
                <a:off x="7539232" y="3856587"/>
                <a:ext cx="2031060" cy="860638"/>
                <a:chOff x="9716737" y="3944599"/>
                <a:chExt cx="2031060" cy="860638"/>
              </a:xfrm>
            </p:grpSpPr>
            <p:grpSp>
              <p:nvGrpSpPr>
                <p:cNvPr id="90" name="组合 89">
                  <a:extLst>
                    <a:ext uri="{FF2B5EF4-FFF2-40B4-BE49-F238E27FC236}">
                      <a16:creationId xmlns:a16="http://schemas.microsoft.com/office/drawing/2014/main" xmlns="" id="{28D822A5-0305-4872-A561-349F76C84DF8}"/>
                    </a:ext>
                  </a:extLst>
                </p:cNvPr>
                <p:cNvGrpSpPr/>
                <p:nvPr/>
              </p:nvGrpSpPr>
              <p:grpSpPr>
                <a:xfrm>
                  <a:off x="10301948" y="3944599"/>
                  <a:ext cx="860638" cy="860638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92" name="同心圆 125">
                    <a:extLst>
                      <a:ext uri="{FF2B5EF4-FFF2-40B4-BE49-F238E27FC236}">
                        <a16:creationId xmlns:a16="http://schemas.microsoft.com/office/drawing/2014/main" xmlns="" id="{638352E2-BB43-4ADE-BA55-9F3633B78AF6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black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93" name="椭圆 92">
                    <a:extLst>
                      <a:ext uri="{FF2B5EF4-FFF2-40B4-BE49-F238E27FC236}">
                        <a16:creationId xmlns:a16="http://schemas.microsoft.com/office/drawing/2014/main" xmlns="" id="{859CABD3-D03A-4307-B66B-4A15714E1163}"/>
                      </a:ext>
                    </a:extLst>
                  </p:cNvPr>
                  <p:cNvSpPr/>
                  <p:nvPr/>
                </p:nvSpPr>
                <p:spPr>
                  <a:xfrm>
                    <a:off x="392112" y="760412"/>
                    <a:ext cx="3825874" cy="3825874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white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  <p:sp>
              <p:nvSpPr>
                <p:cNvPr id="91" name="Text Placeholder 2">
                  <a:extLst>
                    <a:ext uri="{FF2B5EF4-FFF2-40B4-BE49-F238E27FC236}">
                      <a16:creationId xmlns:a16="http://schemas.microsoft.com/office/drawing/2014/main" xmlns="" id="{62A9DC45-98FB-473F-96E9-BCBB9F2C751B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9716737" y="4130754"/>
                  <a:ext cx="2031060" cy="35780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buClr>
                      <a:srgbClr val="0070C0"/>
                    </a:buClr>
                    <a:buSzPct val="80000"/>
                  </a:pPr>
                  <a:r>
                    <a:rPr lang="en-US" altLang="zh-CN" sz="2400" b="1" dirty="0">
                      <a:solidFill>
                        <a:srgbClr val="0070C0"/>
                      </a:solidFill>
                      <a:latin typeface="微软雅黑" pitchFamily="34" charset="-122"/>
                      <a:ea typeface="微软雅黑" pitchFamily="34" charset="-122"/>
                    </a:rPr>
                    <a:t>4</a:t>
                  </a:r>
                  <a:endParaRPr lang="en-AU" altLang="zh-CN" sz="2400" b="1" dirty="0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xmlns="" id="{994B9738-AE2A-451A-A943-DBEC1F5CE056}"/>
                  </a:ext>
                </a:extLst>
              </p:cNvPr>
              <p:cNvGrpSpPr/>
              <p:nvPr/>
            </p:nvGrpSpPr>
            <p:grpSpPr>
              <a:xfrm>
                <a:off x="9796431" y="3782161"/>
                <a:ext cx="2031060" cy="860638"/>
                <a:chOff x="9716737" y="3944599"/>
                <a:chExt cx="2031060" cy="860638"/>
              </a:xfrm>
            </p:grpSpPr>
            <p:grpSp>
              <p:nvGrpSpPr>
                <p:cNvPr id="86" name="组合 85">
                  <a:extLst>
                    <a:ext uri="{FF2B5EF4-FFF2-40B4-BE49-F238E27FC236}">
                      <a16:creationId xmlns:a16="http://schemas.microsoft.com/office/drawing/2014/main" xmlns="" id="{FED7DF70-B02E-40EF-90FC-B4BFFBEE69F6}"/>
                    </a:ext>
                  </a:extLst>
                </p:cNvPr>
                <p:cNvGrpSpPr/>
                <p:nvPr/>
              </p:nvGrpSpPr>
              <p:grpSpPr>
                <a:xfrm>
                  <a:off x="10301948" y="3944599"/>
                  <a:ext cx="860638" cy="860638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88" name="同心圆 125">
                    <a:extLst>
                      <a:ext uri="{FF2B5EF4-FFF2-40B4-BE49-F238E27FC236}">
                        <a16:creationId xmlns:a16="http://schemas.microsoft.com/office/drawing/2014/main" xmlns="" id="{8EDDC95E-A57D-483B-9A0D-9F090DB538C7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black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89" name="椭圆 88">
                    <a:extLst>
                      <a:ext uri="{FF2B5EF4-FFF2-40B4-BE49-F238E27FC236}">
                        <a16:creationId xmlns:a16="http://schemas.microsoft.com/office/drawing/2014/main" xmlns="" id="{48ABE3CC-0B9D-466B-AB17-A68DFF287D71}"/>
                      </a:ext>
                    </a:extLst>
                  </p:cNvPr>
                  <p:cNvSpPr/>
                  <p:nvPr/>
                </p:nvSpPr>
                <p:spPr>
                  <a:xfrm>
                    <a:off x="392112" y="760412"/>
                    <a:ext cx="3825874" cy="3825874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zh-CN" altLang="en-US" sz="2487" kern="0">
                      <a:solidFill>
                        <a:prstClr val="white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  <p:sp>
              <p:nvSpPr>
                <p:cNvPr id="87" name="Text Placeholder 2">
                  <a:extLst>
                    <a:ext uri="{FF2B5EF4-FFF2-40B4-BE49-F238E27FC236}">
                      <a16:creationId xmlns:a16="http://schemas.microsoft.com/office/drawing/2014/main" xmlns="" id="{65D86CF8-5EA8-4281-A7BD-98285F5B84E6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9716737" y="4130754"/>
                  <a:ext cx="2031060" cy="35780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buClr>
                      <a:srgbClr val="0070C0"/>
                    </a:buClr>
                    <a:buSzPct val="80000"/>
                  </a:pPr>
                  <a:r>
                    <a:rPr lang="en-US" altLang="zh-CN" sz="2400" b="1" dirty="0">
                      <a:solidFill>
                        <a:srgbClr val="0070C0"/>
                      </a:solidFill>
                      <a:latin typeface="微软雅黑" pitchFamily="34" charset="-122"/>
                      <a:ea typeface="微软雅黑" pitchFamily="34" charset="-122"/>
                    </a:rPr>
                    <a:t>5</a:t>
                  </a:r>
                  <a:endParaRPr lang="en-AU" altLang="zh-CN" sz="2400" b="1" dirty="0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xmlns="" id="{AC5A4814-3F00-4489-9292-751FCEACBB21}"/>
                </a:ext>
              </a:extLst>
            </p:cNvPr>
            <p:cNvGrpSpPr/>
            <p:nvPr/>
          </p:nvGrpSpPr>
          <p:grpSpPr>
            <a:xfrm>
              <a:off x="382392" y="4969728"/>
              <a:ext cx="11413352" cy="572825"/>
              <a:chOff x="382392" y="4969728"/>
              <a:chExt cx="11413352" cy="572825"/>
            </a:xfrm>
          </p:grpSpPr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xmlns="" id="{AEF9B7F7-ABF3-48B3-8A33-F0F50AED67EA}"/>
                  </a:ext>
                </a:extLst>
              </p:cNvPr>
              <p:cNvGrpSpPr/>
              <p:nvPr/>
            </p:nvGrpSpPr>
            <p:grpSpPr>
              <a:xfrm>
                <a:off x="382392" y="4969728"/>
                <a:ext cx="8895769" cy="572825"/>
                <a:chOff x="533993" y="5068528"/>
                <a:chExt cx="8895769" cy="572825"/>
              </a:xfrm>
            </p:grpSpPr>
            <p:sp>
              <p:nvSpPr>
                <p:cNvPr id="76" name="Text Placeholder 2">
                  <a:extLst>
                    <a:ext uri="{FF2B5EF4-FFF2-40B4-BE49-F238E27FC236}">
                      <a16:creationId xmlns:a16="http://schemas.microsoft.com/office/drawing/2014/main" xmlns="" id="{E02A182E-4BFC-4A35-9203-80EC89932633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533993" y="5074420"/>
                  <a:ext cx="2271790" cy="56241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lnSpc>
                      <a:spcPts val="3000"/>
                    </a:lnSpc>
                  </a:pPr>
                  <a:r>
                    <a:rPr lang="zh-CN" altLang="zh-CN" sz="2000" b="1" kern="100" dirty="0">
                      <a:solidFill>
                        <a:srgbClr val="1F497D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安全监控由分散采集控制向关联分析</a:t>
                  </a:r>
                  <a:endParaRPr lang="en-US" altLang="zh-CN" sz="2000" b="1" kern="10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 Placeholder 2">
                  <a:extLst>
                    <a:ext uri="{FF2B5EF4-FFF2-40B4-BE49-F238E27FC236}">
                      <a16:creationId xmlns:a16="http://schemas.microsoft.com/office/drawing/2014/main" xmlns="" id="{FCE06842-4679-4876-B67E-450722677C56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2972194" y="5078942"/>
                  <a:ext cx="2031060" cy="56241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lnSpc>
                      <a:spcPts val="3000"/>
                    </a:lnSpc>
                  </a:pPr>
                  <a:r>
                    <a:rPr lang="zh-CN" altLang="zh-CN" sz="2000" b="1" kern="100" dirty="0">
                      <a:solidFill>
                        <a:srgbClr val="1F497D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由模拟传输向数字传输</a:t>
                  </a:r>
                  <a:endParaRPr lang="en-US" altLang="zh-CN" sz="2000" b="1" kern="10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 Placeholder 2">
                  <a:extLst>
                    <a:ext uri="{FF2B5EF4-FFF2-40B4-BE49-F238E27FC236}">
                      <a16:creationId xmlns:a16="http://schemas.microsoft.com/office/drawing/2014/main" xmlns="" id="{1E0761E5-D715-4353-8B4D-19CB27BE4344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5231167" y="5078942"/>
                  <a:ext cx="2202290" cy="56241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lnSpc>
                      <a:spcPts val="3000"/>
                    </a:lnSpc>
                  </a:pPr>
                  <a:r>
                    <a:rPr lang="zh-CN" altLang="zh-CN" sz="2000" b="1" kern="100" dirty="0">
                      <a:solidFill>
                        <a:srgbClr val="1F497D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由监测监控向监控预警一体化</a:t>
                  </a:r>
                  <a:endParaRPr lang="en-US" altLang="zh-CN" sz="2000" b="1" kern="10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 Placeholder 2">
                  <a:extLst>
                    <a:ext uri="{FF2B5EF4-FFF2-40B4-BE49-F238E27FC236}">
                      <a16:creationId xmlns:a16="http://schemas.microsoft.com/office/drawing/2014/main" xmlns="" id="{1748DF9B-85CC-415C-B29E-64E05F240F57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7632474" y="5068528"/>
                  <a:ext cx="1797288" cy="56241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charset="0"/>
                      <a:ea typeface="MS PGothic" pitchFamily="34" charset="-128"/>
                    </a:defRPr>
                  </a:lvl9pPr>
                </a:lstStyle>
                <a:p>
                  <a:pPr algn="ctr">
                    <a:lnSpc>
                      <a:spcPts val="3000"/>
                    </a:lnSpc>
                  </a:pPr>
                  <a:r>
                    <a:rPr lang="zh-CN" altLang="zh-CN" sz="2000" b="1" kern="100" dirty="0">
                      <a:solidFill>
                        <a:srgbClr val="1F497D">
                          <a:lumMod val="7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由专网独立运行向多系统融合联动</a:t>
                  </a:r>
                  <a:endParaRPr lang="en-US" altLang="zh-CN" sz="2000" b="1" kern="10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5" name="Text Placeholder 2">
                <a:extLst>
                  <a:ext uri="{FF2B5EF4-FFF2-40B4-BE49-F238E27FC236}">
                    <a16:creationId xmlns:a16="http://schemas.microsoft.com/office/drawing/2014/main" xmlns="" id="{93868B6E-2645-41D8-A819-BF67DF1B3D2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756428" y="4975619"/>
                <a:ext cx="2039316" cy="56241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ts val="3000"/>
                  </a:lnSpc>
                </a:pPr>
                <a:r>
                  <a:rPr lang="zh-CN" altLang="zh-CN" sz="2000" b="1" kern="100" dirty="0">
                    <a:solidFill>
                      <a:srgbClr val="1F497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由人工盯守向数据化、集成化、远程化监控</a:t>
                </a:r>
                <a:endParaRPr lang="en-US" altLang="zh-CN" sz="2000" b="1" kern="100" dirty="0">
                  <a:solidFill>
                    <a:srgbClr val="1F497D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13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</TotalTime>
  <Words>3595</Words>
  <Application>Microsoft Office PowerPoint</Application>
  <PresentationFormat>宽屏</PresentationFormat>
  <Paragraphs>278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Helvetica Neue</vt:lpstr>
      <vt:lpstr>맑은 고딕</vt:lpstr>
      <vt:lpstr>Roboto</vt:lpstr>
      <vt:lpstr>等线</vt:lpstr>
      <vt:lpstr>等线 Light</vt:lpstr>
      <vt:lpstr>经典特黑简</vt:lpstr>
      <vt:lpstr>宋体</vt:lpstr>
      <vt:lpstr>宋体</vt:lpstr>
      <vt:lpstr>微软雅黑</vt:lpstr>
      <vt:lpstr>Arial</vt:lpstr>
      <vt:lpstr>Calibri</vt:lpstr>
      <vt:lpstr>Corbel</vt:lpstr>
      <vt:lpstr>Tahoma</vt:lpstr>
      <vt:lpstr>Times New Roman</vt:lpstr>
      <vt:lpstr>Verdana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273</cp:revision>
  <dcterms:created xsi:type="dcterms:W3CDTF">2017-07-17T12:21:00Z</dcterms:created>
  <dcterms:modified xsi:type="dcterms:W3CDTF">2018-11-15T00:42:25Z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